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0" r:id="rId2"/>
    <p:sldMasterId id="2147483684" r:id="rId3"/>
    <p:sldMasterId id="2147483698" r:id="rId4"/>
    <p:sldMasterId id="2147483713" r:id="rId5"/>
    <p:sldMasterId id="2147483729" r:id="rId6"/>
    <p:sldMasterId id="2147483746" r:id="rId7"/>
  </p:sldMasterIdLst>
  <p:notesMasterIdLst>
    <p:notesMasterId r:id="rId65"/>
  </p:notesMasterIdLst>
  <p:sldIdLst>
    <p:sldId id="264" r:id="rId8"/>
    <p:sldId id="1256" r:id="rId9"/>
    <p:sldId id="271" r:id="rId10"/>
    <p:sldId id="510" r:id="rId11"/>
    <p:sldId id="273" r:id="rId12"/>
    <p:sldId id="950" r:id="rId13"/>
    <p:sldId id="260" r:id="rId14"/>
    <p:sldId id="261" r:id="rId15"/>
    <p:sldId id="262" r:id="rId16"/>
    <p:sldId id="1219" r:id="rId17"/>
    <p:sldId id="1225" r:id="rId18"/>
    <p:sldId id="1295" r:id="rId19"/>
    <p:sldId id="1276" r:id="rId20"/>
    <p:sldId id="1244" r:id="rId21"/>
    <p:sldId id="442" r:id="rId22"/>
    <p:sldId id="428" r:id="rId23"/>
    <p:sldId id="444" r:id="rId24"/>
    <p:sldId id="445" r:id="rId25"/>
    <p:sldId id="446" r:id="rId26"/>
    <p:sldId id="1245" r:id="rId27"/>
    <p:sldId id="447" r:id="rId28"/>
    <p:sldId id="448" r:id="rId29"/>
    <p:sldId id="449" r:id="rId30"/>
    <p:sldId id="453" r:id="rId31"/>
    <p:sldId id="1246" r:id="rId32"/>
    <p:sldId id="454" r:id="rId33"/>
    <p:sldId id="455" r:id="rId34"/>
    <p:sldId id="456" r:id="rId35"/>
    <p:sldId id="393" r:id="rId36"/>
    <p:sldId id="1264" r:id="rId37"/>
    <p:sldId id="1265" r:id="rId38"/>
    <p:sldId id="1266" r:id="rId39"/>
    <p:sldId id="1267" r:id="rId40"/>
    <p:sldId id="1268" r:id="rId41"/>
    <p:sldId id="1269" r:id="rId42"/>
    <p:sldId id="781" r:id="rId43"/>
    <p:sldId id="1278" r:id="rId44"/>
    <p:sldId id="1288" r:id="rId45"/>
    <p:sldId id="1289" r:id="rId46"/>
    <p:sldId id="1290" r:id="rId47"/>
    <p:sldId id="1291" r:id="rId48"/>
    <p:sldId id="1292" r:id="rId49"/>
    <p:sldId id="1279" r:id="rId50"/>
    <p:sldId id="1294" r:id="rId51"/>
    <p:sldId id="1255" r:id="rId52"/>
    <p:sldId id="263" r:id="rId53"/>
    <p:sldId id="266" r:id="rId54"/>
    <p:sldId id="267" r:id="rId55"/>
    <p:sldId id="265" r:id="rId56"/>
    <p:sldId id="268" r:id="rId57"/>
    <p:sldId id="269" r:id="rId58"/>
    <p:sldId id="270" r:id="rId59"/>
    <p:sldId id="1215" r:id="rId60"/>
    <p:sldId id="343" r:id="rId61"/>
    <p:sldId id="896" r:id="rId62"/>
    <p:sldId id="342" r:id="rId63"/>
    <p:sldId id="345" r:id="rId64"/>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5" userDrawn="1">
          <p15:clr>
            <a:srgbClr val="A4A3A4"/>
          </p15:clr>
        </p15:guide>
        <p15:guide id="2" orient="horz" pos="1141" userDrawn="1">
          <p15:clr>
            <a:srgbClr val="A4A3A4"/>
          </p15:clr>
        </p15:guide>
        <p15:guide id="3" orient="horz" pos="228" userDrawn="1">
          <p15:clr>
            <a:srgbClr val="A4A3A4"/>
          </p15:clr>
        </p15:guide>
        <p15:guide id="4" orient="horz" pos="3517" userDrawn="1">
          <p15:clr>
            <a:srgbClr val="A4A3A4"/>
          </p15:clr>
        </p15:guide>
        <p15:guide id="5" orient="horz" pos="4105" userDrawn="1">
          <p15:clr>
            <a:srgbClr val="A4A3A4"/>
          </p15:clr>
        </p15:guide>
        <p15:guide id="6" pos="3629" userDrawn="1">
          <p15:clr>
            <a:srgbClr val="A4A3A4"/>
          </p15:clr>
        </p15:guide>
        <p15:guide id="7" pos="604" userDrawn="1">
          <p15:clr>
            <a:srgbClr val="A4A3A4"/>
          </p15:clr>
        </p15:guide>
        <p15:guide id="8" pos="7076" userDrawn="1">
          <p15:clr>
            <a:srgbClr val="A4A3A4"/>
          </p15:clr>
        </p15:guide>
        <p15:guide id="9" pos="40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745"/>
  </p:normalViewPr>
  <p:slideViewPr>
    <p:cSldViewPr snapToObjects="1" showGuides="1">
      <p:cViewPr varScale="1">
        <p:scale>
          <a:sx n="86" d="100"/>
          <a:sy n="86" d="100"/>
        </p:scale>
        <p:origin x="466" y="58"/>
      </p:cViewPr>
      <p:guideLst>
        <p:guide orient="horz" pos="1365"/>
        <p:guide orient="horz" pos="1141"/>
        <p:guide orient="horz" pos="228"/>
        <p:guide orient="horz" pos="3517"/>
        <p:guide orient="horz" pos="4105"/>
        <p:guide pos="3629"/>
        <p:guide pos="604"/>
        <p:guide pos="7076"/>
        <p:guide pos="4051"/>
      </p:guideLst>
    </p:cSldViewPr>
  </p:slideViewPr>
  <p:notesTextViewPr>
    <p:cViewPr>
      <p:scale>
        <a:sx n="3" d="2"/>
        <a:sy n="3" d="2"/>
      </p:scale>
      <p:origin x="0" y="0"/>
    </p:cViewPr>
  </p:notesTextViewPr>
  <p:sorterViewPr>
    <p:cViewPr>
      <p:scale>
        <a:sx n="100" d="100"/>
        <a:sy n="100" d="100"/>
      </p:scale>
      <p:origin x="0" y="-9000"/>
    </p:cViewPr>
  </p:sorterViewPr>
  <p:notesViewPr>
    <p:cSldViewPr snapToObjects="1">
      <p:cViewPr varScale="1">
        <p:scale>
          <a:sx n="77" d="100"/>
          <a:sy n="77"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500" b="1" dirty="0"/>
            <a:t>Beslutnings-punkter</a:t>
          </a: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9155BBFB-D4D3-4F07-A4BF-C12DA25B21CE}">
      <dgm:prSet phldrT="[Tekst]" custT="1"/>
      <dgm:spPr/>
      <dgm:t>
        <a:bodyPr/>
        <a:lstStyle/>
        <a:p>
          <a:r>
            <a:rPr lang="da-DK" sz="1400" dirty="0"/>
            <a:t>1. Godkendelse af dagsorden</a:t>
          </a:r>
        </a:p>
      </dgm:t>
    </dgm:pt>
    <dgm:pt modelId="{5ED30F96-C890-44DB-8D9B-82C18AA8B05A}" type="parTrans" cxnId="{269168E5-FBE2-473F-9B8C-1F727ECB08C2}">
      <dgm:prSet/>
      <dgm:spPr/>
      <dgm:t>
        <a:bodyPr/>
        <a:lstStyle/>
        <a:p>
          <a:endParaRPr lang="da-DK"/>
        </a:p>
      </dgm:t>
    </dgm:pt>
    <dgm:pt modelId="{C2593816-6688-4688-AEA1-2A71D195D27A}" type="sibTrans" cxnId="{269168E5-FBE2-473F-9B8C-1F727ECB08C2}">
      <dgm:prSet/>
      <dgm:spPr/>
      <dgm:t>
        <a:bodyPr/>
        <a:lstStyle/>
        <a:p>
          <a:endParaRPr lang="da-DK"/>
        </a:p>
      </dgm:t>
    </dgm:pt>
    <dgm:pt modelId="{CC9B09BE-779B-4595-9F5E-D0CF7B4FEBB0}">
      <dgm:prSet phldrT="[Tekst]" custT="1"/>
      <dgm:spPr/>
      <dgm:t>
        <a:bodyPr/>
        <a:lstStyle/>
        <a:p>
          <a:r>
            <a:rPr lang="da-DK" sz="1400" dirty="0"/>
            <a:t>2. Underskrift af protokollater</a:t>
          </a:r>
        </a:p>
      </dgm:t>
    </dgm:pt>
    <dgm:pt modelId="{98A39AB7-DC8A-43DD-993A-90122A14EA34}" type="parTrans" cxnId="{EB69BB20-E3C6-4CE5-9671-64BAABAD87C1}">
      <dgm:prSet/>
      <dgm:spPr/>
      <dgm:t>
        <a:bodyPr/>
        <a:lstStyle/>
        <a:p>
          <a:endParaRPr lang="da-DK"/>
        </a:p>
      </dgm:t>
    </dgm:pt>
    <dgm:pt modelId="{2400F7BE-0FF2-4A3F-B8AC-11555449814F}" type="sibTrans" cxnId="{EB69BB20-E3C6-4CE5-9671-64BAABAD87C1}">
      <dgm:prSet/>
      <dgm:spPr/>
      <dgm:t>
        <a:bodyPr/>
        <a:lstStyle/>
        <a:p>
          <a:endParaRPr lang="da-DK"/>
        </a:p>
      </dgm:t>
    </dgm:pt>
    <dgm:pt modelId="{DAB786D9-6BA0-452B-AEEC-3516A63A2EEF}">
      <dgm:prSet phldrT="[Tekst]" custT="1"/>
      <dgm:spPr/>
      <dgm:t>
        <a:bodyPr/>
        <a:lstStyle/>
        <a:p>
          <a:r>
            <a:rPr lang="da-DK" sz="1400" dirty="0"/>
            <a:t>3. Formanden og Direktionen orienterer</a:t>
          </a:r>
        </a:p>
      </dgm:t>
    </dgm:pt>
    <dgm:pt modelId="{BFC4E8F9-DE1E-4B86-AD88-CFEF1293191A}" type="parTrans" cxnId="{B5B39183-D5B2-41E8-ABF4-5A1CC23A8F94}">
      <dgm:prSet/>
      <dgm:spPr/>
      <dgm:t>
        <a:bodyPr/>
        <a:lstStyle/>
        <a:p>
          <a:endParaRPr lang="da-DK"/>
        </a:p>
      </dgm:t>
    </dgm:pt>
    <dgm:pt modelId="{D8A5EF99-3AE3-4B17-AEB1-E1BEAE22B5A2}" type="sibTrans" cxnId="{B5B39183-D5B2-41E8-ABF4-5A1CC23A8F94}">
      <dgm:prSet/>
      <dgm:spPr/>
      <dgm:t>
        <a:bodyPr/>
        <a:lstStyle/>
        <a:p>
          <a:endParaRPr lang="da-DK"/>
        </a:p>
      </dgm:t>
    </dgm:pt>
    <dgm:pt modelId="{0B5F5AFE-57A8-477B-B145-4B5B539C7D50}">
      <dgm:prSet phldrT="[Tekst]" custT="1"/>
      <dgm:spPr/>
      <dgm:t>
        <a:bodyPr/>
        <a:lstStyle/>
        <a:p>
          <a:r>
            <a:rPr lang="da-DK" sz="1400" dirty="0"/>
            <a:t>5. </a:t>
          </a:r>
          <a:r>
            <a:rPr lang="da-DK" sz="1400" strike="sngStrike" dirty="0"/>
            <a:t>Budget 2023</a:t>
          </a:r>
        </a:p>
      </dgm:t>
    </dgm:pt>
    <dgm:pt modelId="{1924C7B5-4116-4D00-ADEB-3008ABD613EE}" type="parTrans" cxnId="{20AE5130-C0D0-4335-B709-947CEE09BBAA}">
      <dgm:prSet/>
      <dgm:spPr/>
      <dgm:t>
        <a:bodyPr/>
        <a:lstStyle/>
        <a:p>
          <a:endParaRPr lang="da-DK"/>
        </a:p>
      </dgm:t>
    </dgm:pt>
    <dgm:pt modelId="{3EFF8165-FA0E-45C9-8907-74D260AC072A}" type="sibTrans" cxnId="{20AE5130-C0D0-4335-B709-947CEE09BBAA}">
      <dgm:prSet/>
      <dgm:spPr/>
      <dgm:t>
        <a:bodyPr/>
        <a:lstStyle/>
        <a:p>
          <a:endParaRPr lang="da-DK"/>
        </a:p>
      </dgm:t>
    </dgm:pt>
    <dgm:pt modelId="{99017A67-0568-4A4B-81B6-235E15C933B1}">
      <dgm:prSet phldrT="[Tekst]" custT="1"/>
      <dgm:spPr/>
      <dgm:t>
        <a:bodyPr/>
        <a:lstStyle/>
        <a:p>
          <a:r>
            <a:rPr lang="da-DK" sz="1400" kern="1200" dirty="0">
              <a:solidFill>
                <a:schemeClr val="tx1"/>
              </a:solidFill>
              <a:latin typeface="Calibri"/>
              <a:ea typeface="+mn-ea"/>
              <a:cs typeface="+mn-cs"/>
            </a:rPr>
            <a:t>7. </a:t>
          </a:r>
          <a:r>
            <a:rPr lang="da-DK" sz="1400" strike="sngStrike" kern="1200" dirty="0">
              <a:solidFill>
                <a:schemeClr val="tx1"/>
              </a:solidFill>
              <a:latin typeface="Calibri"/>
              <a:ea typeface="+mn-ea"/>
              <a:cs typeface="+mn-cs"/>
            </a:rPr>
            <a:t>Ombygning af Sydkystens renseanlæg </a:t>
          </a:r>
          <a:endParaRPr lang="da-DK" sz="1400" strike="sngStrike" dirty="0"/>
        </a:p>
      </dgm:t>
    </dgm:pt>
    <dgm:pt modelId="{B0E6A75A-5354-43B2-8CFF-DE4A1D63DC3C}" type="parTrans" cxnId="{C3692495-D630-416D-A318-067D8171AFE1}">
      <dgm:prSet/>
      <dgm:spPr/>
      <dgm:t>
        <a:bodyPr/>
        <a:lstStyle/>
        <a:p>
          <a:endParaRPr lang="da-DK"/>
        </a:p>
      </dgm:t>
    </dgm:pt>
    <dgm:pt modelId="{7305DD42-A890-4CF2-A9B5-C7C73F3A677B}" type="sibTrans" cxnId="{C3692495-D630-416D-A318-067D8171AFE1}">
      <dgm:prSet/>
      <dgm:spPr/>
      <dgm:t>
        <a:bodyPr/>
        <a:lstStyle/>
        <a:p>
          <a:endParaRPr lang="da-DK"/>
        </a:p>
      </dgm:t>
    </dgm:pt>
    <dgm:pt modelId="{44B5EE25-B083-442F-89BB-9153E7CC7934}">
      <dgm:prSet phldrT="[Tekst]" custT="1"/>
      <dgm:spPr/>
      <dgm:t>
        <a:bodyPr/>
        <a:lstStyle/>
        <a:p>
          <a:r>
            <a:rPr lang="da-DK" sz="1400" dirty="0"/>
            <a:t>6. </a:t>
          </a:r>
          <a:r>
            <a:rPr lang="da-DK" sz="1400" strike="sngStrike" kern="1200" dirty="0">
              <a:solidFill>
                <a:prstClr val="black">
                  <a:hueOff val="0"/>
                  <a:satOff val="0"/>
                  <a:lumOff val="0"/>
                  <a:alphaOff val="0"/>
                </a:prstClr>
              </a:solidFill>
              <a:latin typeface="Calibri"/>
              <a:ea typeface="+mn-ea"/>
              <a:cs typeface="+mn-cs"/>
            </a:rPr>
            <a:t>Separatkloakering og reduktion af overløb – Spildevand A/S</a:t>
          </a:r>
          <a:endParaRPr lang="da-DK" sz="1400" strike="sngStrike" dirty="0"/>
        </a:p>
      </dgm:t>
    </dgm:pt>
    <dgm:pt modelId="{EF8E541C-EAC3-48BF-87AB-53AF99A28F9B}" type="parTrans" cxnId="{E976F071-CB0B-4675-9FBF-85A6D0BB04E7}">
      <dgm:prSet/>
      <dgm:spPr/>
      <dgm:t>
        <a:bodyPr/>
        <a:lstStyle/>
        <a:p>
          <a:endParaRPr lang="da-DK"/>
        </a:p>
      </dgm:t>
    </dgm:pt>
    <dgm:pt modelId="{47B434DC-47B9-4567-A232-DD3FCDCF066C}" type="sibTrans" cxnId="{E976F071-CB0B-4675-9FBF-85A6D0BB04E7}">
      <dgm:prSet/>
      <dgm:spPr/>
      <dgm:t>
        <a:bodyPr/>
        <a:lstStyle/>
        <a:p>
          <a:endParaRPr lang="da-DK"/>
        </a:p>
      </dgm:t>
    </dgm:pt>
    <dgm:pt modelId="{DDDC5B84-24D1-45DF-A0F1-5588AE49CB20}">
      <dgm:prSet phldrT="[Tekst]" custT="1"/>
      <dgm:spPr/>
      <dgm:t>
        <a:bodyPr/>
        <a:lstStyle/>
        <a:p>
          <a:r>
            <a:rPr lang="da-DK" sz="1400" dirty="0"/>
            <a:t>4.  Økonomi- og ledelsesrapportering - begge selskaber</a:t>
          </a:r>
        </a:p>
      </dgm:t>
    </dgm:pt>
    <dgm:pt modelId="{AC65A578-0C3A-4100-8ECF-487050B28FBB}" type="parTrans" cxnId="{FC1BB0DC-35BA-4234-BEDC-47BDA465351D}">
      <dgm:prSet/>
      <dgm:spPr/>
      <dgm:t>
        <a:bodyPr/>
        <a:lstStyle/>
        <a:p>
          <a:endParaRPr lang="da-DK"/>
        </a:p>
      </dgm:t>
    </dgm:pt>
    <dgm:pt modelId="{C07E6C4D-4D12-4D3A-A6C4-AF7412399DE9}" type="sibTrans" cxnId="{FC1BB0DC-35BA-4234-BEDC-47BDA465351D}">
      <dgm:prSet/>
      <dgm:spPr/>
      <dgm:t>
        <a:bodyPr/>
        <a:lstStyle/>
        <a:p>
          <a:endParaRPr lang="da-DK"/>
        </a:p>
      </dgm:t>
    </dgm:pt>
    <dgm:pt modelId="{DCC38A2B-465A-481D-BDC2-BAE33332BE68}">
      <dgm:prSet phldrT="[Tekst]" custT="1"/>
      <dgm:spPr/>
      <dgm:t>
        <a:bodyPr/>
        <a:lstStyle/>
        <a:p>
          <a:r>
            <a:rPr lang="da-DK" sz="1400" dirty="0"/>
            <a:t>10. Helsingør Kommunes Klimatilpasningsplan</a:t>
          </a:r>
        </a:p>
      </dgm:t>
    </dgm:pt>
    <dgm:pt modelId="{C2E89F02-91BD-4C45-9D73-D08E2EA98347}" type="parTrans" cxnId="{FBEDE211-EBAB-4EB4-9B7B-F1E5066C165E}">
      <dgm:prSet/>
      <dgm:spPr/>
      <dgm:t>
        <a:bodyPr/>
        <a:lstStyle/>
        <a:p>
          <a:endParaRPr lang="da-DK"/>
        </a:p>
      </dgm:t>
    </dgm:pt>
    <dgm:pt modelId="{5C62CEA6-1837-4036-98AA-D1B9C4AF64A1}" type="sibTrans" cxnId="{FBEDE211-EBAB-4EB4-9B7B-F1E5066C165E}">
      <dgm:prSet/>
      <dgm:spPr/>
      <dgm:t>
        <a:bodyPr/>
        <a:lstStyle/>
        <a:p>
          <a:endParaRPr lang="da-DK"/>
        </a:p>
      </dgm:t>
    </dgm:pt>
    <dgm:pt modelId="{6265C849-13DC-4EFA-982C-BE1DAA50B619}">
      <dgm:prSet phldrT="[Tekst]" custT="1"/>
      <dgm:spPr/>
      <dgm:t>
        <a:bodyPr/>
        <a:lstStyle/>
        <a:p>
          <a:r>
            <a:rPr lang="da-DK" sz="1400" kern="1200" dirty="0"/>
            <a:t>8. </a:t>
          </a:r>
          <a:r>
            <a:rPr lang="da-DK" sz="1400" strike="sngStrike" dirty="0"/>
            <a:t>Planlægning af slamforbrænding på Hornbæk Renseanlæg</a:t>
          </a:r>
        </a:p>
      </dgm:t>
    </dgm:pt>
    <dgm:pt modelId="{B0B6191B-7415-4FB4-AF38-4518D1D466D3}" type="parTrans" cxnId="{0F3B77DA-E6A2-4D02-AA43-02BE812B8929}">
      <dgm:prSet/>
      <dgm:spPr/>
      <dgm:t>
        <a:bodyPr/>
        <a:lstStyle/>
        <a:p>
          <a:endParaRPr lang="da-DK"/>
        </a:p>
      </dgm:t>
    </dgm:pt>
    <dgm:pt modelId="{B9D32EB9-92D6-43A9-A7B3-312DD8B5CAFF}" type="sibTrans" cxnId="{0F3B77DA-E6A2-4D02-AA43-02BE812B8929}">
      <dgm:prSet/>
      <dgm:spPr/>
      <dgm:t>
        <a:bodyPr/>
        <a:lstStyle/>
        <a:p>
          <a:endParaRPr lang="da-DK"/>
        </a:p>
      </dgm:t>
    </dgm:pt>
    <dgm:pt modelId="{B94750B2-7CB7-49BD-AA4A-E0416E86D010}">
      <dgm:prSet phldrT="[Tekst]" custT="1"/>
      <dgm:spPr/>
      <dgm:t>
        <a:bodyPr/>
        <a:lstStyle/>
        <a:p>
          <a:r>
            <a:rPr lang="da-DK" sz="1400" dirty="0"/>
            <a:t>9. Forsyningsplanlægning Vand</a:t>
          </a:r>
        </a:p>
      </dgm:t>
    </dgm:pt>
    <dgm:pt modelId="{140F2FF7-566C-4F43-BE07-400B23B99A98}" type="parTrans" cxnId="{C570F1A4-9B6E-45B2-8A67-53CD7A7FF073}">
      <dgm:prSet/>
      <dgm:spPr/>
      <dgm:t>
        <a:bodyPr/>
        <a:lstStyle/>
        <a:p>
          <a:endParaRPr lang="da-DK"/>
        </a:p>
      </dgm:t>
    </dgm:pt>
    <dgm:pt modelId="{A1CFA3C0-3994-4F9F-BEFD-387AFAA17742}" type="sibTrans" cxnId="{C570F1A4-9B6E-45B2-8A67-53CD7A7FF073}">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1" custScaleX="134898"/>
      <dgm:spPr/>
    </dgm:pt>
    <dgm:pt modelId="{A6BBAC32-D34D-41CC-B621-B81E193FB30F}" type="pres">
      <dgm:prSet presAssocID="{BFF0A680-0277-4251-9D28-CCA7C0741327}" presName="vert1" presStyleCnt="0"/>
      <dgm:spPr/>
    </dgm:pt>
    <dgm:pt modelId="{ED131202-7273-409C-B493-CAEC0E1C64ED}" type="pres">
      <dgm:prSet presAssocID="{9155BBFB-D4D3-4F07-A4BF-C12DA25B21CE}" presName="vertSpace2a" presStyleCnt="0"/>
      <dgm:spPr/>
    </dgm:pt>
    <dgm:pt modelId="{97E91188-CE68-431F-8EDA-1539373712B6}" type="pres">
      <dgm:prSet presAssocID="{9155BBFB-D4D3-4F07-A4BF-C12DA25B21CE}" presName="horz2" presStyleCnt="0"/>
      <dgm:spPr/>
    </dgm:pt>
    <dgm:pt modelId="{9F7FFEA5-6902-4A7A-A07C-A8FAF0A5EA3E}" type="pres">
      <dgm:prSet presAssocID="{9155BBFB-D4D3-4F07-A4BF-C12DA25B21CE}" presName="horzSpace2" presStyleCnt="0"/>
      <dgm:spPr/>
    </dgm:pt>
    <dgm:pt modelId="{B4D3465A-4437-4356-A4A0-A35796071859}" type="pres">
      <dgm:prSet presAssocID="{9155BBFB-D4D3-4F07-A4BF-C12DA25B21CE}" presName="tx2" presStyleLbl="revTx" presStyleIdx="1" presStyleCnt="11"/>
      <dgm:spPr/>
    </dgm:pt>
    <dgm:pt modelId="{2813C42B-D49A-4ED2-9A85-1C781AA0EE89}" type="pres">
      <dgm:prSet presAssocID="{9155BBFB-D4D3-4F07-A4BF-C12DA25B21CE}" presName="vert2" presStyleCnt="0"/>
      <dgm:spPr/>
    </dgm:pt>
    <dgm:pt modelId="{27575DC7-8C70-401F-B94C-23B92C7F6962}" type="pres">
      <dgm:prSet presAssocID="{9155BBFB-D4D3-4F07-A4BF-C12DA25B21CE}" presName="thinLine2b" presStyleLbl="callout" presStyleIdx="0" presStyleCnt="10"/>
      <dgm:spPr/>
    </dgm:pt>
    <dgm:pt modelId="{4B831A8B-55AE-454A-976C-D90FE9A7BE3F}" type="pres">
      <dgm:prSet presAssocID="{9155BBFB-D4D3-4F07-A4BF-C12DA25B21CE}" presName="vertSpace2b" presStyleCnt="0"/>
      <dgm:spPr/>
    </dgm:pt>
    <dgm:pt modelId="{2FA5E622-5748-4A64-A651-3EBFA8865B82}" type="pres">
      <dgm:prSet presAssocID="{CC9B09BE-779B-4595-9F5E-D0CF7B4FEBB0}" presName="horz2" presStyleCnt="0"/>
      <dgm:spPr/>
    </dgm:pt>
    <dgm:pt modelId="{BABCA473-88D8-411A-9A6C-BAD86920EFA1}" type="pres">
      <dgm:prSet presAssocID="{CC9B09BE-779B-4595-9F5E-D0CF7B4FEBB0}" presName="horzSpace2" presStyleCnt="0"/>
      <dgm:spPr/>
    </dgm:pt>
    <dgm:pt modelId="{12F8273C-DE87-477E-BAE8-A34A8DA41083}" type="pres">
      <dgm:prSet presAssocID="{CC9B09BE-779B-4595-9F5E-D0CF7B4FEBB0}" presName="tx2" presStyleLbl="revTx" presStyleIdx="2" presStyleCnt="11"/>
      <dgm:spPr/>
    </dgm:pt>
    <dgm:pt modelId="{E695412A-E125-4A72-8DF6-183E0EA5D234}" type="pres">
      <dgm:prSet presAssocID="{CC9B09BE-779B-4595-9F5E-D0CF7B4FEBB0}" presName="vert2" presStyleCnt="0"/>
      <dgm:spPr/>
    </dgm:pt>
    <dgm:pt modelId="{60F216FD-13B3-428B-AC0A-56C46D937197}" type="pres">
      <dgm:prSet presAssocID="{CC9B09BE-779B-4595-9F5E-D0CF7B4FEBB0}" presName="thinLine2b" presStyleLbl="callout" presStyleIdx="1" presStyleCnt="10"/>
      <dgm:spPr/>
    </dgm:pt>
    <dgm:pt modelId="{CE8A0760-33CF-4EF1-840B-27A135171577}" type="pres">
      <dgm:prSet presAssocID="{CC9B09BE-779B-4595-9F5E-D0CF7B4FEBB0}" presName="vertSpace2b" presStyleCnt="0"/>
      <dgm:spPr/>
    </dgm:pt>
    <dgm:pt modelId="{9A77AD01-C372-4774-BAEB-F4398410144E}" type="pres">
      <dgm:prSet presAssocID="{DAB786D9-6BA0-452B-AEEC-3516A63A2EEF}" presName="horz2" presStyleCnt="0"/>
      <dgm:spPr/>
    </dgm:pt>
    <dgm:pt modelId="{8B6B2978-B0EB-4EF3-94D6-ECE9572E976D}" type="pres">
      <dgm:prSet presAssocID="{DAB786D9-6BA0-452B-AEEC-3516A63A2EEF}" presName="horzSpace2" presStyleCnt="0"/>
      <dgm:spPr/>
    </dgm:pt>
    <dgm:pt modelId="{6DF7BB97-E8C6-494F-886E-DBAF66F52A70}" type="pres">
      <dgm:prSet presAssocID="{DAB786D9-6BA0-452B-AEEC-3516A63A2EEF}" presName="tx2" presStyleLbl="revTx" presStyleIdx="3" presStyleCnt="11"/>
      <dgm:spPr/>
    </dgm:pt>
    <dgm:pt modelId="{2696ECDA-7BDF-4F8A-9E1B-104552CACCE6}" type="pres">
      <dgm:prSet presAssocID="{DAB786D9-6BA0-452B-AEEC-3516A63A2EEF}" presName="vert2" presStyleCnt="0"/>
      <dgm:spPr/>
    </dgm:pt>
    <dgm:pt modelId="{FA478A36-A64E-460F-AE67-40392AE39135}" type="pres">
      <dgm:prSet presAssocID="{DAB786D9-6BA0-452B-AEEC-3516A63A2EEF}" presName="thinLine2b" presStyleLbl="callout" presStyleIdx="2" presStyleCnt="10"/>
      <dgm:spPr/>
    </dgm:pt>
    <dgm:pt modelId="{A062A26B-F372-462C-BFAA-EEAE8F24AEC3}" type="pres">
      <dgm:prSet presAssocID="{DAB786D9-6BA0-452B-AEEC-3516A63A2EEF}" presName="vertSpace2b" presStyleCnt="0"/>
      <dgm:spPr/>
    </dgm:pt>
    <dgm:pt modelId="{5E36C1C3-3317-4A5A-AD28-3D656E7A9D49}" type="pres">
      <dgm:prSet presAssocID="{DDDC5B84-24D1-45DF-A0F1-5588AE49CB20}" presName="horz2" presStyleCnt="0"/>
      <dgm:spPr/>
    </dgm:pt>
    <dgm:pt modelId="{CD760B5C-2D61-4A94-8E8D-B7125343EF61}" type="pres">
      <dgm:prSet presAssocID="{DDDC5B84-24D1-45DF-A0F1-5588AE49CB20}" presName="horzSpace2" presStyleCnt="0"/>
      <dgm:spPr/>
    </dgm:pt>
    <dgm:pt modelId="{B1603EAA-C1EB-4E94-B2C9-E23CD04357E5}" type="pres">
      <dgm:prSet presAssocID="{DDDC5B84-24D1-45DF-A0F1-5588AE49CB20}" presName="tx2" presStyleLbl="revTx" presStyleIdx="4" presStyleCnt="11" custScaleY="153198"/>
      <dgm:spPr/>
    </dgm:pt>
    <dgm:pt modelId="{EE353A2C-636E-488D-A21E-0DC3283A43EC}" type="pres">
      <dgm:prSet presAssocID="{DDDC5B84-24D1-45DF-A0F1-5588AE49CB20}" presName="vert2" presStyleCnt="0"/>
      <dgm:spPr/>
    </dgm:pt>
    <dgm:pt modelId="{1A6CD96F-280A-4C3B-B410-908336B571E3}" type="pres">
      <dgm:prSet presAssocID="{DDDC5B84-24D1-45DF-A0F1-5588AE49CB20}" presName="thinLine2b" presStyleLbl="callout" presStyleIdx="3" presStyleCnt="10"/>
      <dgm:spPr/>
    </dgm:pt>
    <dgm:pt modelId="{69A718EC-C3F7-4D74-97F7-888CDE59E98F}" type="pres">
      <dgm:prSet presAssocID="{DDDC5B84-24D1-45DF-A0F1-5588AE49CB20}" presName="vertSpace2b" presStyleCnt="0"/>
      <dgm:spPr/>
    </dgm:pt>
    <dgm:pt modelId="{C7F808E8-CA38-4C19-AB0B-14628070CDFD}" type="pres">
      <dgm:prSet presAssocID="{0B5F5AFE-57A8-477B-B145-4B5B539C7D50}" presName="horz2" presStyleCnt="0"/>
      <dgm:spPr/>
    </dgm:pt>
    <dgm:pt modelId="{D2A81FA2-4295-4AD7-90D9-C0B70E799511}" type="pres">
      <dgm:prSet presAssocID="{0B5F5AFE-57A8-477B-B145-4B5B539C7D50}" presName="horzSpace2" presStyleCnt="0"/>
      <dgm:spPr/>
    </dgm:pt>
    <dgm:pt modelId="{2D415B39-2D3D-4155-B14F-07882FC2E578}" type="pres">
      <dgm:prSet presAssocID="{0B5F5AFE-57A8-477B-B145-4B5B539C7D50}" presName="tx2" presStyleLbl="revTx" presStyleIdx="5" presStyleCnt="11"/>
      <dgm:spPr/>
    </dgm:pt>
    <dgm:pt modelId="{2473C32C-65FA-4B74-A099-AAD7988BA70B}" type="pres">
      <dgm:prSet presAssocID="{0B5F5AFE-57A8-477B-B145-4B5B539C7D50}" presName="vert2" presStyleCnt="0"/>
      <dgm:spPr/>
    </dgm:pt>
    <dgm:pt modelId="{D109AF61-86D6-453E-B920-DBD19EB1BFF0}" type="pres">
      <dgm:prSet presAssocID="{0B5F5AFE-57A8-477B-B145-4B5B539C7D50}" presName="thinLine2b" presStyleLbl="callout" presStyleIdx="4" presStyleCnt="10"/>
      <dgm:spPr/>
    </dgm:pt>
    <dgm:pt modelId="{F467F25E-898A-46A6-B351-0EACAF4E0114}" type="pres">
      <dgm:prSet presAssocID="{0B5F5AFE-57A8-477B-B145-4B5B539C7D50}" presName="vertSpace2b" presStyleCnt="0"/>
      <dgm:spPr/>
    </dgm:pt>
    <dgm:pt modelId="{3C601BC9-900D-468E-A0FE-AA3D373814E7}" type="pres">
      <dgm:prSet presAssocID="{44B5EE25-B083-442F-89BB-9153E7CC7934}" presName="horz2" presStyleCnt="0"/>
      <dgm:spPr/>
    </dgm:pt>
    <dgm:pt modelId="{35B7362D-A410-4288-AB5A-2CF10E1D6357}" type="pres">
      <dgm:prSet presAssocID="{44B5EE25-B083-442F-89BB-9153E7CC7934}" presName="horzSpace2" presStyleCnt="0"/>
      <dgm:spPr/>
    </dgm:pt>
    <dgm:pt modelId="{884AFAE7-F4D7-4AC2-97EF-E11F90E486BD}" type="pres">
      <dgm:prSet presAssocID="{44B5EE25-B083-442F-89BB-9153E7CC7934}" presName="tx2" presStyleLbl="revTx" presStyleIdx="6" presStyleCnt="11" custScaleY="140943"/>
      <dgm:spPr/>
    </dgm:pt>
    <dgm:pt modelId="{263F324B-0D8F-4B79-9207-A3CD9F4F975D}" type="pres">
      <dgm:prSet presAssocID="{44B5EE25-B083-442F-89BB-9153E7CC7934}" presName="vert2" presStyleCnt="0"/>
      <dgm:spPr/>
    </dgm:pt>
    <dgm:pt modelId="{10219ECD-BEC4-49E8-8010-80F6B44A96BD}" type="pres">
      <dgm:prSet presAssocID="{44B5EE25-B083-442F-89BB-9153E7CC7934}" presName="thinLine2b" presStyleLbl="callout" presStyleIdx="5" presStyleCnt="10"/>
      <dgm:spPr/>
    </dgm:pt>
    <dgm:pt modelId="{E71D1D59-16E2-4D4C-85F3-1A7F940CD769}" type="pres">
      <dgm:prSet presAssocID="{44B5EE25-B083-442F-89BB-9153E7CC7934}" presName="vertSpace2b" presStyleCnt="0"/>
      <dgm:spPr/>
    </dgm:pt>
    <dgm:pt modelId="{73A13D8F-C8D5-45A7-8B96-4E149D803324}" type="pres">
      <dgm:prSet presAssocID="{99017A67-0568-4A4B-81B6-235E15C933B1}" presName="horz2" presStyleCnt="0"/>
      <dgm:spPr/>
    </dgm:pt>
    <dgm:pt modelId="{81F545EF-DE0B-4792-BFF1-25EE3E61FA80}" type="pres">
      <dgm:prSet presAssocID="{99017A67-0568-4A4B-81B6-235E15C933B1}" presName="horzSpace2" presStyleCnt="0"/>
      <dgm:spPr/>
    </dgm:pt>
    <dgm:pt modelId="{82CA89BE-1401-461D-9F16-50BE7CAE8F4B}" type="pres">
      <dgm:prSet presAssocID="{99017A67-0568-4A4B-81B6-235E15C933B1}" presName="tx2" presStyleLbl="revTx" presStyleIdx="7" presStyleCnt="11"/>
      <dgm:spPr/>
    </dgm:pt>
    <dgm:pt modelId="{E53683E8-A5BA-4BFF-8962-5E77732EAB2D}" type="pres">
      <dgm:prSet presAssocID="{99017A67-0568-4A4B-81B6-235E15C933B1}" presName="vert2" presStyleCnt="0"/>
      <dgm:spPr/>
    </dgm:pt>
    <dgm:pt modelId="{72D455B7-8D56-4227-ADC0-2009CCC13B4B}" type="pres">
      <dgm:prSet presAssocID="{99017A67-0568-4A4B-81B6-235E15C933B1}" presName="thinLine2b" presStyleLbl="callout" presStyleIdx="6" presStyleCnt="10"/>
      <dgm:spPr/>
    </dgm:pt>
    <dgm:pt modelId="{F34CC363-6097-4366-8A7A-0FEFAF5D3DB6}" type="pres">
      <dgm:prSet presAssocID="{99017A67-0568-4A4B-81B6-235E15C933B1}" presName="vertSpace2b" presStyleCnt="0"/>
      <dgm:spPr/>
    </dgm:pt>
    <dgm:pt modelId="{60ED4219-AEAC-4322-A43F-F63D59F9C0F1}" type="pres">
      <dgm:prSet presAssocID="{6265C849-13DC-4EFA-982C-BE1DAA50B619}" presName="horz2" presStyleCnt="0"/>
      <dgm:spPr/>
    </dgm:pt>
    <dgm:pt modelId="{99366308-DE73-4908-BA14-5C79CCE89A79}" type="pres">
      <dgm:prSet presAssocID="{6265C849-13DC-4EFA-982C-BE1DAA50B619}" presName="horzSpace2" presStyleCnt="0"/>
      <dgm:spPr/>
    </dgm:pt>
    <dgm:pt modelId="{141D5DA7-FF97-490A-9F5D-37E21482AA27}" type="pres">
      <dgm:prSet presAssocID="{6265C849-13DC-4EFA-982C-BE1DAA50B619}" presName="tx2" presStyleLbl="revTx" presStyleIdx="8" presStyleCnt="11" custScaleY="126439"/>
      <dgm:spPr/>
    </dgm:pt>
    <dgm:pt modelId="{03D383E5-A1AA-45EA-88E9-48F788D5660B}" type="pres">
      <dgm:prSet presAssocID="{6265C849-13DC-4EFA-982C-BE1DAA50B619}" presName="vert2" presStyleCnt="0"/>
      <dgm:spPr/>
    </dgm:pt>
    <dgm:pt modelId="{BA3554CC-B6C7-41BE-B107-FD24431BC060}" type="pres">
      <dgm:prSet presAssocID="{6265C849-13DC-4EFA-982C-BE1DAA50B619}" presName="thinLine2b" presStyleLbl="callout" presStyleIdx="7" presStyleCnt="10"/>
      <dgm:spPr/>
    </dgm:pt>
    <dgm:pt modelId="{81AAC722-397F-4694-A7A9-14445BFF250C}" type="pres">
      <dgm:prSet presAssocID="{6265C849-13DC-4EFA-982C-BE1DAA50B619}" presName="vertSpace2b" presStyleCnt="0"/>
      <dgm:spPr/>
    </dgm:pt>
    <dgm:pt modelId="{C56A81AF-5B68-472D-8B6C-E6121CD52102}" type="pres">
      <dgm:prSet presAssocID="{B94750B2-7CB7-49BD-AA4A-E0416E86D010}" presName="horz2" presStyleCnt="0"/>
      <dgm:spPr/>
    </dgm:pt>
    <dgm:pt modelId="{C88B5BD5-5531-4440-8103-3C179F239AB5}" type="pres">
      <dgm:prSet presAssocID="{B94750B2-7CB7-49BD-AA4A-E0416E86D010}" presName="horzSpace2" presStyleCnt="0"/>
      <dgm:spPr/>
    </dgm:pt>
    <dgm:pt modelId="{F0F25F70-5886-443E-98B7-5CFB00A11B11}" type="pres">
      <dgm:prSet presAssocID="{B94750B2-7CB7-49BD-AA4A-E0416E86D010}" presName="tx2" presStyleLbl="revTx" presStyleIdx="9" presStyleCnt="11"/>
      <dgm:spPr/>
    </dgm:pt>
    <dgm:pt modelId="{1A065F0A-C466-4A1B-BA07-8F82E8541B9D}" type="pres">
      <dgm:prSet presAssocID="{B94750B2-7CB7-49BD-AA4A-E0416E86D010}" presName="vert2" presStyleCnt="0"/>
      <dgm:spPr/>
    </dgm:pt>
    <dgm:pt modelId="{72E2A28D-E36B-4E9C-B916-D242BE961778}" type="pres">
      <dgm:prSet presAssocID="{B94750B2-7CB7-49BD-AA4A-E0416E86D010}" presName="thinLine2b" presStyleLbl="callout" presStyleIdx="8" presStyleCnt="10"/>
      <dgm:spPr/>
    </dgm:pt>
    <dgm:pt modelId="{1B8993EE-1729-436D-9BB5-B6C53408FB09}" type="pres">
      <dgm:prSet presAssocID="{B94750B2-7CB7-49BD-AA4A-E0416E86D010}" presName="vertSpace2b" presStyleCnt="0"/>
      <dgm:spPr/>
    </dgm:pt>
    <dgm:pt modelId="{C623D189-EFB3-4BB1-BF7E-FDBBDA76E6DD}" type="pres">
      <dgm:prSet presAssocID="{DCC38A2B-465A-481D-BDC2-BAE33332BE68}" presName="horz2" presStyleCnt="0"/>
      <dgm:spPr/>
    </dgm:pt>
    <dgm:pt modelId="{8F26BB58-77A1-4E05-9329-C479578D89EC}" type="pres">
      <dgm:prSet presAssocID="{DCC38A2B-465A-481D-BDC2-BAE33332BE68}" presName="horzSpace2" presStyleCnt="0"/>
      <dgm:spPr/>
    </dgm:pt>
    <dgm:pt modelId="{58608E72-F192-4B62-BC2F-DFCA16D76885}" type="pres">
      <dgm:prSet presAssocID="{DCC38A2B-465A-481D-BDC2-BAE33332BE68}" presName="tx2" presStyleLbl="revTx" presStyleIdx="10" presStyleCnt="11"/>
      <dgm:spPr/>
    </dgm:pt>
    <dgm:pt modelId="{1E6F9518-65CD-4F98-A8FF-8E9ED78982EB}" type="pres">
      <dgm:prSet presAssocID="{DCC38A2B-465A-481D-BDC2-BAE33332BE68}" presName="vert2" presStyleCnt="0"/>
      <dgm:spPr/>
    </dgm:pt>
    <dgm:pt modelId="{AD564AE2-4EE7-424D-AC1B-0AF8A473A3B4}" type="pres">
      <dgm:prSet presAssocID="{DCC38A2B-465A-481D-BDC2-BAE33332BE68}" presName="thinLine2b" presStyleLbl="callout" presStyleIdx="9" presStyleCnt="10"/>
      <dgm:spPr/>
    </dgm:pt>
    <dgm:pt modelId="{AA343482-E8F0-4968-AE23-FEE8E739AD04}" type="pres">
      <dgm:prSet presAssocID="{DCC38A2B-465A-481D-BDC2-BAE33332BE68}" presName="vertSpace2b" presStyleCnt="0"/>
      <dgm:spPr/>
    </dgm:pt>
  </dgm:ptLst>
  <dgm:cxnLst>
    <dgm:cxn modelId="{F8CC0204-BBFA-4C21-86B6-673A668C13F2}" type="presOf" srcId="{BFF0A680-0277-4251-9D28-CCA7C0741327}" destId="{5CEBC8DE-1152-4028-BB05-95C3BCBFEA8E}" srcOrd="0" destOrd="0" presId="urn:microsoft.com/office/officeart/2008/layout/LinedList"/>
    <dgm:cxn modelId="{FBEDE211-EBAB-4EB4-9B7B-F1E5066C165E}" srcId="{BFF0A680-0277-4251-9D28-CCA7C0741327}" destId="{DCC38A2B-465A-481D-BDC2-BAE33332BE68}" srcOrd="9" destOrd="0" parTransId="{C2E89F02-91BD-4C45-9D73-D08E2EA98347}" sibTransId="{5C62CEA6-1837-4036-98AA-D1B9C4AF64A1}"/>
    <dgm:cxn modelId="{42BEC214-8767-49CE-B2CF-744B77729450}" type="presOf" srcId="{DAB786D9-6BA0-452B-AEEC-3516A63A2EEF}" destId="{6DF7BB97-E8C6-494F-886E-DBAF66F52A70}" srcOrd="0" destOrd="0" presId="urn:microsoft.com/office/officeart/2008/layout/LinedList"/>
    <dgm:cxn modelId="{3426FE19-398B-4E6C-8CF5-A4127DC14716}" type="presOf" srcId="{0FA83489-83AA-4793-99DE-3D65AB50861C}" destId="{F1C1C263-DF7B-489A-93D7-75A8354D133B}" srcOrd="0" destOrd="0" presId="urn:microsoft.com/office/officeart/2008/layout/LinedList"/>
    <dgm:cxn modelId="{EB69BB20-E3C6-4CE5-9671-64BAABAD87C1}" srcId="{BFF0A680-0277-4251-9D28-CCA7C0741327}" destId="{CC9B09BE-779B-4595-9F5E-D0CF7B4FEBB0}" srcOrd="1" destOrd="0" parTransId="{98A39AB7-DC8A-43DD-993A-90122A14EA34}" sibTransId="{2400F7BE-0FF2-4A3F-B8AC-11555449814F}"/>
    <dgm:cxn modelId="{0B24C725-BB55-4EBE-A644-D3C5E3269870}" type="presOf" srcId="{44B5EE25-B083-442F-89BB-9153E7CC7934}" destId="{884AFAE7-F4D7-4AC2-97EF-E11F90E486BD}" srcOrd="0" destOrd="0" presId="urn:microsoft.com/office/officeart/2008/layout/LinedList"/>
    <dgm:cxn modelId="{1B0EEE2D-1EFB-4DD3-A15E-1037D8C10858}" type="presOf" srcId="{B94750B2-7CB7-49BD-AA4A-E0416E86D010}" destId="{F0F25F70-5886-443E-98B7-5CFB00A11B11}" srcOrd="0" destOrd="0" presId="urn:microsoft.com/office/officeart/2008/layout/LinedList"/>
    <dgm:cxn modelId="{20AE5130-C0D0-4335-B709-947CEE09BBAA}" srcId="{BFF0A680-0277-4251-9D28-CCA7C0741327}" destId="{0B5F5AFE-57A8-477B-B145-4B5B539C7D50}" srcOrd="4" destOrd="0" parTransId="{1924C7B5-4116-4D00-ADEB-3008ABD613EE}" sibTransId="{3EFF8165-FA0E-45C9-8907-74D260AC072A}"/>
    <dgm:cxn modelId="{9237FC31-523D-49AE-BDCF-EF2E30D77579}" type="presOf" srcId="{CC9B09BE-779B-4595-9F5E-D0CF7B4FEBB0}" destId="{12F8273C-DE87-477E-BAE8-A34A8DA41083}" srcOrd="0" destOrd="0" presId="urn:microsoft.com/office/officeart/2008/layout/LinedList"/>
    <dgm:cxn modelId="{90004B35-CA07-49C0-A33B-9394315E63C7}" type="presOf" srcId="{9155BBFB-D4D3-4F07-A4BF-C12DA25B21CE}" destId="{B4D3465A-4437-4356-A4A0-A35796071859}" srcOrd="0" destOrd="0" presId="urn:microsoft.com/office/officeart/2008/layout/LinedList"/>
    <dgm:cxn modelId="{13A54C3A-4F24-4C03-9D89-278064DB3C63}" type="presOf" srcId="{DCC38A2B-465A-481D-BDC2-BAE33332BE68}" destId="{58608E72-F192-4B62-BC2F-DFCA16D76885}" srcOrd="0" destOrd="0" presId="urn:microsoft.com/office/officeart/2008/layout/LinedList"/>
    <dgm:cxn modelId="{8AB3776A-6B84-42F8-9039-E6C644764E26}" type="presOf" srcId="{DDDC5B84-24D1-45DF-A0F1-5588AE49CB20}" destId="{B1603EAA-C1EB-4E94-B2C9-E23CD04357E5}" srcOrd="0" destOrd="0" presId="urn:microsoft.com/office/officeart/2008/layout/LinedList"/>
    <dgm:cxn modelId="{E976F071-CB0B-4675-9FBF-85A6D0BB04E7}" srcId="{BFF0A680-0277-4251-9D28-CCA7C0741327}" destId="{44B5EE25-B083-442F-89BB-9153E7CC7934}" srcOrd="5" destOrd="0" parTransId="{EF8E541C-EAC3-48BF-87AB-53AF99A28F9B}" sibTransId="{47B434DC-47B9-4567-A232-DD3FCDCF066C}"/>
    <dgm:cxn modelId="{EFE1BE82-9C73-4274-B57D-C67C2DE0505C}" type="presOf" srcId="{99017A67-0568-4A4B-81B6-235E15C933B1}" destId="{82CA89BE-1401-461D-9F16-50BE7CAE8F4B}" srcOrd="0" destOrd="0" presId="urn:microsoft.com/office/officeart/2008/layout/LinedList"/>
    <dgm:cxn modelId="{B5B39183-D5B2-41E8-ABF4-5A1CC23A8F94}" srcId="{BFF0A680-0277-4251-9D28-CCA7C0741327}" destId="{DAB786D9-6BA0-452B-AEEC-3516A63A2EEF}" srcOrd="2" destOrd="0" parTransId="{BFC4E8F9-DE1E-4B86-AD88-CFEF1293191A}" sibTransId="{D8A5EF99-3AE3-4B17-AEB1-E1BEAE22B5A2}"/>
    <dgm:cxn modelId="{438ECF83-8A5F-4CD1-A5B2-3227909CF3AB}" srcId="{0FA83489-83AA-4793-99DE-3D65AB50861C}" destId="{BFF0A680-0277-4251-9D28-CCA7C0741327}" srcOrd="0" destOrd="0" parTransId="{1EE9E32B-FE7A-463C-9AA9-E690FE4D8CF1}" sibTransId="{0C2C03F8-3AA4-4E41-A2BA-0DA42FA48352}"/>
    <dgm:cxn modelId="{C3692495-D630-416D-A318-067D8171AFE1}" srcId="{BFF0A680-0277-4251-9D28-CCA7C0741327}" destId="{99017A67-0568-4A4B-81B6-235E15C933B1}" srcOrd="6" destOrd="0" parTransId="{B0E6A75A-5354-43B2-8CFF-DE4A1D63DC3C}" sibTransId="{7305DD42-A890-4CF2-A9B5-C7C73F3A677B}"/>
    <dgm:cxn modelId="{7C21C19C-1341-4AFF-90B5-7300AC3C1419}" type="presOf" srcId="{6265C849-13DC-4EFA-982C-BE1DAA50B619}" destId="{141D5DA7-FF97-490A-9F5D-37E21482AA27}" srcOrd="0" destOrd="0" presId="urn:microsoft.com/office/officeart/2008/layout/LinedList"/>
    <dgm:cxn modelId="{3BA5DCA0-9557-4EEC-9FEC-9C2BA0D07381}" type="presOf" srcId="{0B5F5AFE-57A8-477B-B145-4B5B539C7D50}" destId="{2D415B39-2D3D-4155-B14F-07882FC2E578}" srcOrd="0" destOrd="0" presId="urn:microsoft.com/office/officeart/2008/layout/LinedList"/>
    <dgm:cxn modelId="{C570F1A4-9B6E-45B2-8A67-53CD7A7FF073}" srcId="{BFF0A680-0277-4251-9D28-CCA7C0741327}" destId="{B94750B2-7CB7-49BD-AA4A-E0416E86D010}" srcOrd="8" destOrd="0" parTransId="{140F2FF7-566C-4F43-BE07-400B23B99A98}" sibTransId="{A1CFA3C0-3994-4F9F-BEFD-387AFAA17742}"/>
    <dgm:cxn modelId="{0F3B77DA-E6A2-4D02-AA43-02BE812B8929}" srcId="{BFF0A680-0277-4251-9D28-CCA7C0741327}" destId="{6265C849-13DC-4EFA-982C-BE1DAA50B619}" srcOrd="7" destOrd="0" parTransId="{B0B6191B-7415-4FB4-AF38-4518D1D466D3}" sibTransId="{B9D32EB9-92D6-43A9-A7B3-312DD8B5CAFF}"/>
    <dgm:cxn modelId="{FC1BB0DC-35BA-4234-BEDC-47BDA465351D}" srcId="{BFF0A680-0277-4251-9D28-CCA7C0741327}" destId="{DDDC5B84-24D1-45DF-A0F1-5588AE49CB20}" srcOrd="3" destOrd="0" parTransId="{AC65A578-0C3A-4100-8ECF-487050B28FBB}" sibTransId="{C07E6C4D-4D12-4D3A-A6C4-AF7412399DE9}"/>
    <dgm:cxn modelId="{269168E5-FBE2-473F-9B8C-1F727ECB08C2}" srcId="{BFF0A680-0277-4251-9D28-CCA7C0741327}" destId="{9155BBFB-D4D3-4F07-A4BF-C12DA25B21CE}" srcOrd="0" destOrd="0" parTransId="{5ED30F96-C890-44DB-8D9B-82C18AA8B05A}" sibTransId="{C2593816-6688-4688-AEA1-2A71D195D27A}"/>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C5350A61-D150-4DA4-A28C-242485C70E09}" type="presParOf" srcId="{A6BBAC32-D34D-41CC-B621-B81E193FB30F}" destId="{ED131202-7273-409C-B493-CAEC0E1C64ED}" srcOrd="0" destOrd="0" presId="urn:microsoft.com/office/officeart/2008/layout/LinedList"/>
    <dgm:cxn modelId="{AC0BC18D-4787-48FF-8DEE-032CC281EF8F}" type="presParOf" srcId="{A6BBAC32-D34D-41CC-B621-B81E193FB30F}" destId="{97E91188-CE68-431F-8EDA-1539373712B6}" srcOrd="1" destOrd="0" presId="urn:microsoft.com/office/officeart/2008/layout/LinedList"/>
    <dgm:cxn modelId="{86339ED9-5FA7-460D-B08D-1D34EC92ABEE}" type="presParOf" srcId="{97E91188-CE68-431F-8EDA-1539373712B6}" destId="{9F7FFEA5-6902-4A7A-A07C-A8FAF0A5EA3E}" srcOrd="0" destOrd="0" presId="urn:microsoft.com/office/officeart/2008/layout/LinedList"/>
    <dgm:cxn modelId="{23B0E97C-5486-4C77-9676-DA790574F0FA}" type="presParOf" srcId="{97E91188-CE68-431F-8EDA-1539373712B6}" destId="{B4D3465A-4437-4356-A4A0-A35796071859}" srcOrd="1" destOrd="0" presId="urn:microsoft.com/office/officeart/2008/layout/LinedList"/>
    <dgm:cxn modelId="{347774B6-42A6-42DC-AC74-A68F16C36B84}" type="presParOf" srcId="{97E91188-CE68-431F-8EDA-1539373712B6}" destId="{2813C42B-D49A-4ED2-9A85-1C781AA0EE89}" srcOrd="2" destOrd="0" presId="urn:microsoft.com/office/officeart/2008/layout/LinedList"/>
    <dgm:cxn modelId="{47672B99-E9FA-46AE-B7D7-E8907289A6FB}" type="presParOf" srcId="{A6BBAC32-D34D-41CC-B621-B81E193FB30F}" destId="{27575DC7-8C70-401F-B94C-23B92C7F6962}" srcOrd="2" destOrd="0" presId="urn:microsoft.com/office/officeart/2008/layout/LinedList"/>
    <dgm:cxn modelId="{8FBA11BB-0045-46A8-9F64-0D409558AD92}" type="presParOf" srcId="{A6BBAC32-D34D-41CC-B621-B81E193FB30F}" destId="{4B831A8B-55AE-454A-976C-D90FE9A7BE3F}" srcOrd="3" destOrd="0" presId="urn:microsoft.com/office/officeart/2008/layout/LinedList"/>
    <dgm:cxn modelId="{A9EA5F1E-65B0-40A1-B9E4-54C591080FAC}" type="presParOf" srcId="{A6BBAC32-D34D-41CC-B621-B81E193FB30F}" destId="{2FA5E622-5748-4A64-A651-3EBFA8865B82}" srcOrd="4" destOrd="0" presId="urn:microsoft.com/office/officeart/2008/layout/LinedList"/>
    <dgm:cxn modelId="{9EE18F3C-13E5-4F2D-B23F-367E107B8FC9}" type="presParOf" srcId="{2FA5E622-5748-4A64-A651-3EBFA8865B82}" destId="{BABCA473-88D8-411A-9A6C-BAD86920EFA1}" srcOrd="0" destOrd="0" presId="urn:microsoft.com/office/officeart/2008/layout/LinedList"/>
    <dgm:cxn modelId="{D8DE96BD-A67F-4996-BBC9-6F7EF1EC3808}" type="presParOf" srcId="{2FA5E622-5748-4A64-A651-3EBFA8865B82}" destId="{12F8273C-DE87-477E-BAE8-A34A8DA41083}" srcOrd="1" destOrd="0" presId="urn:microsoft.com/office/officeart/2008/layout/LinedList"/>
    <dgm:cxn modelId="{678E0A76-A861-4E51-87E9-C8FD29F13C84}" type="presParOf" srcId="{2FA5E622-5748-4A64-A651-3EBFA8865B82}" destId="{E695412A-E125-4A72-8DF6-183E0EA5D234}" srcOrd="2" destOrd="0" presId="urn:microsoft.com/office/officeart/2008/layout/LinedList"/>
    <dgm:cxn modelId="{E08B0F7B-5F45-4BE6-AA23-AFF03F4DC464}" type="presParOf" srcId="{A6BBAC32-D34D-41CC-B621-B81E193FB30F}" destId="{60F216FD-13B3-428B-AC0A-56C46D937197}" srcOrd="5" destOrd="0" presId="urn:microsoft.com/office/officeart/2008/layout/LinedList"/>
    <dgm:cxn modelId="{7622B813-FD2B-4451-BB6B-9DB12F75132B}" type="presParOf" srcId="{A6BBAC32-D34D-41CC-B621-B81E193FB30F}" destId="{CE8A0760-33CF-4EF1-840B-27A135171577}" srcOrd="6" destOrd="0" presId="urn:microsoft.com/office/officeart/2008/layout/LinedList"/>
    <dgm:cxn modelId="{DA280E82-4416-445F-A9AC-298EDE6D2CEC}" type="presParOf" srcId="{A6BBAC32-D34D-41CC-B621-B81E193FB30F}" destId="{9A77AD01-C372-4774-BAEB-F4398410144E}" srcOrd="7" destOrd="0" presId="urn:microsoft.com/office/officeart/2008/layout/LinedList"/>
    <dgm:cxn modelId="{E773F58C-2462-4EC9-8218-FE171B2332E1}" type="presParOf" srcId="{9A77AD01-C372-4774-BAEB-F4398410144E}" destId="{8B6B2978-B0EB-4EF3-94D6-ECE9572E976D}" srcOrd="0" destOrd="0" presId="urn:microsoft.com/office/officeart/2008/layout/LinedList"/>
    <dgm:cxn modelId="{A589C7F3-FDD6-4861-A510-5512DE952654}" type="presParOf" srcId="{9A77AD01-C372-4774-BAEB-F4398410144E}" destId="{6DF7BB97-E8C6-494F-886E-DBAF66F52A70}" srcOrd="1" destOrd="0" presId="urn:microsoft.com/office/officeart/2008/layout/LinedList"/>
    <dgm:cxn modelId="{B3BB2BEA-FD22-4B9A-BF32-AD2322E3E9B2}" type="presParOf" srcId="{9A77AD01-C372-4774-BAEB-F4398410144E}" destId="{2696ECDA-7BDF-4F8A-9E1B-104552CACCE6}" srcOrd="2" destOrd="0" presId="urn:microsoft.com/office/officeart/2008/layout/LinedList"/>
    <dgm:cxn modelId="{6D023923-E808-4271-B482-3DBECCE381D4}" type="presParOf" srcId="{A6BBAC32-D34D-41CC-B621-B81E193FB30F}" destId="{FA478A36-A64E-460F-AE67-40392AE39135}" srcOrd="8" destOrd="0" presId="urn:microsoft.com/office/officeart/2008/layout/LinedList"/>
    <dgm:cxn modelId="{6A04FCA5-4BA1-478B-8354-F791458969E4}" type="presParOf" srcId="{A6BBAC32-D34D-41CC-B621-B81E193FB30F}" destId="{A062A26B-F372-462C-BFAA-EEAE8F24AEC3}" srcOrd="9" destOrd="0" presId="urn:microsoft.com/office/officeart/2008/layout/LinedList"/>
    <dgm:cxn modelId="{AE5B060E-0144-4007-A440-8DCC1A6E7616}" type="presParOf" srcId="{A6BBAC32-D34D-41CC-B621-B81E193FB30F}" destId="{5E36C1C3-3317-4A5A-AD28-3D656E7A9D49}" srcOrd="10" destOrd="0" presId="urn:microsoft.com/office/officeart/2008/layout/LinedList"/>
    <dgm:cxn modelId="{FA7B8A9C-0803-4D40-B044-BC4461EE8854}" type="presParOf" srcId="{5E36C1C3-3317-4A5A-AD28-3D656E7A9D49}" destId="{CD760B5C-2D61-4A94-8E8D-B7125343EF61}" srcOrd="0" destOrd="0" presId="urn:microsoft.com/office/officeart/2008/layout/LinedList"/>
    <dgm:cxn modelId="{8423BAB5-DB55-4340-B4EA-8486A024BD69}" type="presParOf" srcId="{5E36C1C3-3317-4A5A-AD28-3D656E7A9D49}" destId="{B1603EAA-C1EB-4E94-B2C9-E23CD04357E5}" srcOrd="1" destOrd="0" presId="urn:microsoft.com/office/officeart/2008/layout/LinedList"/>
    <dgm:cxn modelId="{DA8D6302-4E41-4F29-9D8D-46A3C468AA50}" type="presParOf" srcId="{5E36C1C3-3317-4A5A-AD28-3D656E7A9D49}" destId="{EE353A2C-636E-488D-A21E-0DC3283A43EC}" srcOrd="2" destOrd="0" presId="urn:microsoft.com/office/officeart/2008/layout/LinedList"/>
    <dgm:cxn modelId="{EC1F0C74-4862-4F35-BFEA-08A7C9846349}" type="presParOf" srcId="{A6BBAC32-D34D-41CC-B621-B81E193FB30F}" destId="{1A6CD96F-280A-4C3B-B410-908336B571E3}" srcOrd="11" destOrd="0" presId="urn:microsoft.com/office/officeart/2008/layout/LinedList"/>
    <dgm:cxn modelId="{3420EB6B-694B-4E63-8316-D7E61F2099B0}" type="presParOf" srcId="{A6BBAC32-D34D-41CC-B621-B81E193FB30F}" destId="{69A718EC-C3F7-4D74-97F7-888CDE59E98F}" srcOrd="12" destOrd="0" presId="urn:microsoft.com/office/officeart/2008/layout/LinedList"/>
    <dgm:cxn modelId="{53BE5ADC-6444-405D-B0FD-AA99AB0CF0A4}" type="presParOf" srcId="{A6BBAC32-D34D-41CC-B621-B81E193FB30F}" destId="{C7F808E8-CA38-4C19-AB0B-14628070CDFD}" srcOrd="13" destOrd="0" presId="urn:microsoft.com/office/officeart/2008/layout/LinedList"/>
    <dgm:cxn modelId="{65E89F64-2B9B-4A0A-A5D7-E35D2AA8F3C7}" type="presParOf" srcId="{C7F808E8-CA38-4C19-AB0B-14628070CDFD}" destId="{D2A81FA2-4295-4AD7-90D9-C0B70E799511}" srcOrd="0" destOrd="0" presId="urn:microsoft.com/office/officeart/2008/layout/LinedList"/>
    <dgm:cxn modelId="{12C754CD-8CB0-4A4B-9E0E-D9E50DD4D38D}" type="presParOf" srcId="{C7F808E8-CA38-4C19-AB0B-14628070CDFD}" destId="{2D415B39-2D3D-4155-B14F-07882FC2E578}" srcOrd="1" destOrd="0" presId="urn:microsoft.com/office/officeart/2008/layout/LinedList"/>
    <dgm:cxn modelId="{738FE342-29CA-47F6-A0A8-7B127D714A6F}" type="presParOf" srcId="{C7F808E8-CA38-4C19-AB0B-14628070CDFD}" destId="{2473C32C-65FA-4B74-A099-AAD7988BA70B}" srcOrd="2" destOrd="0" presId="urn:microsoft.com/office/officeart/2008/layout/LinedList"/>
    <dgm:cxn modelId="{9B49D049-D983-4A96-BA8F-16A16146F6F3}" type="presParOf" srcId="{A6BBAC32-D34D-41CC-B621-B81E193FB30F}" destId="{D109AF61-86D6-453E-B920-DBD19EB1BFF0}" srcOrd="14" destOrd="0" presId="urn:microsoft.com/office/officeart/2008/layout/LinedList"/>
    <dgm:cxn modelId="{2303459D-461C-45F5-B468-F05BDDE9070E}" type="presParOf" srcId="{A6BBAC32-D34D-41CC-B621-B81E193FB30F}" destId="{F467F25E-898A-46A6-B351-0EACAF4E0114}" srcOrd="15" destOrd="0" presId="urn:microsoft.com/office/officeart/2008/layout/LinedList"/>
    <dgm:cxn modelId="{96A2DCD0-05B4-4929-9A03-4AE42B46BE22}" type="presParOf" srcId="{A6BBAC32-D34D-41CC-B621-B81E193FB30F}" destId="{3C601BC9-900D-468E-A0FE-AA3D373814E7}" srcOrd="16" destOrd="0" presId="urn:microsoft.com/office/officeart/2008/layout/LinedList"/>
    <dgm:cxn modelId="{9BF85918-7FA6-4925-B1CA-97AF37898C29}" type="presParOf" srcId="{3C601BC9-900D-468E-A0FE-AA3D373814E7}" destId="{35B7362D-A410-4288-AB5A-2CF10E1D6357}" srcOrd="0" destOrd="0" presId="urn:microsoft.com/office/officeart/2008/layout/LinedList"/>
    <dgm:cxn modelId="{52CA734E-1D8C-4879-B369-31C1DB3E4DCA}" type="presParOf" srcId="{3C601BC9-900D-468E-A0FE-AA3D373814E7}" destId="{884AFAE7-F4D7-4AC2-97EF-E11F90E486BD}" srcOrd="1" destOrd="0" presId="urn:microsoft.com/office/officeart/2008/layout/LinedList"/>
    <dgm:cxn modelId="{1309A44D-9AFD-4AD5-B3D6-F0CC24A47A42}" type="presParOf" srcId="{3C601BC9-900D-468E-A0FE-AA3D373814E7}" destId="{263F324B-0D8F-4B79-9207-A3CD9F4F975D}" srcOrd="2" destOrd="0" presId="urn:microsoft.com/office/officeart/2008/layout/LinedList"/>
    <dgm:cxn modelId="{53D717B2-1199-4512-9B74-FA42849FC296}" type="presParOf" srcId="{A6BBAC32-D34D-41CC-B621-B81E193FB30F}" destId="{10219ECD-BEC4-49E8-8010-80F6B44A96BD}" srcOrd="17" destOrd="0" presId="urn:microsoft.com/office/officeart/2008/layout/LinedList"/>
    <dgm:cxn modelId="{4C619902-12F2-4D69-A537-C6A82FC4B17B}" type="presParOf" srcId="{A6BBAC32-D34D-41CC-B621-B81E193FB30F}" destId="{E71D1D59-16E2-4D4C-85F3-1A7F940CD769}" srcOrd="18" destOrd="0" presId="urn:microsoft.com/office/officeart/2008/layout/LinedList"/>
    <dgm:cxn modelId="{D683E9ED-983A-4ECB-A9DD-F10735536106}" type="presParOf" srcId="{A6BBAC32-D34D-41CC-B621-B81E193FB30F}" destId="{73A13D8F-C8D5-45A7-8B96-4E149D803324}" srcOrd="19" destOrd="0" presId="urn:microsoft.com/office/officeart/2008/layout/LinedList"/>
    <dgm:cxn modelId="{BEBC31F0-DE36-4091-AEC8-04BFA844245F}" type="presParOf" srcId="{73A13D8F-C8D5-45A7-8B96-4E149D803324}" destId="{81F545EF-DE0B-4792-BFF1-25EE3E61FA80}" srcOrd="0" destOrd="0" presId="urn:microsoft.com/office/officeart/2008/layout/LinedList"/>
    <dgm:cxn modelId="{3DC505D9-BBD1-4D4B-8477-96A03105A5A1}" type="presParOf" srcId="{73A13D8F-C8D5-45A7-8B96-4E149D803324}" destId="{82CA89BE-1401-461D-9F16-50BE7CAE8F4B}" srcOrd="1" destOrd="0" presId="urn:microsoft.com/office/officeart/2008/layout/LinedList"/>
    <dgm:cxn modelId="{1750E027-ADB9-4FC9-BBD0-2C79B52DCA1C}" type="presParOf" srcId="{73A13D8F-C8D5-45A7-8B96-4E149D803324}" destId="{E53683E8-A5BA-4BFF-8962-5E77732EAB2D}" srcOrd="2" destOrd="0" presId="urn:microsoft.com/office/officeart/2008/layout/LinedList"/>
    <dgm:cxn modelId="{D429E3EB-5C15-48DA-84C8-AC7E46C33E55}" type="presParOf" srcId="{A6BBAC32-D34D-41CC-B621-B81E193FB30F}" destId="{72D455B7-8D56-4227-ADC0-2009CCC13B4B}" srcOrd="20" destOrd="0" presId="urn:microsoft.com/office/officeart/2008/layout/LinedList"/>
    <dgm:cxn modelId="{0A28FAD6-F496-4F02-84F3-1999A5FC1622}" type="presParOf" srcId="{A6BBAC32-D34D-41CC-B621-B81E193FB30F}" destId="{F34CC363-6097-4366-8A7A-0FEFAF5D3DB6}" srcOrd="21" destOrd="0" presId="urn:microsoft.com/office/officeart/2008/layout/LinedList"/>
    <dgm:cxn modelId="{BE7BB902-2865-442A-BEDC-9C97551D806F}" type="presParOf" srcId="{A6BBAC32-D34D-41CC-B621-B81E193FB30F}" destId="{60ED4219-AEAC-4322-A43F-F63D59F9C0F1}" srcOrd="22" destOrd="0" presId="urn:microsoft.com/office/officeart/2008/layout/LinedList"/>
    <dgm:cxn modelId="{56AFF265-5B1A-46B0-B95B-7DC2E9C70C80}" type="presParOf" srcId="{60ED4219-AEAC-4322-A43F-F63D59F9C0F1}" destId="{99366308-DE73-4908-BA14-5C79CCE89A79}" srcOrd="0" destOrd="0" presId="urn:microsoft.com/office/officeart/2008/layout/LinedList"/>
    <dgm:cxn modelId="{7844BCE4-859B-4B10-9331-4C725E41A5A2}" type="presParOf" srcId="{60ED4219-AEAC-4322-A43F-F63D59F9C0F1}" destId="{141D5DA7-FF97-490A-9F5D-37E21482AA27}" srcOrd="1" destOrd="0" presId="urn:microsoft.com/office/officeart/2008/layout/LinedList"/>
    <dgm:cxn modelId="{36DEEFBA-C88C-41B6-BC74-F9800F68C4D4}" type="presParOf" srcId="{60ED4219-AEAC-4322-A43F-F63D59F9C0F1}" destId="{03D383E5-A1AA-45EA-88E9-48F788D5660B}" srcOrd="2" destOrd="0" presId="urn:microsoft.com/office/officeart/2008/layout/LinedList"/>
    <dgm:cxn modelId="{A6169C67-D201-41BB-9D10-948AF2F37894}" type="presParOf" srcId="{A6BBAC32-D34D-41CC-B621-B81E193FB30F}" destId="{BA3554CC-B6C7-41BE-B107-FD24431BC060}" srcOrd="23" destOrd="0" presId="urn:microsoft.com/office/officeart/2008/layout/LinedList"/>
    <dgm:cxn modelId="{3EE33637-4DDE-4B4A-81DC-2B37214BCB93}" type="presParOf" srcId="{A6BBAC32-D34D-41CC-B621-B81E193FB30F}" destId="{81AAC722-397F-4694-A7A9-14445BFF250C}" srcOrd="24" destOrd="0" presId="urn:microsoft.com/office/officeart/2008/layout/LinedList"/>
    <dgm:cxn modelId="{A658C09C-53DE-4DD9-BD7D-62D3874CD474}" type="presParOf" srcId="{A6BBAC32-D34D-41CC-B621-B81E193FB30F}" destId="{C56A81AF-5B68-472D-8B6C-E6121CD52102}" srcOrd="25" destOrd="0" presId="urn:microsoft.com/office/officeart/2008/layout/LinedList"/>
    <dgm:cxn modelId="{9520E473-1398-4DC5-9424-AF8780EE1C59}" type="presParOf" srcId="{C56A81AF-5B68-472D-8B6C-E6121CD52102}" destId="{C88B5BD5-5531-4440-8103-3C179F239AB5}" srcOrd="0" destOrd="0" presId="urn:microsoft.com/office/officeart/2008/layout/LinedList"/>
    <dgm:cxn modelId="{93C7966B-3C9C-42B3-A308-0AEECE2AA92B}" type="presParOf" srcId="{C56A81AF-5B68-472D-8B6C-E6121CD52102}" destId="{F0F25F70-5886-443E-98B7-5CFB00A11B11}" srcOrd="1" destOrd="0" presId="urn:microsoft.com/office/officeart/2008/layout/LinedList"/>
    <dgm:cxn modelId="{9BBB543C-53D7-48D0-8132-265D7837657D}" type="presParOf" srcId="{C56A81AF-5B68-472D-8B6C-E6121CD52102}" destId="{1A065F0A-C466-4A1B-BA07-8F82E8541B9D}" srcOrd="2" destOrd="0" presId="urn:microsoft.com/office/officeart/2008/layout/LinedList"/>
    <dgm:cxn modelId="{CA016C9D-0377-4B8D-BFFF-0F358BA6598B}" type="presParOf" srcId="{A6BBAC32-D34D-41CC-B621-B81E193FB30F}" destId="{72E2A28D-E36B-4E9C-B916-D242BE961778}" srcOrd="26" destOrd="0" presId="urn:microsoft.com/office/officeart/2008/layout/LinedList"/>
    <dgm:cxn modelId="{E2B68806-F04F-4342-A0D8-4AFE8C7E7C8B}" type="presParOf" srcId="{A6BBAC32-D34D-41CC-B621-B81E193FB30F}" destId="{1B8993EE-1729-436D-9BB5-B6C53408FB09}" srcOrd="27" destOrd="0" presId="urn:microsoft.com/office/officeart/2008/layout/LinedList"/>
    <dgm:cxn modelId="{AFCAC05C-25D3-4649-BAF6-53B79B3CA81A}" type="presParOf" srcId="{A6BBAC32-D34D-41CC-B621-B81E193FB30F}" destId="{C623D189-EFB3-4BB1-BF7E-FDBBDA76E6DD}" srcOrd="28" destOrd="0" presId="urn:microsoft.com/office/officeart/2008/layout/LinedList"/>
    <dgm:cxn modelId="{DA14EA57-00D5-45D0-9062-DF0AD82A1EB9}" type="presParOf" srcId="{C623D189-EFB3-4BB1-BF7E-FDBBDA76E6DD}" destId="{8F26BB58-77A1-4E05-9329-C479578D89EC}" srcOrd="0" destOrd="0" presId="urn:microsoft.com/office/officeart/2008/layout/LinedList"/>
    <dgm:cxn modelId="{58B58BD0-ED53-4AD6-92A9-3140BB5CF41E}" type="presParOf" srcId="{C623D189-EFB3-4BB1-BF7E-FDBBDA76E6DD}" destId="{58608E72-F192-4B62-BC2F-DFCA16D76885}" srcOrd="1" destOrd="0" presId="urn:microsoft.com/office/officeart/2008/layout/LinedList"/>
    <dgm:cxn modelId="{5B2F7090-FBFF-4D59-A5F3-7DF0D95643AA}" type="presParOf" srcId="{C623D189-EFB3-4BB1-BF7E-FDBBDA76E6DD}" destId="{1E6F9518-65CD-4F98-A8FF-8E9ED78982EB}" srcOrd="2" destOrd="0" presId="urn:microsoft.com/office/officeart/2008/layout/LinedList"/>
    <dgm:cxn modelId="{DD0188B1-36C7-465E-9C58-8FB65BBC8B7B}" type="presParOf" srcId="{A6BBAC32-D34D-41CC-B621-B81E193FB30F}" destId="{AD564AE2-4EE7-424D-AC1B-0AF8A473A3B4}" srcOrd="29" destOrd="0" presId="urn:microsoft.com/office/officeart/2008/layout/LinedList"/>
    <dgm:cxn modelId="{FF93E468-6BD9-438F-95AB-912BDC341CAD}" type="presParOf" srcId="{A6BBAC32-D34D-41CC-B621-B81E193FB30F}" destId="{AA343482-E8F0-4968-AE23-FEE8E739AD04}" srcOrd="30"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F9FBC933-D84A-45D1-9BB6-A894B22296BB}">
      <dgm:prSet phldrT="[Tekst]" custT="1"/>
      <dgm:spPr/>
      <dgm:t>
        <a:bodyPr/>
        <a:lstStyle/>
        <a:p>
          <a:r>
            <a:rPr lang="da-DK" sz="1400" dirty="0"/>
            <a:t>18. Eventuelt</a:t>
          </a:r>
        </a:p>
      </dgm:t>
    </dgm:pt>
    <dgm:pt modelId="{F9325B24-F840-44A5-BF0C-C90B25F5EEC0}" type="parTrans" cxnId="{88B93BB2-BE69-4D44-BFB3-743C064DC857}">
      <dgm:prSet/>
      <dgm:spPr/>
      <dgm:t>
        <a:bodyPr/>
        <a:lstStyle/>
        <a:p>
          <a:endParaRPr lang="da-DK"/>
        </a:p>
      </dgm:t>
    </dgm:pt>
    <dgm:pt modelId="{CD0F3B22-E731-466B-B854-1C3625B882F2}" type="sibTrans" cxnId="{88B93BB2-BE69-4D44-BFB3-743C064DC857}">
      <dgm:prSet/>
      <dgm:spPr/>
      <dgm:t>
        <a:bodyPr/>
        <a:lstStyle/>
        <a:p>
          <a:endParaRPr lang="da-DK"/>
        </a:p>
      </dgm:t>
    </dgm:pt>
    <dgm:pt modelId="{7B41890B-2424-4E10-BA62-3559EB85D7F8}">
      <dgm:prSet phldrT="[Tekst]" custT="1"/>
      <dgm:spPr/>
      <dgm:t>
        <a:bodyPr/>
        <a:lstStyle/>
        <a:p>
          <a:r>
            <a:rPr lang="da-DK" sz="1400" dirty="0"/>
            <a:t>15. Kommunikation</a:t>
          </a:r>
        </a:p>
      </dgm:t>
    </dgm:pt>
    <dgm:pt modelId="{AA35988A-4D09-480F-82B9-6D5529B53634}" type="parTrans" cxnId="{80AC0B0B-027A-4347-B452-9FD71DACA93D}">
      <dgm:prSet/>
      <dgm:spPr/>
      <dgm:t>
        <a:bodyPr/>
        <a:lstStyle/>
        <a:p>
          <a:endParaRPr lang="da-DK"/>
        </a:p>
      </dgm:t>
    </dgm:pt>
    <dgm:pt modelId="{524F010F-7A1D-422C-A65F-3D171069564A}" type="sibTrans" cxnId="{80AC0B0B-027A-4347-B452-9FD71DACA93D}">
      <dgm:prSet/>
      <dgm:spPr/>
      <dgm:t>
        <a:bodyPr/>
        <a:lstStyle/>
        <a:p>
          <a:endParaRPr lang="da-DK"/>
        </a:p>
      </dgm:t>
    </dgm:pt>
    <dgm:pt modelId="{3AEECFA9-6BC7-43D4-9A68-D7BEA0DCDD2D}">
      <dgm:prSet phldrT="[Tekst]" custT="1"/>
      <dgm:spPr/>
      <dgm:t>
        <a:bodyPr/>
        <a:lstStyle/>
        <a:p>
          <a:r>
            <a:rPr lang="da-DK" sz="1400" dirty="0"/>
            <a:t>17. Fravigelse af tavshedspligt</a:t>
          </a:r>
        </a:p>
      </dgm:t>
    </dgm:pt>
    <dgm:pt modelId="{0DCF7E04-9C58-40B3-8F11-2432578A72E6}" type="parTrans" cxnId="{E320F71E-F984-4889-8CEC-9244EBC3B51B}">
      <dgm:prSet/>
      <dgm:spPr/>
      <dgm:t>
        <a:bodyPr/>
        <a:lstStyle/>
        <a:p>
          <a:endParaRPr lang="da-DK"/>
        </a:p>
      </dgm:t>
    </dgm:pt>
    <dgm:pt modelId="{04DE5100-81FF-4A19-86DA-F6C793316EF1}" type="sibTrans" cxnId="{E320F71E-F984-4889-8CEC-9244EBC3B51B}">
      <dgm:prSet/>
      <dgm:spPr/>
      <dgm:t>
        <a:bodyPr/>
        <a:lstStyle/>
        <a:p>
          <a:endParaRPr lang="da-DK"/>
        </a:p>
      </dgm:t>
    </dgm:pt>
    <dgm:pt modelId="{A6316B5F-4899-4F31-8842-2DEEDF47A182}">
      <dgm:prSet phldrT="[Tekst]" custT="1"/>
      <dgm:spPr/>
      <dgm:t>
        <a:bodyPr/>
        <a:lstStyle/>
        <a:p>
          <a:r>
            <a:rPr lang="da-DK" sz="1600" b="1" dirty="0"/>
            <a:t>Orienteringspunkte</a:t>
          </a:r>
          <a:r>
            <a:rPr lang="da-DK" sz="1600" dirty="0"/>
            <a:t>r</a:t>
          </a:r>
          <a:endParaRPr lang="da-DK" sz="1400" dirty="0"/>
        </a:p>
      </dgm:t>
    </dgm:pt>
    <dgm:pt modelId="{4C4B9874-D04A-41AC-A555-4268626AD6F9}" type="parTrans" cxnId="{175912A6-57F1-43F1-B10E-9545F84D00FE}">
      <dgm:prSet/>
      <dgm:spPr/>
      <dgm:t>
        <a:bodyPr/>
        <a:lstStyle/>
        <a:p>
          <a:endParaRPr lang="da-DK"/>
        </a:p>
      </dgm:t>
    </dgm:pt>
    <dgm:pt modelId="{0C84CDE2-3683-4C04-8C99-DFB6CB0DB542}" type="sibTrans" cxnId="{175912A6-57F1-43F1-B10E-9545F84D00FE}">
      <dgm:prSet/>
      <dgm:spPr/>
      <dgm:t>
        <a:bodyPr/>
        <a:lstStyle/>
        <a:p>
          <a:endParaRPr lang="da-DK"/>
        </a:p>
      </dgm:t>
    </dgm:pt>
    <dgm:pt modelId="{2CF746B0-7049-4BFB-86AB-E3B456E20341}">
      <dgm:prSet phldrT="[Tekst]" custT="1"/>
      <dgm:spPr/>
      <dgm:t>
        <a:bodyPr/>
        <a:lstStyle/>
        <a:p>
          <a:r>
            <a:rPr lang="da-DK" sz="1400" dirty="0"/>
            <a:t>11. Vandforureningssag</a:t>
          </a:r>
        </a:p>
      </dgm:t>
    </dgm:pt>
    <dgm:pt modelId="{00EC0E8F-11AC-4502-BB10-2555EA448130}" type="parTrans" cxnId="{A71EF6B1-BF08-42FD-A9AD-D14B66DDF81A}">
      <dgm:prSet/>
      <dgm:spPr/>
      <dgm:t>
        <a:bodyPr/>
        <a:lstStyle/>
        <a:p>
          <a:endParaRPr lang="da-DK"/>
        </a:p>
      </dgm:t>
    </dgm:pt>
    <dgm:pt modelId="{3EE9D724-BFF7-4D35-B662-06E085E15B4E}" type="sibTrans" cxnId="{A71EF6B1-BF08-42FD-A9AD-D14B66DDF81A}">
      <dgm:prSet/>
      <dgm:spPr/>
      <dgm:t>
        <a:bodyPr/>
        <a:lstStyle/>
        <a:p>
          <a:endParaRPr lang="da-DK"/>
        </a:p>
      </dgm:t>
    </dgm:pt>
    <dgm:pt modelId="{FEF0B65D-A012-4951-A5E6-9257795D1E8E}">
      <dgm:prSet phldrT="[Tekst]" custT="1"/>
      <dgm:spPr/>
      <dgm:t>
        <a:bodyPr/>
        <a:lstStyle/>
        <a:p>
          <a:r>
            <a:rPr lang="da-DK" sz="1400" dirty="0"/>
            <a:t>14. </a:t>
          </a:r>
          <a:r>
            <a:rPr lang="da-DK" sz="1400" strike="sngStrike" dirty="0"/>
            <a:t>Væsentlige anlægsprojekter</a:t>
          </a:r>
        </a:p>
      </dgm:t>
    </dgm:pt>
    <dgm:pt modelId="{79611F3E-1C34-4533-98C3-E668FD4DDD16}" type="parTrans" cxnId="{C4EA68CF-9B3E-4D35-AD2C-F737AEAE08A0}">
      <dgm:prSet/>
      <dgm:spPr/>
      <dgm:t>
        <a:bodyPr/>
        <a:lstStyle/>
        <a:p>
          <a:endParaRPr lang="da-DK"/>
        </a:p>
      </dgm:t>
    </dgm:pt>
    <dgm:pt modelId="{51AAB9F9-89C8-406E-8976-051A7B85F46D}" type="sibTrans" cxnId="{C4EA68CF-9B3E-4D35-AD2C-F737AEAE08A0}">
      <dgm:prSet/>
      <dgm:spPr/>
      <dgm:t>
        <a:bodyPr/>
        <a:lstStyle/>
        <a:p>
          <a:endParaRPr lang="da-DK"/>
        </a:p>
      </dgm:t>
    </dgm:pt>
    <dgm:pt modelId="{82D602B2-B32D-4EE2-BD91-DEDB3D8DBDE5}">
      <dgm:prSet phldrT="[Tekst]" custT="1"/>
      <dgm:spPr/>
      <dgm:t>
        <a:bodyPr/>
        <a:lstStyle/>
        <a:p>
          <a:r>
            <a:rPr lang="da-DK" sz="1400" dirty="0"/>
            <a:t>16. Mødeplan 2023</a:t>
          </a:r>
        </a:p>
      </dgm:t>
    </dgm:pt>
    <dgm:pt modelId="{74E7B428-2886-4BCB-909F-828F4D56770A}" type="parTrans" cxnId="{8CEE2202-C25A-4352-AC7C-7F06022E4B10}">
      <dgm:prSet/>
      <dgm:spPr/>
      <dgm:t>
        <a:bodyPr/>
        <a:lstStyle/>
        <a:p>
          <a:endParaRPr lang="da-DK"/>
        </a:p>
      </dgm:t>
    </dgm:pt>
    <dgm:pt modelId="{8C009D75-7A7F-4218-BA36-F3DA8D5D13BA}" type="sibTrans" cxnId="{8CEE2202-C25A-4352-AC7C-7F06022E4B10}">
      <dgm:prSet/>
      <dgm:spPr/>
      <dgm:t>
        <a:bodyPr/>
        <a:lstStyle/>
        <a:p>
          <a:endParaRPr lang="da-DK"/>
        </a:p>
      </dgm:t>
    </dgm:pt>
    <dgm:pt modelId="{5FC3CA80-5CE7-40D7-9B30-ECC7609C7E34}">
      <dgm:prSet phldrT="[Tekst]" custT="1"/>
      <dgm:spPr/>
      <dgm:t>
        <a:bodyPr/>
        <a:lstStyle/>
        <a:p>
          <a:r>
            <a:rPr lang="da-DK" sz="1600" b="1" dirty="0"/>
            <a:t>Beslutnings-punkter</a:t>
          </a:r>
          <a:endParaRPr lang="da-DK" sz="1400" dirty="0"/>
        </a:p>
      </dgm:t>
    </dgm:pt>
    <dgm:pt modelId="{8D31E928-36C1-467C-9587-220CA5CC1E32}" type="sibTrans" cxnId="{2112FD21-1750-4CFA-809B-F3D6DC4EC152}">
      <dgm:prSet/>
      <dgm:spPr/>
      <dgm:t>
        <a:bodyPr/>
        <a:lstStyle/>
        <a:p>
          <a:endParaRPr lang="da-DK"/>
        </a:p>
      </dgm:t>
    </dgm:pt>
    <dgm:pt modelId="{963FB3B7-D959-4C96-BBC0-31AD30C73798}" type="parTrans" cxnId="{2112FD21-1750-4CFA-809B-F3D6DC4EC152}">
      <dgm:prSet/>
      <dgm:spPr/>
      <dgm:t>
        <a:bodyPr/>
        <a:lstStyle/>
        <a:p>
          <a:endParaRPr lang="da-DK"/>
        </a:p>
      </dgm:t>
    </dgm:pt>
    <dgm:pt modelId="{0B92D5C1-19F4-43FF-A55D-9FEA00C87A0A}">
      <dgm:prSet phldrT="[Tekst]" custT="1"/>
      <dgm:spPr/>
      <dgm:t>
        <a:bodyPr/>
        <a:lstStyle/>
        <a:p>
          <a:r>
            <a:rPr lang="da-DK" sz="1400" dirty="0"/>
            <a:t>13. Ny regulering og afledte konsekvenser</a:t>
          </a:r>
        </a:p>
      </dgm:t>
    </dgm:pt>
    <dgm:pt modelId="{53E6AE65-1095-4E31-BB5C-1B45BFBF4ADD}" type="parTrans" cxnId="{FF02FB34-B035-4D21-9F63-D88A433019A5}">
      <dgm:prSet/>
      <dgm:spPr/>
    </dgm:pt>
    <dgm:pt modelId="{AE9AD4CE-9C60-4B98-9009-AE6CB4D05319}" type="sibTrans" cxnId="{FF02FB34-B035-4D21-9F63-D88A433019A5}">
      <dgm:prSet/>
      <dgm:spPr/>
    </dgm:pt>
    <dgm:pt modelId="{E18C19BF-90CA-431B-8E8C-5D9750B778A5}">
      <dgm:prSet phldrT="[Tekst]" custT="1"/>
      <dgm:spPr/>
      <dgm:t>
        <a:bodyPr/>
        <a:lstStyle/>
        <a:p>
          <a:r>
            <a:rPr lang="da-DK" sz="1400" dirty="0"/>
            <a:t>12. Status på sagen i Hestemøllestræde</a:t>
          </a:r>
        </a:p>
      </dgm:t>
    </dgm:pt>
    <dgm:pt modelId="{4B057C1A-4433-44AB-8475-17B9C77683E7}" type="parTrans" cxnId="{8F0A5782-CCCD-42E3-9C92-1E3B0F97A05F}">
      <dgm:prSet/>
      <dgm:spPr/>
    </dgm:pt>
    <dgm:pt modelId="{752B3B23-AC4C-4304-A4AC-9DAD037B522C}" type="sibTrans" cxnId="{8F0A5782-CCCD-42E3-9C92-1E3B0F97A05F}">
      <dgm:prSet/>
      <dgm:spPr/>
    </dgm:pt>
    <dgm:pt modelId="{F1C1C263-DF7B-489A-93D7-75A8354D133B}" type="pres">
      <dgm:prSet presAssocID="{0FA83489-83AA-4793-99DE-3D65AB50861C}" presName="vert0" presStyleCnt="0">
        <dgm:presLayoutVars>
          <dgm:dir/>
          <dgm:animOne val="branch"/>
          <dgm:animLvl val="lvl"/>
        </dgm:presLayoutVars>
      </dgm:prSet>
      <dgm:spPr/>
    </dgm:pt>
    <dgm:pt modelId="{090D952E-0752-4CCB-A4BF-F06DD102D8DF}" type="pres">
      <dgm:prSet presAssocID="{A6316B5F-4899-4F31-8842-2DEEDF47A182}" presName="thickLine" presStyleLbl="alignNode1" presStyleIdx="0" presStyleCnt="2"/>
      <dgm:spPr/>
    </dgm:pt>
    <dgm:pt modelId="{FC2A798C-1D75-4F81-94CF-E3D8416CCDEF}" type="pres">
      <dgm:prSet presAssocID="{A6316B5F-4899-4F31-8842-2DEEDF47A182}" presName="horz1" presStyleCnt="0"/>
      <dgm:spPr/>
    </dgm:pt>
    <dgm:pt modelId="{4EA7C4D9-D871-4D60-84E3-E9FBAD9B89B3}" type="pres">
      <dgm:prSet presAssocID="{A6316B5F-4899-4F31-8842-2DEEDF47A182}" presName="tx1" presStyleLbl="revTx" presStyleIdx="0" presStyleCnt="10"/>
      <dgm:spPr/>
    </dgm:pt>
    <dgm:pt modelId="{B79BD7D9-5390-4EB0-A4B2-5C8A73772474}" type="pres">
      <dgm:prSet presAssocID="{A6316B5F-4899-4F31-8842-2DEEDF47A182}" presName="vert1" presStyleCnt="0"/>
      <dgm:spPr/>
    </dgm:pt>
    <dgm:pt modelId="{A08DA240-663F-422D-9A04-28EDA7774D7F}" type="pres">
      <dgm:prSet presAssocID="{2CF746B0-7049-4BFB-86AB-E3B456E20341}" presName="vertSpace2a" presStyleCnt="0"/>
      <dgm:spPr/>
    </dgm:pt>
    <dgm:pt modelId="{B94C344E-674B-4493-BB80-919C05448878}" type="pres">
      <dgm:prSet presAssocID="{2CF746B0-7049-4BFB-86AB-E3B456E20341}" presName="horz2" presStyleCnt="0"/>
      <dgm:spPr/>
    </dgm:pt>
    <dgm:pt modelId="{2347C258-42A4-4846-AC16-A5503433FFB6}" type="pres">
      <dgm:prSet presAssocID="{2CF746B0-7049-4BFB-86AB-E3B456E20341}" presName="horzSpace2" presStyleCnt="0"/>
      <dgm:spPr/>
    </dgm:pt>
    <dgm:pt modelId="{33FD5BEE-95C6-47CD-89C3-4468BE955ED3}" type="pres">
      <dgm:prSet presAssocID="{2CF746B0-7049-4BFB-86AB-E3B456E20341}" presName="tx2" presStyleLbl="revTx" presStyleIdx="1" presStyleCnt="10"/>
      <dgm:spPr/>
    </dgm:pt>
    <dgm:pt modelId="{DF27C676-B5C0-476B-8E70-96FE99093642}" type="pres">
      <dgm:prSet presAssocID="{2CF746B0-7049-4BFB-86AB-E3B456E20341}" presName="vert2" presStyleCnt="0"/>
      <dgm:spPr/>
    </dgm:pt>
    <dgm:pt modelId="{015CFAB1-F1DB-493D-93E8-4CA5E0A9867E}" type="pres">
      <dgm:prSet presAssocID="{2CF746B0-7049-4BFB-86AB-E3B456E20341}" presName="thinLine2b" presStyleLbl="callout" presStyleIdx="0" presStyleCnt="8"/>
      <dgm:spPr/>
    </dgm:pt>
    <dgm:pt modelId="{95908F31-EC3B-4C0D-A5E2-3EA7769229E1}" type="pres">
      <dgm:prSet presAssocID="{2CF746B0-7049-4BFB-86AB-E3B456E20341}" presName="vertSpace2b" presStyleCnt="0"/>
      <dgm:spPr/>
    </dgm:pt>
    <dgm:pt modelId="{8A62A899-3189-4C6C-9CA0-AEA4BABB40A7}" type="pres">
      <dgm:prSet presAssocID="{E18C19BF-90CA-431B-8E8C-5D9750B778A5}" presName="horz2" presStyleCnt="0"/>
      <dgm:spPr/>
    </dgm:pt>
    <dgm:pt modelId="{8D41F784-5E1F-43C1-A573-62B2E3B0B03F}" type="pres">
      <dgm:prSet presAssocID="{E18C19BF-90CA-431B-8E8C-5D9750B778A5}" presName="horzSpace2" presStyleCnt="0"/>
      <dgm:spPr/>
    </dgm:pt>
    <dgm:pt modelId="{6D8876F2-6043-43B7-B3EE-0B7CAC6DC1D6}" type="pres">
      <dgm:prSet presAssocID="{E18C19BF-90CA-431B-8E8C-5D9750B778A5}" presName="tx2" presStyleLbl="revTx" presStyleIdx="2" presStyleCnt="10"/>
      <dgm:spPr/>
    </dgm:pt>
    <dgm:pt modelId="{82CD8B5F-E75B-4244-95DA-87E6D964E87E}" type="pres">
      <dgm:prSet presAssocID="{E18C19BF-90CA-431B-8E8C-5D9750B778A5}" presName="vert2" presStyleCnt="0"/>
      <dgm:spPr/>
    </dgm:pt>
    <dgm:pt modelId="{4B55B6D3-84A8-420A-86A1-4F5C913F46B7}" type="pres">
      <dgm:prSet presAssocID="{E18C19BF-90CA-431B-8E8C-5D9750B778A5}" presName="thinLine2b" presStyleLbl="callout" presStyleIdx="1" presStyleCnt="8"/>
      <dgm:spPr/>
    </dgm:pt>
    <dgm:pt modelId="{FD122220-3D12-4805-B941-B8C2B20C432D}" type="pres">
      <dgm:prSet presAssocID="{E18C19BF-90CA-431B-8E8C-5D9750B778A5}" presName="vertSpace2b" presStyleCnt="0"/>
      <dgm:spPr/>
    </dgm:pt>
    <dgm:pt modelId="{7D1B62D4-DC94-4F22-A3BB-AE8E0D52365F}" type="pres">
      <dgm:prSet presAssocID="{0B92D5C1-19F4-43FF-A55D-9FEA00C87A0A}" presName="horz2" presStyleCnt="0"/>
      <dgm:spPr/>
    </dgm:pt>
    <dgm:pt modelId="{E53B0365-8339-4DE6-BC39-309AC12BF0C6}" type="pres">
      <dgm:prSet presAssocID="{0B92D5C1-19F4-43FF-A55D-9FEA00C87A0A}" presName="horzSpace2" presStyleCnt="0"/>
      <dgm:spPr/>
    </dgm:pt>
    <dgm:pt modelId="{FACCA771-4DC2-4520-9AFC-E716D2C3B059}" type="pres">
      <dgm:prSet presAssocID="{0B92D5C1-19F4-43FF-A55D-9FEA00C87A0A}" presName="tx2" presStyleLbl="revTx" presStyleIdx="3" presStyleCnt="10"/>
      <dgm:spPr/>
    </dgm:pt>
    <dgm:pt modelId="{25E12273-59EA-4D39-845C-93C397E9DDE7}" type="pres">
      <dgm:prSet presAssocID="{0B92D5C1-19F4-43FF-A55D-9FEA00C87A0A}" presName="vert2" presStyleCnt="0"/>
      <dgm:spPr/>
    </dgm:pt>
    <dgm:pt modelId="{3C381D77-39A1-4162-B9BF-E1468C6C6929}" type="pres">
      <dgm:prSet presAssocID="{0B92D5C1-19F4-43FF-A55D-9FEA00C87A0A}" presName="thinLine2b" presStyleLbl="callout" presStyleIdx="2" presStyleCnt="8"/>
      <dgm:spPr/>
    </dgm:pt>
    <dgm:pt modelId="{E436C6C7-39AA-4F00-BD8D-07A1FAF4CDC4}" type="pres">
      <dgm:prSet presAssocID="{0B92D5C1-19F4-43FF-A55D-9FEA00C87A0A}" presName="vertSpace2b" presStyleCnt="0"/>
      <dgm:spPr/>
    </dgm:pt>
    <dgm:pt modelId="{40280C65-65CB-4492-BD9A-5D1B9A511C8C}" type="pres">
      <dgm:prSet presAssocID="{FEF0B65D-A012-4951-A5E6-9257795D1E8E}" presName="horz2" presStyleCnt="0"/>
      <dgm:spPr/>
    </dgm:pt>
    <dgm:pt modelId="{37D0E79B-7C1E-4136-91CE-6565D8FF5AAC}" type="pres">
      <dgm:prSet presAssocID="{FEF0B65D-A012-4951-A5E6-9257795D1E8E}" presName="horzSpace2" presStyleCnt="0"/>
      <dgm:spPr/>
    </dgm:pt>
    <dgm:pt modelId="{2D556015-5F48-4026-BEC3-DE7757C67CB2}" type="pres">
      <dgm:prSet presAssocID="{FEF0B65D-A012-4951-A5E6-9257795D1E8E}" presName="tx2" presStyleLbl="revTx" presStyleIdx="4" presStyleCnt="10"/>
      <dgm:spPr/>
    </dgm:pt>
    <dgm:pt modelId="{4635CEC3-FB17-402C-9AAF-8630AEEA3E3D}" type="pres">
      <dgm:prSet presAssocID="{FEF0B65D-A012-4951-A5E6-9257795D1E8E}" presName="vert2" presStyleCnt="0"/>
      <dgm:spPr/>
    </dgm:pt>
    <dgm:pt modelId="{83921396-7931-43F9-905F-F4B932204019}" type="pres">
      <dgm:prSet presAssocID="{FEF0B65D-A012-4951-A5E6-9257795D1E8E}" presName="thinLine2b" presStyleLbl="callout" presStyleIdx="3" presStyleCnt="8"/>
      <dgm:spPr/>
    </dgm:pt>
    <dgm:pt modelId="{545290A6-C072-4B8C-BE39-B27479FEDFF7}" type="pres">
      <dgm:prSet presAssocID="{FEF0B65D-A012-4951-A5E6-9257795D1E8E}" presName="vertSpace2b" presStyleCnt="0"/>
      <dgm:spPr/>
    </dgm:pt>
    <dgm:pt modelId="{DC8AD6C0-1389-4877-ABC7-F683DAF5431C}" type="pres">
      <dgm:prSet presAssocID="{5FC3CA80-5CE7-40D7-9B30-ECC7609C7E34}" presName="thickLine" presStyleLbl="alignNode1" presStyleIdx="1" presStyleCnt="2"/>
      <dgm:spPr/>
    </dgm:pt>
    <dgm:pt modelId="{DFA84333-28D5-4DAE-AB9F-4E466809C58A}" type="pres">
      <dgm:prSet presAssocID="{5FC3CA80-5CE7-40D7-9B30-ECC7609C7E34}" presName="horz1" presStyleCnt="0"/>
      <dgm:spPr/>
    </dgm:pt>
    <dgm:pt modelId="{DAB516A7-6547-4D17-8905-1FAE6752068E}" type="pres">
      <dgm:prSet presAssocID="{5FC3CA80-5CE7-40D7-9B30-ECC7609C7E34}" presName="tx1" presStyleLbl="revTx" presStyleIdx="5" presStyleCnt="10"/>
      <dgm:spPr/>
    </dgm:pt>
    <dgm:pt modelId="{E9ED3C0E-4446-409C-A9C9-F91ED37ABA7D}" type="pres">
      <dgm:prSet presAssocID="{5FC3CA80-5CE7-40D7-9B30-ECC7609C7E34}" presName="vert1" presStyleCnt="0"/>
      <dgm:spPr/>
    </dgm:pt>
    <dgm:pt modelId="{24C07FF1-2319-42EA-BE1D-8C7580991764}" type="pres">
      <dgm:prSet presAssocID="{7B41890B-2424-4E10-BA62-3559EB85D7F8}" presName="vertSpace2a" presStyleCnt="0"/>
      <dgm:spPr/>
    </dgm:pt>
    <dgm:pt modelId="{01924D58-D8CF-4B89-8370-AC8FF9254BC5}" type="pres">
      <dgm:prSet presAssocID="{7B41890B-2424-4E10-BA62-3559EB85D7F8}" presName="horz2" presStyleCnt="0"/>
      <dgm:spPr/>
    </dgm:pt>
    <dgm:pt modelId="{9F703169-FA3B-4F93-AF0D-A9F19BC3F70D}" type="pres">
      <dgm:prSet presAssocID="{7B41890B-2424-4E10-BA62-3559EB85D7F8}" presName="horzSpace2" presStyleCnt="0"/>
      <dgm:spPr/>
    </dgm:pt>
    <dgm:pt modelId="{F4E1C9B1-DD67-42EB-99B6-401058A7ECA5}" type="pres">
      <dgm:prSet presAssocID="{7B41890B-2424-4E10-BA62-3559EB85D7F8}" presName="tx2" presStyleLbl="revTx" presStyleIdx="6" presStyleCnt="10"/>
      <dgm:spPr/>
    </dgm:pt>
    <dgm:pt modelId="{99D431CF-F3CE-47D6-82BB-D6EF663FAAC2}" type="pres">
      <dgm:prSet presAssocID="{7B41890B-2424-4E10-BA62-3559EB85D7F8}" presName="vert2" presStyleCnt="0"/>
      <dgm:spPr/>
    </dgm:pt>
    <dgm:pt modelId="{664B4BEA-56F4-4308-90E1-6E4F86D4E5B7}" type="pres">
      <dgm:prSet presAssocID="{7B41890B-2424-4E10-BA62-3559EB85D7F8}" presName="thinLine2b" presStyleLbl="callout" presStyleIdx="4" presStyleCnt="8"/>
      <dgm:spPr/>
    </dgm:pt>
    <dgm:pt modelId="{2DB9A007-AC3F-4AB0-9EF6-78A3C37E5FDD}" type="pres">
      <dgm:prSet presAssocID="{7B41890B-2424-4E10-BA62-3559EB85D7F8}" presName="vertSpace2b" presStyleCnt="0"/>
      <dgm:spPr/>
    </dgm:pt>
    <dgm:pt modelId="{AE87D809-9896-449C-A8C0-9CA6A8265742}" type="pres">
      <dgm:prSet presAssocID="{82D602B2-B32D-4EE2-BD91-DEDB3D8DBDE5}" presName="horz2" presStyleCnt="0"/>
      <dgm:spPr/>
    </dgm:pt>
    <dgm:pt modelId="{51F180F2-726E-4FFD-AA6A-A5989B06ADC4}" type="pres">
      <dgm:prSet presAssocID="{82D602B2-B32D-4EE2-BD91-DEDB3D8DBDE5}" presName="horzSpace2" presStyleCnt="0"/>
      <dgm:spPr/>
    </dgm:pt>
    <dgm:pt modelId="{346C9EB0-D216-439A-A49C-0C4BD9832B0C}" type="pres">
      <dgm:prSet presAssocID="{82D602B2-B32D-4EE2-BD91-DEDB3D8DBDE5}" presName="tx2" presStyleLbl="revTx" presStyleIdx="7" presStyleCnt="10"/>
      <dgm:spPr/>
    </dgm:pt>
    <dgm:pt modelId="{C2E6F2B6-DA52-480F-A988-1D03F6E59342}" type="pres">
      <dgm:prSet presAssocID="{82D602B2-B32D-4EE2-BD91-DEDB3D8DBDE5}" presName="vert2" presStyleCnt="0"/>
      <dgm:spPr/>
    </dgm:pt>
    <dgm:pt modelId="{E5CFAF8A-07C1-4FD0-9E96-55E1EF4A131C}" type="pres">
      <dgm:prSet presAssocID="{82D602B2-B32D-4EE2-BD91-DEDB3D8DBDE5}" presName="thinLine2b" presStyleLbl="callout" presStyleIdx="5" presStyleCnt="8"/>
      <dgm:spPr/>
    </dgm:pt>
    <dgm:pt modelId="{65060AEE-1AFA-48F5-8013-707D074459FF}" type="pres">
      <dgm:prSet presAssocID="{82D602B2-B32D-4EE2-BD91-DEDB3D8DBDE5}" presName="vertSpace2b" presStyleCnt="0"/>
      <dgm:spPr/>
    </dgm:pt>
    <dgm:pt modelId="{D624C167-40E3-44CE-B4B1-DF86971024D2}" type="pres">
      <dgm:prSet presAssocID="{3AEECFA9-6BC7-43D4-9A68-D7BEA0DCDD2D}" presName="horz2" presStyleCnt="0"/>
      <dgm:spPr/>
    </dgm:pt>
    <dgm:pt modelId="{C7393BAC-1D73-426F-A118-1E0C68D43D9D}" type="pres">
      <dgm:prSet presAssocID="{3AEECFA9-6BC7-43D4-9A68-D7BEA0DCDD2D}" presName="horzSpace2" presStyleCnt="0"/>
      <dgm:spPr/>
    </dgm:pt>
    <dgm:pt modelId="{D9EC8584-9EFC-45DF-A2B2-83604CB5E13E}" type="pres">
      <dgm:prSet presAssocID="{3AEECFA9-6BC7-43D4-9A68-D7BEA0DCDD2D}" presName="tx2" presStyleLbl="revTx" presStyleIdx="8" presStyleCnt="10"/>
      <dgm:spPr/>
    </dgm:pt>
    <dgm:pt modelId="{95D735D2-D131-4674-9A61-6929E35063D8}" type="pres">
      <dgm:prSet presAssocID="{3AEECFA9-6BC7-43D4-9A68-D7BEA0DCDD2D}" presName="vert2" presStyleCnt="0"/>
      <dgm:spPr/>
    </dgm:pt>
    <dgm:pt modelId="{0691B33E-B597-4806-8249-A4359506E6D0}" type="pres">
      <dgm:prSet presAssocID="{3AEECFA9-6BC7-43D4-9A68-D7BEA0DCDD2D}" presName="thinLine2b" presStyleLbl="callout" presStyleIdx="6" presStyleCnt="8"/>
      <dgm:spPr/>
    </dgm:pt>
    <dgm:pt modelId="{346F0A7E-B3BC-421E-A621-A0F2053B815C}" type="pres">
      <dgm:prSet presAssocID="{3AEECFA9-6BC7-43D4-9A68-D7BEA0DCDD2D}" presName="vertSpace2b" presStyleCnt="0"/>
      <dgm:spPr/>
    </dgm:pt>
    <dgm:pt modelId="{DCE9D061-722A-41BA-BEE9-302C18295D6C}" type="pres">
      <dgm:prSet presAssocID="{F9FBC933-D84A-45D1-9BB6-A894B22296BB}" presName="horz2" presStyleCnt="0"/>
      <dgm:spPr/>
    </dgm:pt>
    <dgm:pt modelId="{25BA9213-A30C-4A25-8EE5-B8FCE805ACFD}" type="pres">
      <dgm:prSet presAssocID="{F9FBC933-D84A-45D1-9BB6-A894B22296BB}" presName="horzSpace2" presStyleCnt="0"/>
      <dgm:spPr/>
    </dgm:pt>
    <dgm:pt modelId="{EE1E28A1-2086-4F45-BD7E-5DEFB59F08C9}" type="pres">
      <dgm:prSet presAssocID="{F9FBC933-D84A-45D1-9BB6-A894B22296BB}" presName="tx2" presStyleLbl="revTx" presStyleIdx="9" presStyleCnt="10"/>
      <dgm:spPr/>
    </dgm:pt>
    <dgm:pt modelId="{F116F833-83C2-4A9D-80E1-A4E9CC311F0F}" type="pres">
      <dgm:prSet presAssocID="{F9FBC933-D84A-45D1-9BB6-A894B22296BB}" presName="vert2" presStyleCnt="0"/>
      <dgm:spPr/>
    </dgm:pt>
    <dgm:pt modelId="{AC042FCB-45A9-43EC-B3DC-E632081DCFA7}" type="pres">
      <dgm:prSet presAssocID="{F9FBC933-D84A-45D1-9BB6-A894B22296BB}" presName="thinLine2b" presStyleLbl="callout" presStyleIdx="7" presStyleCnt="8"/>
      <dgm:spPr/>
    </dgm:pt>
    <dgm:pt modelId="{257E35CB-6789-4981-8C56-33E38A67F460}" type="pres">
      <dgm:prSet presAssocID="{F9FBC933-D84A-45D1-9BB6-A894B22296BB}" presName="vertSpace2b" presStyleCnt="0"/>
      <dgm:spPr/>
    </dgm:pt>
  </dgm:ptLst>
  <dgm:cxnLst>
    <dgm:cxn modelId="{8CEE2202-C25A-4352-AC7C-7F06022E4B10}" srcId="{5FC3CA80-5CE7-40D7-9B30-ECC7609C7E34}" destId="{82D602B2-B32D-4EE2-BD91-DEDB3D8DBDE5}" srcOrd="1" destOrd="0" parTransId="{74E7B428-2886-4BCB-909F-828F4D56770A}" sibTransId="{8C009D75-7A7F-4218-BA36-F3DA8D5D13BA}"/>
    <dgm:cxn modelId="{80AC0B0B-027A-4347-B452-9FD71DACA93D}" srcId="{5FC3CA80-5CE7-40D7-9B30-ECC7609C7E34}" destId="{7B41890B-2424-4E10-BA62-3559EB85D7F8}" srcOrd="0" destOrd="0" parTransId="{AA35988A-4D09-480F-82B9-6D5529B53634}" sibTransId="{524F010F-7A1D-422C-A65F-3D171069564A}"/>
    <dgm:cxn modelId="{D6B5420B-6CE0-4FE9-A26D-428507EEE05A}" type="presOf" srcId="{3AEECFA9-6BC7-43D4-9A68-D7BEA0DCDD2D}" destId="{D9EC8584-9EFC-45DF-A2B2-83604CB5E13E}" srcOrd="0" destOrd="0" presId="urn:microsoft.com/office/officeart/2008/layout/LinedList"/>
    <dgm:cxn modelId="{A7D7CC0B-B6EF-48A6-8B1E-A04325050C23}" type="presOf" srcId="{7B41890B-2424-4E10-BA62-3559EB85D7F8}" destId="{F4E1C9B1-DD67-42EB-99B6-401058A7ECA5}" srcOrd="0" destOrd="0" presId="urn:microsoft.com/office/officeart/2008/layout/LinedList"/>
    <dgm:cxn modelId="{695DEE0B-BDE3-4DBC-A700-FB2D5CF1418F}" type="presOf" srcId="{F9FBC933-D84A-45D1-9BB6-A894B22296BB}" destId="{EE1E28A1-2086-4F45-BD7E-5DEFB59F08C9}" srcOrd="0" destOrd="0" presId="urn:microsoft.com/office/officeart/2008/layout/LinedList"/>
    <dgm:cxn modelId="{3426FE19-398B-4E6C-8CF5-A4127DC14716}" type="presOf" srcId="{0FA83489-83AA-4793-99DE-3D65AB50861C}" destId="{F1C1C263-DF7B-489A-93D7-75A8354D133B}" srcOrd="0" destOrd="0" presId="urn:microsoft.com/office/officeart/2008/layout/LinedList"/>
    <dgm:cxn modelId="{E320F71E-F984-4889-8CEC-9244EBC3B51B}" srcId="{5FC3CA80-5CE7-40D7-9B30-ECC7609C7E34}" destId="{3AEECFA9-6BC7-43D4-9A68-D7BEA0DCDD2D}" srcOrd="2" destOrd="0" parTransId="{0DCF7E04-9C58-40B3-8F11-2432578A72E6}" sibTransId="{04DE5100-81FF-4A19-86DA-F6C793316EF1}"/>
    <dgm:cxn modelId="{2112FD21-1750-4CFA-809B-F3D6DC4EC152}" srcId="{0FA83489-83AA-4793-99DE-3D65AB50861C}" destId="{5FC3CA80-5CE7-40D7-9B30-ECC7609C7E34}" srcOrd="1" destOrd="0" parTransId="{963FB3B7-D959-4C96-BBC0-31AD30C73798}" sibTransId="{8D31E928-36C1-467C-9587-220CA5CC1E32}"/>
    <dgm:cxn modelId="{50B93433-7278-41C7-BB10-36B6B6D679FE}" type="presOf" srcId="{5FC3CA80-5CE7-40D7-9B30-ECC7609C7E34}" destId="{DAB516A7-6547-4D17-8905-1FAE6752068E}" srcOrd="0" destOrd="0" presId="urn:microsoft.com/office/officeart/2008/layout/LinedList"/>
    <dgm:cxn modelId="{A489F633-BCEA-42F5-B17A-392C18A7BD50}" type="presOf" srcId="{0B92D5C1-19F4-43FF-A55D-9FEA00C87A0A}" destId="{FACCA771-4DC2-4520-9AFC-E716D2C3B059}" srcOrd="0" destOrd="0" presId="urn:microsoft.com/office/officeart/2008/layout/LinedList"/>
    <dgm:cxn modelId="{FF02FB34-B035-4D21-9F63-D88A433019A5}" srcId="{A6316B5F-4899-4F31-8842-2DEEDF47A182}" destId="{0B92D5C1-19F4-43FF-A55D-9FEA00C87A0A}" srcOrd="2" destOrd="0" parTransId="{53E6AE65-1095-4E31-BB5C-1B45BFBF4ADD}" sibTransId="{AE9AD4CE-9C60-4B98-9009-AE6CB4D05319}"/>
    <dgm:cxn modelId="{0D01466D-89A3-4594-9A3B-D2D112C52CB1}" type="presOf" srcId="{2CF746B0-7049-4BFB-86AB-E3B456E20341}" destId="{33FD5BEE-95C6-47CD-89C3-4468BE955ED3}" srcOrd="0" destOrd="0" presId="urn:microsoft.com/office/officeart/2008/layout/LinedList"/>
    <dgm:cxn modelId="{8F0A5782-CCCD-42E3-9C92-1E3B0F97A05F}" srcId="{A6316B5F-4899-4F31-8842-2DEEDF47A182}" destId="{E18C19BF-90CA-431B-8E8C-5D9750B778A5}" srcOrd="1" destOrd="0" parTransId="{4B057C1A-4433-44AB-8475-17B9C77683E7}" sibTransId="{752B3B23-AC4C-4304-A4AC-9DAD037B522C}"/>
    <dgm:cxn modelId="{8FEF958B-9FC2-4026-B728-C3F7CD9B0A6F}" type="presOf" srcId="{FEF0B65D-A012-4951-A5E6-9257795D1E8E}" destId="{2D556015-5F48-4026-BEC3-DE7757C67CB2}" srcOrd="0" destOrd="0" presId="urn:microsoft.com/office/officeart/2008/layout/LinedList"/>
    <dgm:cxn modelId="{18E43E8E-D13F-4AC4-88F6-85FDD66859C0}" type="presOf" srcId="{82D602B2-B32D-4EE2-BD91-DEDB3D8DBDE5}" destId="{346C9EB0-D216-439A-A49C-0C4BD9832B0C}" srcOrd="0" destOrd="0" presId="urn:microsoft.com/office/officeart/2008/layout/LinedList"/>
    <dgm:cxn modelId="{175912A6-57F1-43F1-B10E-9545F84D00FE}" srcId="{0FA83489-83AA-4793-99DE-3D65AB50861C}" destId="{A6316B5F-4899-4F31-8842-2DEEDF47A182}" srcOrd="0" destOrd="0" parTransId="{4C4B9874-D04A-41AC-A555-4268626AD6F9}" sibTransId="{0C84CDE2-3683-4C04-8C99-DFB6CB0DB542}"/>
    <dgm:cxn modelId="{A71EF6B1-BF08-42FD-A9AD-D14B66DDF81A}" srcId="{A6316B5F-4899-4F31-8842-2DEEDF47A182}" destId="{2CF746B0-7049-4BFB-86AB-E3B456E20341}" srcOrd="0" destOrd="0" parTransId="{00EC0E8F-11AC-4502-BB10-2555EA448130}" sibTransId="{3EE9D724-BFF7-4D35-B662-06E085E15B4E}"/>
    <dgm:cxn modelId="{88B93BB2-BE69-4D44-BFB3-743C064DC857}" srcId="{5FC3CA80-5CE7-40D7-9B30-ECC7609C7E34}" destId="{F9FBC933-D84A-45D1-9BB6-A894B22296BB}" srcOrd="3" destOrd="0" parTransId="{F9325B24-F840-44A5-BF0C-C90B25F5EEC0}" sibTransId="{CD0F3B22-E731-466B-B854-1C3625B882F2}"/>
    <dgm:cxn modelId="{B477F3C4-7A2A-4E55-8E2A-88F1A3F3436C}" type="presOf" srcId="{E18C19BF-90CA-431B-8E8C-5D9750B778A5}" destId="{6D8876F2-6043-43B7-B3EE-0B7CAC6DC1D6}" srcOrd="0" destOrd="0" presId="urn:microsoft.com/office/officeart/2008/layout/LinedList"/>
    <dgm:cxn modelId="{0314DEC7-9283-468F-8ECA-83EFBDC7C8C0}" type="presOf" srcId="{A6316B5F-4899-4F31-8842-2DEEDF47A182}" destId="{4EA7C4D9-D871-4D60-84E3-E9FBAD9B89B3}" srcOrd="0" destOrd="0" presId="urn:microsoft.com/office/officeart/2008/layout/LinedList"/>
    <dgm:cxn modelId="{C4EA68CF-9B3E-4D35-AD2C-F737AEAE08A0}" srcId="{A6316B5F-4899-4F31-8842-2DEEDF47A182}" destId="{FEF0B65D-A012-4951-A5E6-9257795D1E8E}" srcOrd="3" destOrd="0" parTransId="{79611F3E-1C34-4533-98C3-E668FD4DDD16}" sibTransId="{51AAB9F9-89C8-406E-8976-051A7B85F46D}"/>
    <dgm:cxn modelId="{06A78F71-F250-4857-B7E5-627E209CCDB9}" type="presParOf" srcId="{F1C1C263-DF7B-489A-93D7-75A8354D133B}" destId="{090D952E-0752-4CCB-A4BF-F06DD102D8DF}" srcOrd="0" destOrd="0" presId="urn:microsoft.com/office/officeart/2008/layout/LinedList"/>
    <dgm:cxn modelId="{2CF3F7CD-E356-4A33-A44D-E0161B6B6B41}" type="presParOf" srcId="{F1C1C263-DF7B-489A-93D7-75A8354D133B}" destId="{FC2A798C-1D75-4F81-94CF-E3D8416CCDEF}" srcOrd="1" destOrd="0" presId="urn:microsoft.com/office/officeart/2008/layout/LinedList"/>
    <dgm:cxn modelId="{D7179B0F-8A3F-48B9-A8B1-EEB505DBB89D}" type="presParOf" srcId="{FC2A798C-1D75-4F81-94CF-E3D8416CCDEF}" destId="{4EA7C4D9-D871-4D60-84E3-E9FBAD9B89B3}" srcOrd="0" destOrd="0" presId="urn:microsoft.com/office/officeart/2008/layout/LinedList"/>
    <dgm:cxn modelId="{7FBAF0A6-01AE-4E95-9514-9B6AFE805EE7}" type="presParOf" srcId="{FC2A798C-1D75-4F81-94CF-E3D8416CCDEF}" destId="{B79BD7D9-5390-4EB0-A4B2-5C8A73772474}" srcOrd="1" destOrd="0" presId="urn:microsoft.com/office/officeart/2008/layout/LinedList"/>
    <dgm:cxn modelId="{29270847-9C47-4DF3-98CB-200378FF125C}" type="presParOf" srcId="{B79BD7D9-5390-4EB0-A4B2-5C8A73772474}" destId="{A08DA240-663F-422D-9A04-28EDA7774D7F}" srcOrd="0" destOrd="0" presId="urn:microsoft.com/office/officeart/2008/layout/LinedList"/>
    <dgm:cxn modelId="{EFA706EE-4B7B-4559-84A5-4A20600249A5}" type="presParOf" srcId="{B79BD7D9-5390-4EB0-A4B2-5C8A73772474}" destId="{B94C344E-674B-4493-BB80-919C05448878}" srcOrd="1" destOrd="0" presId="urn:microsoft.com/office/officeart/2008/layout/LinedList"/>
    <dgm:cxn modelId="{0061D227-5668-46D5-B4FB-CD234877ED72}" type="presParOf" srcId="{B94C344E-674B-4493-BB80-919C05448878}" destId="{2347C258-42A4-4846-AC16-A5503433FFB6}" srcOrd="0" destOrd="0" presId="urn:microsoft.com/office/officeart/2008/layout/LinedList"/>
    <dgm:cxn modelId="{BB13B129-81F0-4C8A-B28A-8B2151142888}" type="presParOf" srcId="{B94C344E-674B-4493-BB80-919C05448878}" destId="{33FD5BEE-95C6-47CD-89C3-4468BE955ED3}" srcOrd="1" destOrd="0" presId="urn:microsoft.com/office/officeart/2008/layout/LinedList"/>
    <dgm:cxn modelId="{F3C8BA09-DA55-4EB8-A233-4A78881C56B1}" type="presParOf" srcId="{B94C344E-674B-4493-BB80-919C05448878}" destId="{DF27C676-B5C0-476B-8E70-96FE99093642}" srcOrd="2" destOrd="0" presId="urn:microsoft.com/office/officeart/2008/layout/LinedList"/>
    <dgm:cxn modelId="{EE983624-4CC9-47A9-A675-972A2429DFB6}" type="presParOf" srcId="{B79BD7D9-5390-4EB0-A4B2-5C8A73772474}" destId="{015CFAB1-F1DB-493D-93E8-4CA5E0A9867E}" srcOrd="2" destOrd="0" presId="urn:microsoft.com/office/officeart/2008/layout/LinedList"/>
    <dgm:cxn modelId="{1D86FEF7-721B-4509-A2F4-47D06EBA1385}" type="presParOf" srcId="{B79BD7D9-5390-4EB0-A4B2-5C8A73772474}" destId="{95908F31-EC3B-4C0D-A5E2-3EA7769229E1}" srcOrd="3" destOrd="0" presId="urn:microsoft.com/office/officeart/2008/layout/LinedList"/>
    <dgm:cxn modelId="{D6D64611-F49B-4533-A4DA-8B55DF9C940A}" type="presParOf" srcId="{B79BD7D9-5390-4EB0-A4B2-5C8A73772474}" destId="{8A62A899-3189-4C6C-9CA0-AEA4BABB40A7}" srcOrd="4" destOrd="0" presId="urn:microsoft.com/office/officeart/2008/layout/LinedList"/>
    <dgm:cxn modelId="{D8976320-3D4E-42A6-A04C-73E0F33E65EF}" type="presParOf" srcId="{8A62A899-3189-4C6C-9CA0-AEA4BABB40A7}" destId="{8D41F784-5E1F-43C1-A573-62B2E3B0B03F}" srcOrd="0" destOrd="0" presId="urn:microsoft.com/office/officeart/2008/layout/LinedList"/>
    <dgm:cxn modelId="{83B14F6C-011D-4D86-B6E5-B3772D4CAF1B}" type="presParOf" srcId="{8A62A899-3189-4C6C-9CA0-AEA4BABB40A7}" destId="{6D8876F2-6043-43B7-B3EE-0B7CAC6DC1D6}" srcOrd="1" destOrd="0" presId="urn:microsoft.com/office/officeart/2008/layout/LinedList"/>
    <dgm:cxn modelId="{ED227857-F962-45A0-A1B7-98910443878C}" type="presParOf" srcId="{8A62A899-3189-4C6C-9CA0-AEA4BABB40A7}" destId="{82CD8B5F-E75B-4244-95DA-87E6D964E87E}" srcOrd="2" destOrd="0" presId="urn:microsoft.com/office/officeart/2008/layout/LinedList"/>
    <dgm:cxn modelId="{A72D5B8F-03A5-4B7D-B52F-FB92DAC67CCD}" type="presParOf" srcId="{B79BD7D9-5390-4EB0-A4B2-5C8A73772474}" destId="{4B55B6D3-84A8-420A-86A1-4F5C913F46B7}" srcOrd="5" destOrd="0" presId="urn:microsoft.com/office/officeart/2008/layout/LinedList"/>
    <dgm:cxn modelId="{CFBEEF09-AD91-4B2F-BB2D-BD32A4400E35}" type="presParOf" srcId="{B79BD7D9-5390-4EB0-A4B2-5C8A73772474}" destId="{FD122220-3D12-4805-B941-B8C2B20C432D}" srcOrd="6" destOrd="0" presId="urn:microsoft.com/office/officeart/2008/layout/LinedList"/>
    <dgm:cxn modelId="{CDC8288C-0350-4634-99D8-6E1258711416}" type="presParOf" srcId="{B79BD7D9-5390-4EB0-A4B2-5C8A73772474}" destId="{7D1B62D4-DC94-4F22-A3BB-AE8E0D52365F}" srcOrd="7" destOrd="0" presId="urn:microsoft.com/office/officeart/2008/layout/LinedList"/>
    <dgm:cxn modelId="{6B2770F0-EB56-40A8-9B55-1ECC2A9FB456}" type="presParOf" srcId="{7D1B62D4-DC94-4F22-A3BB-AE8E0D52365F}" destId="{E53B0365-8339-4DE6-BC39-309AC12BF0C6}" srcOrd="0" destOrd="0" presId="urn:microsoft.com/office/officeart/2008/layout/LinedList"/>
    <dgm:cxn modelId="{DDF1ADDB-E9AD-40A6-947C-57EBB1A31B50}" type="presParOf" srcId="{7D1B62D4-DC94-4F22-A3BB-AE8E0D52365F}" destId="{FACCA771-4DC2-4520-9AFC-E716D2C3B059}" srcOrd="1" destOrd="0" presId="urn:microsoft.com/office/officeart/2008/layout/LinedList"/>
    <dgm:cxn modelId="{4E7A1053-D2EE-4321-AA3A-92682830FAF7}" type="presParOf" srcId="{7D1B62D4-DC94-4F22-A3BB-AE8E0D52365F}" destId="{25E12273-59EA-4D39-845C-93C397E9DDE7}" srcOrd="2" destOrd="0" presId="urn:microsoft.com/office/officeart/2008/layout/LinedList"/>
    <dgm:cxn modelId="{32DF0DDB-D7C8-4CAC-ADE6-6AB76C2291D1}" type="presParOf" srcId="{B79BD7D9-5390-4EB0-A4B2-5C8A73772474}" destId="{3C381D77-39A1-4162-B9BF-E1468C6C6929}" srcOrd="8" destOrd="0" presId="urn:microsoft.com/office/officeart/2008/layout/LinedList"/>
    <dgm:cxn modelId="{38B60A21-49BB-4892-B7EF-F358CC0A5A26}" type="presParOf" srcId="{B79BD7D9-5390-4EB0-A4B2-5C8A73772474}" destId="{E436C6C7-39AA-4F00-BD8D-07A1FAF4CDC4}" srcOrd="9" destOrd="0" presId="urn:microsoft.com/office/officeart/2008/layout/LinedList"/>
    <dgm:cxn modelId="{A5F51E13-AC80-4881-906B-82947AA01244}" type="presParOf" srcId="{B79BD7D9-5390-4EB0-A4B2-5C8A73772474}" destId="{40280C65-65CB-4492-BD9A-5D1B9A511C8C}" srcOrd="10" destOrd="0" presId="urn:microsoft.com/office/officeart/2008/layout/LinedList"/>
    <dgm:cxn modelId="{38FC00DA-AD37-4993-8D3C-E749337286B6}" type="presParOf" srcId="{40280C65-65CB-4492-BD9A-5D1B9A511C8C}" destId="{37D0E79B-7C1E-4136-91CE-6565D8FF5AAC}" srcOrd="0" destOrd="0" presId="urn:microsoft.com/office/officeart/2008/layout/LinedList"/>
    <dgm:cxn modelId="{33BAE7A2-558A-4B69-BAA2-6CACA5E94ADD}" type="presParOf" srcId="{40280C65-65CB-4492-BD9A-5D1B9A511C8C}" destId="{2D556015-5F48-4026-BEC3-DE7757C67CB2}" srcOrd="1" destOrd="0" presId="urn:microsoft.com/office/officeart/2008/layout/LinedList"/>
    <dgm:cxn modelId="{B16188FE-1938-4954-B66E-472015171F92}" type="presParOf" srcId="{40280C65-65CB-4492-BD9A-5D1B9A511C8C}" destId="{4635CEC3-FB17-402C-9AAF-8630AEEA3E3D}" srcOrd="2" destOrd="0" presId="urn:microsoft.com/office/officeart/2008/layout/LinedList"/>
    <dgm:cxn modelId="{9C02E473-0E3A-4703-943E-6DC64CBE5326}" type="presParOf" srcId="{B79BD7D9-5390-4EB0-A4B2-5C8A73772474}" destId="{83921396-7931-43F9-905F-F4B932204019}" srcOrd="11" destOrd="0" presId="urn:microsoft.com/office/officeart/2008/layout/LinedList"/>
    <dgm:cxn modelId="{94426C93-E605-498C-91B6-16574A2C429D}" type="presParOf" srcId="{B79BD7D9-5390-4EB0-A4B2-5C8A73772474}" destId="{545290A6-C072-4B8C-BE39-B27479FEDFF7}" srcOrd="12" destOrd="0" presId="urn:microsoft.com/office/officeart/2008/layout/LinedList"/>
    <dgm:cxn modelId="{04E43D9A-2895-4592-92A9-4F6928F186FC}" type="presParOf" srcId="{F1C1C263-DF7B-489A-93D7-75A8354D133B}" destId="{DC8AD6C0-1389-4877-ABC7-F683DAF5431C}" srcOrd="2" destOrd="0" presId="urn:microsoft.com/office/officeart/2008/layout/LinedList"/>
    <dgm:cxn modelId="{72DCE980-4C11-426A-B784-FE1F6B403614}" type="presParOf" srcId="{F1C1C263-DF7B-489A-93D7-75A8354D133B}" destId="{DFA84333-28D5-4DAE-AB9F-4E466809C58A}" srcOrd="3" destOrd="0" presId="urn:microsoft.com/office/officeart/2008/layout/LinedList"/>
    <dgm:cxn modelId="{DD37E65F-C71A-445F-A15D-987F98CF0569}" type="presParOf" srcId="{DFA84333-28D5-4DAE-AB9F-4E466809C58A}" destId="{DAB516A7-6547-4D17-8905-1FAE6752068E}" srcOrd="0" destOrd="0" presId="urn:microsoft.com/office/officeart/2008/layout/LinedList"/>
    <dgm:cxn modelId="{4C602694-105B-4BC0-9DE6-AF03832CC448}" type="presParOf" srcId="{DFA84333-28D5-4DAE-AB9F-4E466809C58A}" destId="{E9ED3C0E-4446-409C-A9C9-F91ED37ABA7D}" srcOrd="1" destOrd="0" presId="urn:microsoft.com/office/officeart/2008/layout/LinedList"/>
    <dgm:cxn modelId="{E8454D40-2688-4744-8547-0394BE5542FC}" type="presParOf" srcId="{E9ED3C0E-4446-409C-A9C9-F91ED37ABA7D}" destId="{24C07FF1-2319-42EA-BE1D-8C7580991764}" srcOrd="0" destOrd="0" presId="urn:microsoft.com/office/officeart/2008/layout/LinedList"/>
    <dgm:cxn modelId="{41A2224E-5D52-462B-A351-1B356FBCC1D4}" type="presParOf" srcId="{E9ED3C0E-4446-409C-A9C9-F91ED37ABA7D}" destId="{01924D58-D8CF-4B89-8370-AC8FF9254BC5}" srcOrd="1" destOrd="0" presId="urn:microsoft.com/office/officeart/2008/layout/LinedList"/>
    <dgm:cxn modelId="{886566D3-0635-4F6D-AAC7-9693EBE5C704}" type="presParOf" srcId="{01924D58-D8CF-4B89-8370-AC8FF9254BC5}" destId="{9F703169-FA3B-4F93-AF0D-A9F19BC3F70D}" srcOrd="0" destOrd="0" presId="urn:microsoft.com/office/officeart/2008/layout/LinedList"/>
    <dgm:cxn modelId="{5F10E8AC-33A3-469F-8E1C-1243800FA3C2}" type="presParOf" srcId="{01924D58-D8CF-4B89-8370-AC8FF9254BC5}" destId="{F4E1C9B1-DD67-42EB-99B6-401058A7ECA5}" srcOrd="1" destOrd="0" presId="urn:microsoft.com/office/officeart/2008/layout/LinedList"/>
    <dgm:cxn modelId="{E552E25F-AF99-424B-A8F8-71F40C8A517F}" type="presParOf" srcId="{01924D58-D8CF-4B89-8370-AC8FF9254BC5}" destId="{99D431CF-F3CE-47D6-82BB-D6EF663FAAC2}" srcOrd="2" destOrd="0" presId="urn:microsoft.com/office/officeart/2008/layout/LinedList"/>
    <dgm:cxn modelId="{93F03CEA-1110-4C36-A1CF-5BA49BB8D722}" type="presParOf" srcId="{E9ED3C0E-4446-409C-A9C9-F91ED37ABA7D}" destId="{664B4BEA-56F4-4308-90E1-6E4F86D4E5B7}" srcOrd="2" destOrd="0" presId="urn:microsoft.com/office/officeart/2008/layout/LinedList"/>
    <dgm:cxn modelId="{5F1422D2-371A-460B-9F96-C32A9A058C28}" type="presParOf" srcId="{E9ED3C0E-4446-409C-A9C9-F91ED37ABA7D}" destId="{2DB9A007-AC3F-4AB0-9EF6-78A3C37E5FDD}" srcOrd="3" destOrd="0" presId="urn:microsoft.com/office/officeart/2008/layout/LinedList"/>
    <dgm:cxn modelId="{174809DB-CBFC-4E27-ADD7-A4BD4FBE5817}" type="presParOf" srcId="{E9ED3C0E-4446-409C-A9C9-F91ED37ABA7D}" destId="{AE87D809-9896-449C-A8C0-9CA6A8265742}" srcOrd="4" destOrd="0" presId="urn:microsoft.com/office/officeart/2008/layout/LinedList"/>
    <dgm:cxn modelId="{FD77C2E0-94CF-4993-9465-BD4BE7E77D9A}" type="presParOf" srcId="{AE87D809-9896-449C-A8C0-9CA6A8265742}" destId="{51F180F2-726E-4FFD-AA6A-A5989B06ADC4}" srcOrd="0" destOrd="0" presId="urn:microsoft.com/office/officeart/2008/layout/LinedList"/>
    <dgm:cxn modelId="{0BCC88F8-0EFB-4CB0-B3FA-62DA85D3B1EB}" type="presParOf" srcId="{AE87D809-9896-449C-A8C0-9CA6A8265742}" destId="{346C9EB0-D216-439A-A49C-0C4BD9832B0C}" srcOrd="1" destOrd="0" presId="urn:microsoft.com/office/officeart/2008/layout/LinedList"/>
    <dgm:cxn modelId="{47228B8E-B8DF-49D8-9434-EE15010601C9}" type="presParOf" srcId="{AE87D809-9896-449C-A8C0-9CA6A8265742}" destId="{C2E6F2B6-DA52-480F-A988-1D03F6E59342}" srcOrd="2" destOrd="0" presId="urn:microsoft.com/office/officeart/2008/layout/LinedList"/>
    <dgm:cxn modelId="{51B4A19F-4F35-41DC-8341-FBA6921D2AC3}" type="presParOf" srcId="{E9ED3C0E-4446-409C-A9C9-F91ED37ABA7D}" destId="{E5CFAF8A-07C1-4FD0-9E96-55E1EF4A131C}" srcOrd="5" destOrd="0" presId="urn:microsoft.com/office/officeart/2008/layout/LinedList"/>
    <dgm:cxn modelId="{057D395C-CD43-4BE9-B757-E9CE7AE3925A}" type="presParOf" srcId="{E9ED3C0E-4446-409C-A9C9-F91ED37ABA7D}" destId="{65060AEE-1AFA-48F5-8013-707D074459FF}" srcOrd="6" destOrd="0" presId="urn:microsoft.com/office/officeart/2008/layout/LinedList"/>
    <dgm:cxn modelId="{69E384C7-D898-4CF1-9FAC-5337619CDEAE}" type="presParOf" srcId="{E9ED3C0E-4446-409C-A9C9-F91ED37ABA7D}" destId="{D624C167-40E3-44CE-B4B1-DF86971024D2}" srcOrd="7" destOrd="0" presId="urn:microsoft.com/office/officeart/2008/layout/LinedList"/>
    <dgm:cxn modelId="{058DC1BE-9E9A-4316-8DB4-56F9CE30766D}" type="presParOf" srcId="{D624C167-40E3-44CE-B4B1-DF86971024D2}" destId="{C7393BAC-1D73-426F-A118-1E0C68D43D9D}" srcOrd="0" destOrd="0" presId="urn:microsoft.com/office/officeart/2008/layout/LinedList"/>
    <dgm:cxn modelId="{8551933D-053F-4B52-A016-D24AE398A222}" type="presParOf" srcId="{D624C167-40E3-44CE-B4B1-DF86971024D2}" destId="{D9EC8584-9EFC-45DF-A2B2-83604CB5E13E}" srcOrd="1" destOrd="0" presId="urn:microsoft.com/office/officeart/2008/layout/LinedList"/>
    <dgm:cxn modelId="{0D550AAF-CDAB-40A2-AE0E-2DD5FEAE3BEA}" type="presParOf" srcId="{D624C167-40E3-44CE-B4B1-DF86971024D2}" destId="{95D735D2-D131-4674-9A61-6929E35063D8}" srcOrd="2" destOrd="0" presId="urn:microsoft.com/office/officeart/2008/layout/LinedList"/>
    <dgm:cxn modelId="{E5BCA32C-13C7-4F6B-8BE7-BE539E1E8ECF}" type="presParOf" srcId="{E9ED3C0E-4446-409C-A9C9-F91ED37ABA7D}" destId="{0691B33E-B597-4806-8249-A4359506E6D0}" srcOrd="8" destOrd="0" presId="urn:microsoft.com/office/officeart/2008/layout/LinedList"/>
    <dgm:cxn modelId="{8E0B844E-7CF1-42CE-AC80-08FCD19D83AA}" type="presParOf" srcId="{E9ED3C0E-4446-409C-A9C9-F91ED37ABA7D}" destId="{346F0A7E-B3BC-421E-A621-A0F2053B815C}" srcOrd="9" destOrd="0" presId="urn:microsoft.com/office/officeart/2008/layout/LinedList"/>
    <dgm:cxn modelId="{C2E18115-131B-485E-94C3-23708F911C55}" type="presParOf" srcId="{E9ED3C0E-4446-409C-A9C9-F91ED37ABA7D}" destId="{DCE9D061-722A-41BA-BEE9-302C18295D6C}" srcOrd="10" destOrd="0" presId="urn:microsoft.com/office/officeart/2008/layout/LinedList"/>
    <dgm:cxn modelId="{AD72071C-C433-45CC-AA17-0C21BEC9FB8C}" type="presParOf" srcId="{DCE9D061-722A-41BA-BEE9-302C18295D6C}" destId="{25BA9213-A30C-4A25-8EE5-B8FCE805ACFD}" srcOrd="0" destOrd="0" presId="urn:microsoft.com/office/officeart/2008/layout/LinedList"/>
    <dgm:cxn modelId="{BC0DEEB8-E6D2-4FEE-B20D-39FC6D497A78}" type="presParOf" srcId="{DCE9D061-722A-41BA-BEE9-302C18295D6C}" destId="{EE1E28A1-2086-4F45-BD7E-5DEFB59F08C9}" srcOrd="1" destOrd="0" presId="urn:microsoft.com/office/officeart/2008/layout/LinedList"/>
    <dgm:cxn modelId="{DCDFAD68-4CFA-4CAC-9F8D-A6B9BE07A739}" type="presParOf" srcId="{DCE9D061-722A-41BA-BEE9-302C18295D6C}" destId="{F116F833-83C2-4A9D-80E1-A4E9CC311F0F}" srcOrd="2" destOrd="0" presId="urn:microsoft.com/office/officeart/2008/layout/LinedList"/>
    <dgm:cxn modelId="{4269AFE6-02A2-4473-9FA1-7C93FABC3E36}" type="presParOf" srcId="{E9ED3C0E-4446-409C-A9C9-F91ED37ABA7D}" destId="{AC042FCB-45A9-43EC-B3DC-E632081DCFA7}" srcOrd="11" destOrd="0" presId="urn:microsoft.com/office/officeart/2008/layout/LinedList"/>
    <dgm:cxn modelId="{825A46CF-E9E4-44E6-884A-19A79E84911D}" type="presParOf" srcId="{E9ED3C0E-4446-409C-A9C9-F91ED37ABA7D}" destId="{257E35CB-6789-4981-8C56-33E38A67F460}"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a:solidFill>
                <a:schemeClr val="bg1"/>
              </a:solidFill>
            </a:rPr>
            <a:t>Bilag</a:t>
          </a: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D242FD59-54B1-42B6-8C99-8F89B50160C5}">
      <dgm:prSet phldrT="[Tekst]" custT="1"/>
      <dgm:spPr/>
      <dgm:t>
        <a:bodyPr/>
        <a:lstStyle/>
        <a:p>
          <a:r>
            <a:rPr lang="da-DK" sz="1600" strike="sngStrike" dirty="0">
              <a:solidFill>
                <a:schemeClr val="bg1"/>
              </a:solidFill>
            </a:rPr>
            <a:t>5.1 Budget 2023 – budgetpræsentation</a:t>
          </a:r>
        </a:p>
      </dgm:t>
    </dgm:pt>
    <dgm:pt modelId="{26B4630D-BAA1-415D-B6C3-B2406BBD1505}" type="parTrans" cxnId="{A646CF33-FF69-4505-B5A7-F18CB2664E78}">
      <dgm:prSet/>
      <dgm:spPr/>
      <dgm:t>
        <a:bodyPr/>
        <a:lstStyle/>
        <a:p>
          <a:endParaRPr lang="da-DK"/>
        </a:p>
      </dgm:t>
    </dgm:pt>
    <dgm:pt modelId="{2AE53358-1475-4E5F-BC7E-5AE43625D155}" type="sibTrans" cxnId="{A646CF33-FF69-4505-B5A7-F18CB2664E78}">
      <dgm:prSet/>
      <dgm:spPr/>
      <dgm:t>
        <a:bodyPr/>
        <a:lstStyle/>
        <a:p>
          <a:endParaRPr lang="da-DK"/>
        </a:p>
      </dgm:t>
    </dgm:pt>
    <dgm:pt modelId="{4EEDCCF5-483E-48C3-AB83-3AEC1AC64809}" type="pres">
      <dgm:prSet presAssocID="{E70B5F49-AD14-4C49-B0FE-6946A094594D}" presName="vert0" presStyleCnt="0">
        <dgm:presLayoutVars>
          <dgm:dir/>
          <dgm:animOne val="branch"/>
          <dgm:animLvl val="lvl"/>
        </dgm:presLayoutVars>
      </dgm:prSet>
      <dgm:spPr/>
    </dgm:pt>
    <dgm:pt modelId="{77011D5E-9090-42DF-AA53-005E08916A83}" type="pres">
      <dgm:prSet presAssocID="{1D7431BF-B9FC-4E59-9D5C-08B779DA26E8}" presName="thickLine" presStyleLbl="alignNode1" presStyleIdx="0" presStyleCnt="1"/>
      <dgm:spPr/>
    </dgm:pt>
    <dgm:pt modelId="{28C6526B-C5B0-4BDA-886A-34BFA3A935FB}" type="pres">
      <dgm:prSet presAssocID="{1D7431BF-B9FC-4E59-9D5C-08B779DA26E8}" presName="horz1" presStyleCnt="0"/>
      <dgm:spPr/>
    </dgm:pt>
    <dgm:pt modelId="{101CFDE1-F180-4180-B0A1-ADFF5A48FF3D}" type="pres">
      <dgm:prSet presAssocID="{1D7431BF-B9FC-4E59-9D5C-08B779DA26E8}" presName="tx1" presStyleLbl="revTx" presStyleIdx="0" presStyleCnt="2"/>
      <dgm:spPr/>
    </dgm:pt>
    <dgm:pt modelId="{5CC49A00-3B85-42CA-BD08-08ED0C3DE2C8}" type="pres">
      <dgm:prSet presAssocID="{1D7431BF-B9FC-4E59-9D5C-08B779DA26E8}" presName="vert1" presStyleCnt="0"/>
      <dgm:spPr/>
    </dgm:pt>
    <dgm:pt modelId="{86592F50-B56B-444C-B036-3E4BEFF1C53E}" type="pres">
      <dgm:prSet presAssocID="{D242FD59-54B1-42B6-8C99-8F89B50160C5}" presName="vertSpace2a" presStyleCnt="0"/>
      <dgm:spPr/>
    </dgm:pt>
    <dgm:pt modelId="{BBF0BB7B-FF24-43AA-912F-9B2D165C0A76}" type="pres">
      <dgm:prSet presAssocID="{D242FD59-54B1-42B6-8C99-8F89B50160C5}" presName="horz2" presStyleCnt="0"/>
      <dgm:spPr/>
    </dgm:pt>
    <dgm:pt modelId="{C9DD1424-6691-49A1-B71D-F49F6B6512FC}" type="pres">
      <dgm:prSet presAssocID="{D242FD59-54B1-42B6-8C99-8F89B50160C5}" presName="horzSpace2" presStyleCnt="0"/>
      <dgm:spPr/>
    </dgm:pt>
    <dgm:pt modelId="{794530A8-00D0-484E-844F-83A804AE5E64}" type="pres">
      <dgm:prSet presAssocID="{D242FD59-54B1-42B6-8C99-8F89B50160C5}" presName="tx2" presStyleLbl="revTx" presStyleIdx="1" presStyleCnt="2" custScaleY="287237"/>
      <dgm:spPr/>
    </dgm:pt>
    <dgm:pt modelId="{D088EF2C-7C3E-4A51-A672-7F047273CD10}" type="pres">
      <dgm:prSet presAssocID="{D242FD59-54B1-42B6-8C99-8F89B50160C5}" presName="vert2" presStyleCnt="0"/>
      <dgm:spPr/>
    </dgm:pt>
    <dgm:pt modelId="{D2BEA5B6-E8D3-4830-B71D-26BD40BDA466}" type="pres">
      <dgm:prSet presAssocID="{D242FD59-54B1-42B6-8C99-8F89B50160C5}" presName="thinLine2b" presStyleLbl="callout" presStyleIdx="0" presStyleCnt="1" custLinFactY="-941765" custLinFactNeighborX="0" custLinFactNeighborY="-1000000"/>
      <dgm:spPr/>
    </dgm:pt>
    <dgm:pt modelId="{6BB8DEA6-530F-4774-98EC-4FFF01D8820F}" type="pres">
      <dgm:prSet presAssocID="{D242FD59-54B1-42B6-8C99-8F89B50160C5}" presName="vertSpace2b" presStyleCnt="0"/>
      <dgm:spPr/>
    </dgm:pt>
  </dgm:ptLst>
  <dgm:cxnLst>
    <dgm:cxn modelId="{A7D7DA1E-2436-49F2-A104-C14A15849087}" type="presOf" srcId="{E70B5F49-AD14-4C49-B0FE-6946A094594D}" destId="{4EEDCCF5-483E-48C3-AB83-3AEC1AC64809}" srcOrd="0" destOrd="0" presId="urn:microsoft.com/office/officeart/2008/layout/LinedList"/>
    <dgm:cxn modelId="{8C28DE2F-C583-47CD-96AB-71FFA17B35EE}" type="presOf" srcId="{D242FD59-54B1-42B6-8C99-8F89B50160C5}" destId="{794530A8-00D0-484E-844F-83A804AE5E64}" srcOrd="0" destOrd="0" presId="urn:microsoft.com/office/officeart/2008/layout/LinedList"/>
    <dgm:cxn modelId="{A646CF33-FF69-4505-B5A7-F18CB2664E78}" srcId="{1D7431BF-B9FC-4E59-9D5C-08B779DA26E8}" destId="{D242FD59-54B1-42B6-8C99-8F89B50160C5}" srcOrd="0" destOrd="0" parTransId="{26B4630D-BAA1-415D-B6C3-B2406BBD1505}" sibTransId="{2AE53358-1475-4E5F-BC7E-5AE43625D155}"/>
    <dgm:cxn modelId="{51C17BAC-506C-48B3-AB8F-CD21E7345116}" srcId="{E70B5F49-AD14-4C49-B0FE-6946A094594D}" destId="{1D7431BF-B9FC-4E59-9D5C-08B779DA26E8}" srcOrd="0" destOrd="0" parTransId="{B68A4421-41A2-48A3-92E2-6CF093FBC66B}" sibTransId="{036FF179-8FD8-4E6F-AA83-9F9DE9929CAF}"/>
    <dgm:cxn modelId="{E2F70FEB-A552-478E-A1E1-036EF6D0FBB3}" type="presOf" srcId="{1D7431BF-B9FC-4E59-9D5C-08B779DA26E8}" destId="{101CFDE1-F180-4180-B0A1-ADFF5A48FF3D}"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a:solidFill>
                <a:schemeClr val="bg1"/>
              </a:solidFill>
            </a:rPr>
            <a:t>Bilag</a:t>
          </a: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D242FD59-54B1-42B6-8C99-8F89B50160C5}">
      <dgm:prSet phldrT="[Tekst]" custT="1"/>
      <dgm:spPr/>
      <dgm:t>
        <a:bodyPr/>
        <a:lstStyle/>
        <a:p>
          <a:r>
            <a:rPr lang="da-DK" sz="2000" dirty="0">
              <a:solidFill>
                <a:schemeClr val="bg1"/>
              </a:solidFill>
            </a:rPr>
            <a:t>9.1 Forsyningsplan - Vand </a:t>
          </a:r>
        </a:p>
        <a:p>
          <a:endParaRPr lang="da-DK" sz="2000" dirty="0">
            <a:solidFill>
              <a:schemeClr val="bg1"/>
            </a:solidFill>
          </a:endParaRPr>
        </a:p>
      </dgm:t>
    </dgm:pt>
    <dgm:pt modelId="{26B4630D-BAA1-415D-B6C3-B2406BBD1505}" type="parTrans" cxnId="{A646CF33-FF69-4505-B5A7-F18CB2664E78}">
      <dgm:prSet/>
      <dgm:spPr/>
      <dgm:t>
        <a:bodyPr/>
        <a:lstStyle/>
        <a:p>
          <a:endParaRPr lang="da-DK"/>
        </a:p>
      </dgm:t>
    </dgm:pt>
    <dgm:pt modelId="{2AE53358-1475-4E5F-BC7E-5AE43625D155}" type="sibTrans" cxnId="{A646CF33-FF69-4505-B5A7-F18CB2664E78}">
      <dgm:prSet/>
      <dgm:spPr/>
      <dgm:t>
        <a:bodyPr/>
        <a:lstStyle/>
        <a:p>
          <a:endParaRPr lang="da-DK"/>
        </a:p>
      </dgm:t>
    </dgm:pt>
    <dgm:pt modelId="{4EEDCCF5-483E-48C3-AB83-3AEC1AC64809}" type="pres">
      <dgm:prSet presAssocID="{E70B5F49-AD14-4C49-B0FE-6946A094594D}" presName="vert0" presStyleCnt="0">
        <dgm:presLayoutVars>
          <dgm:dir/>
          <dgm:animOne val="branch"/>
          <dgm:animLvl val="lvl"/>
        </dgm:presLayoutVars>
      </dgm:prSet>
      <dgm:spPr/>
    </dgm:pt>
    <dgm:pt modelId="{77011D5E-9090-42DF-AA53-005E08916A83}" type="pres">
      <dgm:prSet presAssocID="{1D7431BF-B9FC-4E59-9D5C-08B779DA26E8}" presName="thickLine" presStyleLbl="alignNode1" presStyleIdx="0" presStyleCnt="1"/>
      <dgm:spPr/>
    </dgm:pt>
    <dgm:pt modelId="{28C6526B-C5B0-4BDA-886A-34BFA3A935FB}" type="pres">
      <dgm:prSet presAssocID="{1D7431BF-B9FC-4E59-9D5C-08B779DA26E8}" presName="horz1" presStyleCnt="0"/>
      <dgm:spPr/>
    </dgm:pt>
    <dgm:pt modelId="{101CFDE1-F180-4180-B0A1-ADFF5A48FF3D}" type="pres">
      <dgm:prSet presAssocID="{1D7431BF-B9FC-4E59-9D5C-08B779DA26E8}" presName="tx1" presStyleLbl="revTx" presStyleIdx="0" presStyleCnt="2"/>
      <dgm:spPr/>
    </dgm:pt>
    <dgm:pt modelId="{5CC49A00-3B85-42CA-BD08-08ED0C3DE2C8}" type="pres">
      <dgm:prSet presAssocID="{1D7431BF-B9FC-4E59-9D5C-08B779DA26E8}" presName="vert1" presStyleCnt="0"/>
      <dgm:spPr/>
    </dgm:pt>
    <dgm:pt modelId="{86592F50-B56B-444C-B036-3E4BEFF1C53E}" type="pres">
      <dgm:prSet presAssocID="{D242FD59-54B1-42B6-8C99-8F89B50160C5}" presName="vertSpace2a" presStyleCnt="0"/>
      <dgm:spPr/>
    </dgm:pt>
    <dgm:pt modelId="{BBF0BB7B-FF24-43AA-912F-9B2D165C0A76}" type="pres">
      <dgm:prSet presAssocID="{D242FD59-54B1-42B6-8C99-8F89B50160C5}" presName="horz2" presStyleCnt="0"/>
      <dgm:spPr/>
    </dgm:pt>
    <dgm:pt modelId="{C9DD1424-6691-49A1-B71D-F49F6B6512FC}" type="pres">
      <dgm:prSet presAssocID="{D242FD59-54B1-42B6-8C99-8F89B50160C5}" presName="horzSpace2" presStyleCnt="0"/>
      <dgm:spPr/>
    </dgm:pt>
    <dgm:pt modelId="{794530A8-00D0-484E-844F-83A804AE5E64}" type="pres">
      <dgm:prSet presAssocID="{D242FD59-54B1-42B6-8C99-8F89B50160C5}" presName="tx2" presStyleLbl="revTx" presStyleIdx="1" presStyleCnt="2" custScaleX="110252" custScaleY="287237"/>
      <dgm:spPr/>
    </dgm:pt>
    <dgm:pt modelId="{D088EF2C-7C3E-4A51-A672-7F047273CD10}" type="pres">
      <dgm:prSet presAssocID="{D242FD59-54B1-42B6-8C99-8F89B50160C5}" presName="vert2" presStyleCnt="0"/>
      <dgm:spPr/>
    </dgm:pt>
    <dgm:pt modelId="{D2BEA5B6-E8D3-4830-B71D-26BD40BDA466}" type="pres">
      <dgm:prSet presAssocID="{D242FD59-54B1-42B6-8C99-8F89B50160C5}" presName="thinLine2b" presStyleLbl="callout" presStyleIdx="0" presStyleCnt="1" custLinFactY="-2093318" custLinFactNeighborX="2543" custLinFactNeighborY="-2100000"/>
      <dgm:spPr/>
    </dgm:pt>
    <dgm:pt modelId="{6BB8DEA6-530F-4774-98EC-4FFF01D8820F}" type="pres">
      <dgm:prSet presAssocID="{D242FD59-54B1-42B6-8C99-8F89B50160C5}" presName="vertSpace2b" presStyleCnt="0"/>
      <dgm:spPr/>
    </dgm:pt>
  </dgm:ptLst>
  <dgm:cxnLst>
    <dgm:cxn modelId="{A7D7DA1E-2436-49F2-A104-C14A15849087}" type="presOf" srcId="{E70B5F49-AD14-4C49-B0FE-6946A094594D}" destId="{4EEDCCF5-483E-48C3-AB83-3AEC1AC64809}" srcOrd="0" destOrd="0" presId="urn:microsoft.com/office/officeart/2008/layout/LinedList"/>
    <dgm:cxn modelId="{8C28DE2F-C583-47CD-96AB-71FFA17B35EE}" type="presOf" srcId="{D242FD59-54B1-42B6-8C99-8F89B50160C5}" destId="{794530A8-00D0-484E-844F-83A804AE5E64}" srcOrd="0" destOrd="0" presId="urn:microsoft.com/office/officeart/2008/layout/LinedList"/>
    <dgm:cxn modelId="{A646CF33-FF69-4505-B5A7-F18CB2664E78}" srcId="{1D7431BF-B9FC-4E59-9D5C-08B779DA26E8}" destId="{D242FD59-54B1-42B6-8C99-8F89B50160C5}" srcOrd="0" destOrd="0" parTransId="{26B4630D-BAA1-415D-B6C3-B2406BBD1505}" sibTransId="{2AE53358-1475-4E5F-BC7E-5AE43625D155}"/>
    <dgm:cxn modelId="{51C17BAC-506C-48B3-AB8F-CD21E7345116}" srcId="{E70B5F49-AD14-4C49-B0FE-6946A094594D}" destId="{1D7431BF-B9FC-4E59-9D5C-08B779DA26E8}" srcOrd="0" destOrd="0" parTransId="{B68A4421-41A2-48A3-92E2-6CF093FBC66B}" sibTransId="{036FF179-8FD8-4E6F-AA83-9F9DE9929CAF}"/>
    <dgm:cxn modelId="{E2F70FEB-A552-478E-A1E1-036EF6D0FBB3}" type="presOf" srcId="{1D7431BF-B9FC-4E59-9D5C-08B779DA26E8}" destId="{101CFDE1-F180-4180-B0A1-ADFF5A48FF3D}"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2186"/>
          <a:ext cx="507913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2186"/>
          <a:ext cx="1280671" cy="4472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da-DK" sz="1500" b="1" kern="1200" dirty="0"/>
            <a:t>Beslutnings-punkter</a:t>
          </a:r>
        </a:p>
      </dsp:txBody>
      <dsp:txXfrm>
        <a:off x="0" y="2186"/>
        <a:ext cx="1280671" cy="4472555"/>
      </dsp:txXfrm>
    </dsp:sp>
    <dsp:sp modelId="{B4D3465A-4437-4356-A4A0-A35796071859}">
      <dsp:nvSpPr>
        <dsp:cNvPr id="0" name=""/>
        <dsp:cNvSpPr/>
      </dsp:nvSpPr>
      <dsp:spPr>
        <a:xfrm>
          <a:off x="1351873" y="21185"/>
          <a:ext cx="3726248" cy="379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1. Godkendelse af dagsorden</a:t>
          </a:r>
        </a:p>
      </dsp:txBody>
      <dsp:txXfrm>
        <a:off x="1351873" y="21185"/>
        <a:ext cx="3726248" cy="379992"/>
      </dsp:txXfrm>
    </dsp:sp>
    <dsp:sp modelId="{27575DC7-8C70-401F-B94C-23B92C7F6962}">
      <dsp:nvSpPr>
        <dsp:cNvPr id="0" name=""/>
        <dsp:cNvSpPr/>
      </dsp:nvSpPr>
      <dsp:spPr>
        <a:xfrm>
          <a:off x="1280671" y="401178"/>
          <a:ext cx="37974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8273C-DE87-477E-BAE8-A34A8DA41083}">
      <dsp:nvSpPr>
        <dsp:cNvPr id="0" name=""/>
        <dsp:cNvSpPr/>
      </dsp:nvSpPr>
      <dsp:spPr>
        <a:xfrm>
          <a:off x="1351873" y="420177"/>
          <a:ext cx="3726248" cy="379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2. Underskrift af protokollater</a:t>
          </a:r>
        </a:p>
      </dsp:txBody>
      <dsp:txXfrm>
        <a:off x="1351873" y="420177"/>
        <a:ext cx="3726248" cy="379992"/>
      </dsp:txXfrm>
    </dsp:sp>
    <dsp:sp modelId="{60F216FD-13B3-428B-AC0A-56C46D937197}">
      <dsp:nvSpPr>
        <dsp:cNvPr id="0" name=""/>
        <dsp:cNvSpPr/>
      </dsp:nvSpPr>
      <dsp:spPr>
        <a:xfrm>
          <a:off x="1280671" y="800170"/>
          <a:ext cx="37974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7BB97-E8C6-494F-886E-DBAF66F52A70}">
      <dsp:nvSpPr>
        <dsp:cNvPr id="0" name=""/>
        <dsp:cNvSpPr/>
      </dsp:nvSpPr>
      <dsp:spPr>
        <a:xfrm>
          <a:off x="1351873" y="819169"/>
          <a:ext cx="3726248" cy="379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3. Formanden og Direktionen orienterer</a:t>
          </a:r>
        </a:p>
      </dsp:txBody>
      <dsp:txXfrm>
        <a:off x="1351873" y="819169"/>
        <a:ext cx="3726248" cy="379992"/>
      </dsp:txXfrm>
    </dsp:sp>
    <dsp:sp modelId="{FA478A36-A64E-460F-AE67-40392AE39135}">
      <dsp:nvSpPr>
        <dsp:cNvPr id="0" name=""/>
        <dsp:cNvSpPr/>
      </dsp:nvSpPr>
      <dsp:spPr>
        <a:xfrm>
          <a:off x="1280671" y="1199162"/>
          <a:ext cx="37974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03EAA-C1EB-4E94-B2C9-E23CD04357E5}">
      <dsp:nvSpPr>
        <dsp:cNvPr id="0" name=""/>
        <dsp:cNvSpPr/>
      </dsp:nvSpPr>
      <dsp:spPr>
        <a:xfrm>
          <a:off x="1351873" y="1218162"/>
          <a:ext cx="3726248" cy="58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4.  Økonomi- og ledelsesrapportering - begge selskaber</a:t>
          </a:r>
        </a:p>
      </dsp:txBody>
      <dsp:txXfrm>
        <a:off x="1351873" y="1218162"/>
        <a:ext cx="3726248" cy="582140"/>
      </dsp:txXfrm>
    </dsp:sp>
    <dsp:sp modelId="{1A6CD96F-280A-4C3B-B410-908336B571E3}">
      <dsp:nvSpPr>
        <dsp:cNvPr id="0" name=""/>
        <dsp:cNvSpPr/>
      </dsp:nvSpPr>
      <dsp:spPr>
        <a:xfrm>
          <a:off x="1280671" y="1800303"/>
          <a:ext cx="37974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415B39-2D3D-4155-B14F-07882FC2E578}">
      <dsp:nvSpPr>
        <dsp:cNvPr id="0" name=""/>
        <dsp:cNvSpPr/>
      </dsp:nvSpPr>
      <dsp:spPr>
        <a:xfrm>
          <a:off x="1351873" y="1819302"/>
          <a:ext cx="3726248" cy="379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5. </a:t>
          </a:r>
          <a:r>
            <a:rPr lang="da-DK" sz="1400" strike="sngStrike" kern="1200" dirty="0"/>
            <a:t>Budget 2023</a:t>
          </a:r>
        </a:p>
      </dsp:txBody>
      <dsp:txXfrm>
        <a:off x="1351873" y="1819302"/>
        <a:ext cx="3726248" cy="379992"/>
      </dsp:txXfrm>
    </dsp:sp>
    <dsp:sp modelId="{D109AF61-86D6-453E-B920-DBD19EB1BFF0}">
      <dsp:nvSpPr>
        <dsp:cNvPr id="0" name=""/>
        <dsp:cNvSpPr/>
      </dsp:nvSpPr>
      <dsp:spPr>
        <a:xfrm>
          <a:off x="1280671" y="2199295"/>
          <a:ext cx="37974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4AFAE7-F4D7-4AC2-97EF-E11F90E486BD}">
      <dsp:nvSpPr>
        <dsp:cNvPr id="0" name=""/>
        <dsp:cNvSpPr/>
      </dsp:nvSpPr>
      <dsp:spPr>
        <a:xfrm>
          <a:off x="1351873" y="2218294"/>
          <a:ext cx="3726248" cy="535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dirty="0"/>
            <a:t>6. </a:t>
          </a:r>
          <a:r>
            <a:rPr lang="da-DK" sz="1400" strike="sngStrike" kern="1200" dirty="0">
              <a:solidFill>
                <a:prstClr val="black">
                  <a:hueOff val="0"/>
                  <a:satOff val="0"/>
                  <a:lumOff val="0"/>
                  <a:alphaOff val="0"/>
                </a:prstClr>
              </a:solidFill>
              <a:latin typeface="Calibri"/>
              <a:ea typeface="+mn-ea"/>
              <a:cs typeface="+mn-cs"/>
            </a:rPr>
            <a:t>Separatkloakering og reduktion af overløb – Spildevand A/S</a:t>
          </a:r>
          <a:endParaRPr lang="da-DK" sz="1400" strike="sngStrike" dirty="0"/>
        </a:p>
      </dsp:txBody>
      <dsp:txXfrm>
        <a:off x="1351873" y="2218294"/>
        <a:ext cx="3726248" cy="535572"/>
      </dsp:txXfrm>
    </dsp:sp>
    <dsp:sp modelId="{10219ECD-BEC4-49E8-8010-80F6B44A96BD}">
      <dsp:nvSpPr>
        <dsp:cNvPr id="0" name=""/>
        <dsp:cNvSpPr/>
      </dsp:nvSpPr>
      <dsp:spPr>
        <a:xfrm>
          <a:off x="1280671" y="2753867"/>
          <a:ext cx="37974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CA89BE-1401-461D-9F16-50BE7CAE8F4B}">
      <dsp:nvSpPr>
        <dsp:cNvPr id="0" name=""/>
        <dsp:cNvSpPr/>
      </dsp:nvSpPr>
      <dsp:spPr>
        <a:xfrm>
          <a:off x="1351873" y="2772867"/>
          <a:ext cx="3726248" cy="379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solidFill>
                <a:schemeClr val="tx1"/>
              </a:solidFill>
              <a:latin typeface="Calibri"/>
              <a:ea typeface="+mn-ea"/>
              <a:cs typeface="+mn-cs"/>
            </a:rPr>
            <a:t>7. </a:t>
          </a:r>
          <a:r>
            <a:rPr lang="da-DK" sz="1400" strike="sngStrike" kern="1200" dirty="0">
              <a:solidFill>
                <a:schemeClr val="tx1"/>
              </a:solidFill>
              <a:latin typeface="Calibri"/>
              <a:ea typeface="+mn-ea"/>
              <a:cs typeface="+mn-cs"/>
            </a:rPr>
            <a:t>Ombygning af Sydkystens renseanlæg </a:t>
          </a:r>
          <a:endParaRPr lang="da-DK" sz="1400" strike="sngStrike" dirty="0"/>
        </a:p>
      </dsp:txBody>
      <dsp:txXfrm>
        <a:off x="1351873" y="2772867"/>
        <a:ext cx="3726248" cy="379992"/>
      </dsp:txXfrm>
    </dsp:sp>
    <dsp:sp modelId="{72D455B7-8D56-4227-ADC0-2009CCC13B4B}">
      <dsp:nvSpPr>
        <dsp:cNvPr id="0" name=""/>
        <dsp:cNvSpPr/>
      </dsp:nvSpPr>
      <dsp:spPr>
        <a:xfrm>
          <a:off x="1280671" y="3152860"/>
          <a:ext cx="37974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1D5DA7-FF97-490A-9F5D-37E21482AA27}">
      <dsp:nvSpPr>
        <dsp:cNvPr id="0" name=""/>
        <dsp:cNvSpPr/>
      </dsp:nvSpPr>
      <dsp:spPr>
        <a:xfrm>
          <a:off x="1351873" y="3171859"/>
          <a:ext cx="3726248" cy="480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8. </a:t>
          </a:r>
          <a:r>
            <a:rPr lang="da-DK" sz="1400" strike="sngStrike" dirty="0"/>
            <a:t>Planlægning af slamforbrænding på Hornbæk Renseanlæg</a:t>
          </a:r>
        </a:p>
      </dsp:txBody>
      <dsp:txXfrm>
        <a:off x="1351873" y="3171859"/>
        <a:ext cx="3726248" cy="480458"/>
      </dsp:txXfrm>
    </dsp:sp>
    <dsp:sp modelId="{BA3554CC-B6C7-41BE-B107-FD24431BC060}">
      <dsp:nvSpPr>
        <dsp:cNvPr id="0" name=""/>
        <dsp:cNvSpPr/>
      </dsp:nvSpPr>
      <dsp:spPr>
        <a:xfrm>
          <a:off x="1280671" y="3652318"/>
          <a:ext cx="37974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F25F70-5886-443E-98B7-5CFB00A11B11}">
      <dsp:nvSpPr>
        <dsp:cNvPr id="0" name=""/>
        <dsp:cNvSpPr/>
      </dsp:nvSpPr>
      <dsp:spPr>
        <a:xfrm>
          <a:off x="1351873" y="3671318"/>
          <a:ext cx="3726248" cy="379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9. Forsyningsplanlægning Vand</a:t>
          </a:r>
        </a:p>
      </dsp:txBody>
      <dsp:txXfrm>
        <a:off x="1351873" y="3671318"/>
        <a:ext cx="3726248" cy="379992"/>
      </dsp:txXfrm>
    </dsp:sp>
    <dsp:sp modelId="{72E2A28D-E36B-4E9C-B916-D242BE961778}">
      <dsp:nvSpPr>
        <dsp:cNvPr id="0" name=""/>
        <dsp:cNvSpPr/>
      </dsp:nvSpPr>
      <dsp:spPr>
        <a:xfrm>
          <a:off x="1280671" y="4051310"/>
          <a:ext cx="37974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608E72-F192-4B62-BC2F-DFCA16D76885}">
      <dsp:nvSpPr>
        <dsp:cNvPr id="0" name=""/>
        <dsp:cNvSpPr/>
      </dsp:nvSpPr>
      <dsp:spPr>
        <a:xfrm>
          <a:off x="1351873" y="4070310"/>
          <a:ext cx="3726248" cy="379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10. Helsingør Kommunes Klimatilpasningsplan</a:t>
          </a:r>
        </a:p>
      </dsp:txBody>
      <dsp:txXfrm>
        <a:off x="1351873" y="4070310"/>
        <a:ext cx="3726248" cy="379992"/>
      </dsp:txXfrm>
    </dsp:sp>
    <dsp:sp modelId="{AD564AE2-4EE7-424D-AC1B-0AF8A473A3B4}">
      <dsp:nvSpPr>
        <dsp:cNvPr id="0" name=""/>
        <dsp:cNvSpPr/>
      </dsp:nvSpPr>
      <dsp:spPr>
        <a:xfrm>
          <a:off x="1280671" y="4450302"/>
          <a:ext cx="37974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D952E-0752-4CCB-A4BF-F06DD102D8DF}">
      <dsp:nvSpPr>
        <dsp:cNvPr id="0" name=""/>
        <dsp:cNvSpPr/>
      </dsp:nvSpPr>
      <dsp:spPr>
        <a:xfrm>
          <a:off x="0" y="0"/>
          <a:ext cx="586607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A7C4D9-D871-4D60-84E3-E9FBAD9B89B3}">
      <dsp:nvSpPr>
        <dsp:cNvPr id="0" name=""/>
        <dsp:cNvSpPr/>
      </dsp:nvSpPr>
      <dsp:spPr>
        <a:xfrm>
          <a:off x="0" y="0"/>
          <a:ext cx="1173215" cy="2166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b="1" kern="1200" dirty="0"/>
            <a:t>Orienteringspunkte</a:t>
          </a:r>
          <a:r>
            <a:rPr lang="da-DK" sz="1600" kern="1200" dirty="0"/>
            <a:t>r</a:t>
          </a:r>
          <a:endParaRPr lang="da-DK" sz="1400" kern="1200" dirty="0"/>
        </a:p>
      </dsp:txBody>
      <dsp:txXfrm>
        <a:off x="0" y="0"/>
        <a:ext cx="1173215" cy="2166456"/>
      </dsp:txXfrm>
    </dsp:sp>
    <dsp:sp modelId="{33FD5BEE-95C6-47CD-89C3-4468BE955ED3}">
      <dsp:nvSpPr>
        <dsp:cNvPr id="0" name=""/>
        <dsp:cNvSpPr/>
      </dsp:nvSpPr>
      <dsp:spPr>
        <a:xfrm>
          <a:off x="1261206" y="25467"/>
          <a:ext cx="4604870" cy="5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11. Vandforureningssag</a:t>
          </a:r>
        </a:p>
      </dsp:txBody>
      <dsp:txXfrm>
        <a:off x="1261206" y="25467"/>
        <a:ext cx="4604870" cy="509350"/>
      </dsp:txXfrm>
    </dsp:sp>
    <dsp:sp modelId="{015CFAB1-F1DB-493D-93E8-4CA5E0A9867E}">
      <dsp:nvSpPr>
        <dsp:cNvPr id="0" name=""/>
        <dsp:cNvSpPr/>
      </dsp:nvSpPr>
      <dsp:spPr>
        <a:xfrm>
          <a:off x="1173215" y="534817"/>
          <a:ext cx="46928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8876F2-6043-43B7-B3EE-0B7CAC6DC1D6}">
      <dsp:nvSpPr>
        <dsp:cNvPr id="0" name=""/>
        <dsp:cNvSpPr/>
      </dsp:nvSpPr>
      <dsp:spPr>
        <a:xfrm>
          <a:off x="1261206" y="560285"/>
          <a:ext cx="4604870" cy="5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12. Status på sagen i Hestemøllestræde</a:t>
          </a:r>
        </a:p>
      </dsp:txBody>
      <dsp:txXfrm>
        <a:off x="1261206" y="560285"/>
        <a:ext cx="4604870" cy="509350"/>
      </dsp:txXfrm>
    </dsp:sp>
    <dsp:sp modelId="{4B55B6D3-84A8-420A-86A1-4F5C913F46B7}">
      <dsp:nvSpPr>
        <dsp:cNvPr id="0" name=""/>
        <dsp:cNvSpPr/>
      </dsp:nvSpPr>
      <dsp:spPr>
        <a:xfrm>
          <a:off x="1173215" y="1069635"/>
          <a:ext cx="46928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CCA771-4DC2-4520-9AFC-E716D2C3B059}">
      <dsp:nvSpPr>
        <dsp:cNvPr id="0" name=""/>
        <dsp:cNvSpPr/>
      </dsp:nvSpPr>
      <dsp:spPr>
        <a:xfrm>
          <a:off x="1261206" y="1095102"/>
          <a:ext cx="4604870" cy="5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13. Ny regulering og afledte konsekvenser</a:t>
          </a:r>
        </a:p>
      </dsp:txBody>
      <dsp:txXfrm>
        <a:off x="1261206" y="1095102"/>
        <a:ext cx="4604870" cy="509350"/>
      </dsp:txXfrm>
    </dsp:sp>
    <dsp:sp modelId="{3C381D77-39A1-4162-B9BF-E1468C6C6929}">
      <dsp:nvSpPr>
        <dsp:cNvPr id="0" name=""/>
        <dsp:cNvSpPr/>
      </dsp:nvSpPr>
      <dsp:spPr>
        <a:xfrm>
          <a:off x="1173215" y="1604452"/>
          <a:ext cx="46928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556015-5F48-4026-BEC3-DE7757C67CB2}">
      <dsp:nvSpPr>
        <dsp:cNvPr id="0" name=""/>
        <dsp:cNvSpPr/>
      </dsp:nvSpPr>
      <dsp:spPr>
        <a:xfrm>
          <a:off x="1261206" y="1629920"/>
          <a:ext cx="4604870" cy="5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14. </a:t>
          </a:r>
          <a:r>
            <a:rPr lang="da-DK" sz="1400" strike="sngStrike" kern="1200" dirty="0"/>
            <a:t>Væsentlige anlægsprojekter</a:t>
          </a:r>
        </a:p>
      </dsp:txBody>
      <dsp:txXfrm>
        <a:off x="1261206" y="1629920"/>
        <a:ext cx="4604870" cy="509350"/>
      </dsp:txXfrm>
    </dsp:sp>
    <dsp:sp modelId="{83921396-7931-43F9-905F-F4B932204019}">
      <dsp:nvSpPr>
        <dsp:cNvPr id="0" name=""/>
        <dsp:cNvSpPr/>
      </dsp:nvSpPr>
      <dsp:spPr>
        <a:xfrm>
          <a:off x="1173215" y="2139270"/>
          <a:ext cx="46928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8AD6C0-1389-4877-ABC7-F683DAF5431C}">
      <dsp:nvSpPr>
        <dsp:cNvPr id="0" name=""/>
        <dsp:cNvSpPr/>
      </dsp:nvSpPr>
      <dsp:spPr>
        <a:xfrm>
          <a:off x="0" y="2166456"/>
          <a:ext cx="586607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516A7-6547-4D17-8905-1FAE6752068E}">
      <dsp:nvSpPr>
        <dsp:cNvPr id="0" name=""/>
        <dsp:cNvSpPr/>
      </dsp:nvSpPr>
      <dsp:spPr>
        <a:xfrm>
          <a:off x="0" y="2166456"/>
          <a:ext cx="1173215" cy="2166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b="1" kern="1200" dirty="0"/>
            <a:t>Beslutnings-punkter</a:t>
          </a:r>
          <a:endParaRPr lang="da-DK" sz="1400" kern="1200" dirty="0"/>
        </a:p>
      </dsp:txBody>
      <dsp:txXfrm>
        <a:off x="0" y="2166456"/>
        <a:ext cx="1173215" cy="2166456"/>
      </dsp:txXfrm>
    </dsp:sp>
    <dsp:sp modelId="{F4E1C9B1-DD67-42EB-99B6-401058A7ECA5}">
      <dsp:nvSpPr>
        <dsp:cNvPr id="0" name=""/>
        <dsp:cNvSpPr/>
      </dsp:nvSpPr>
      <dsp:spPr>
        <a:xfrm>
          <a:off x="1261206" y="2191924"/>
          <a:ext cx="4604870" cy="5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15. Kommunikation</a:t>
          </a:r>
        </a:p>
      </dsp:txBody>
      <dsp:txXfrm>
        <a:off x="1261206" y="2191924"/>
        <a:ext cx="4604870" cy="509350"/>
      </dsp:txXfrm>
    </dsp:sp>
    <dsp:sp modelId="{664B4BEA-56F4-4308-90E1-6E4F86D4E5B7}">
      <dsp:nvSpPr>
        <dsp:cNvPr id="0" name=""/>
        <dsp:cNvSpPr/>
      </dsp:nvSpPr>
      <dsp:spPr>
        <a:xfrm>
          <a:off x="1173215" y="2701274"/>
          <a:ext cx="46928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6C9EB0-D216-439A-A49C-0C4BD9832B0C}">
      <dsp:nvSpPr>
        <dsp:cNvPr id="0" name=""/>
        <dsp:cNvSpPr/>
      </dsp:nvSpPr>
      <dsp:spPr>
        <a:xfrm>
          <a:off x="1261206" y="2726741"/>
          <a:ext cx="4604870" cy="5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16. Mødeplan 2023</a:t>
          </a:r>
        </a:p>
      </dsp:txBody>
      <dsp:txXfrm>
        <a:off x="1261206" y="2726741"/>
        <a:ext cx="4604870" cy="509350"/>
      </dsp:txXfrm>
    </dsp:sp>
    <dsp:sp modelId="{E5CFAF8A-07C1-4FD0-9E96-55E1EF4A131C}">
      <dsp:nvSpPr>
        <dsp:cNvPr id="0" name=""/>
        <dsp:cNvSpPr/>
      </dsp:nvSpPr>
      <dsp:spPr>
        <a:xfrm>
          <a:off x="1173215" y="3236091"/>
          <a:ext cx="46928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C8584-9EFC-45DF-A2B2-83604CB5E13E}">
      <dsp:nvSpPr>
        <dsp:cNvPr id="0" name=""/>
        <dsp:cNvSpPr/>
      </dsp:nvSpPr>
      <dsp:spPr>
        <a:xfrm>
          <a:off x="1261206" y="3261559"/>
          <a:ext cx="4604870" cy="5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17. Fravigelse af tavshedspligt</a:t>
          </a:r>
        </a:p>
      </dsp:txBody>
      <dsp:txXfrm>
        <a:off x="1261206" y="3261559"/>
        <a:ext cx="4604870" cy="509350"/>
      </dsp:txXfrm>
    </dsp:sp>
    <dsp:sp modelId="{0691B33E-B597-4806-8249-A4359506E6D0}">
      <dsp:nvSpPr>
        <dsp:cNvPr id="0" name=""/>
        <dsp:cNvSpPr/>
      </dsp:nvSpPr>
      <dsp:spPr>
        <a:xfrm>
          <a:off x="1173215" y="3770909"/>
          <a:ext cx="46928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E28A1-2086-4F45-BD7E-5DEFB59F08C9}">
      <dsp:nvSpPr>
        <dsp:cNvPr id="0" name=""/>
        <dsp:cNvSpPr/>
      </dsp:nvSpPr>
      <dsp:spPr>
        <a:xfrm>
          <a:off x="1261206" y="3796376"/>
          <a:ext cx="4604870" cy="5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18. Eventuelt</a:t>
          </a:r>
        </a:p>
      </dsp:txBody>
      <dsp:txXfrm>
        <a:off x="1261206" y="3796376"/>
        <a:ext cx="4604870" cy="509350"/>
      </dsp:txXfrm>
    </dsp:sp>
    <dsp:sp modelId="{AC042FCB-45A9-43EC-B3DC-E632081DCFA7}">
      <dsp:nvSpPr>
        <dsp:cNvPr id="0" name=""/>
        <dsp:cNvSpPr/>
      </dsp:nvSpPr>
      <dsp:spPr>
        <a:xfrm>
          <a:off x="1173215" y="4305726"/>
          <a:ext cx="46928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28116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1056233" cy="224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dirty="0">
              <a:solidFill>
                <a:schemeClr val="bg1"/>
              </a:solidFill>
            </a:rPr>
            <a:t>Bilag</a:t>
          </a:r>
        </a:p>
      </dsp:txBody>
      <dsp:txXfrm>
        <a:off x="0" y="0"/>
        <a:ext cx="1056233" cy="2244288"/>
      </dsp:txXfrm>
    </dsp:sp>
    <dsp:sp modelId="{794530A8-00D0-484E-844F-83A804AE5E64}">
      <dsp:nvSpPr>
        <dsp:cNvPr id="0" name=""/>
        <dsp:cNvSpPr/>
      </dsp:nvSpPr>
      <dsp:spPr>
        <a:xfrm>
          <a:off x="1135450" y="37751"/>
          <a:ext cx="4145715" cy="2168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strike="sngStrike" kern="1200" dirty="0">
              <a:solidFill>
                <a:schemeClr val="bg1"/>
              </a:solidFill>
            </a:rPr>
            <a:t>5.1 Budget 2023 – budgetpræsentation</a:t>
          </a:r>
        </a:p>
      </dsp:txBody>
      <dsp:txXfrm>
        <a:off x="1135450" y="37751"/>
        <a:ext cx="4145715" cy="2168743"/>
      </dsp:txXfrm>
    </dsp:sp>
    <dsp:sp modelId="{D2BEA5B6-E8D3-4830-B71D-26BD40BDA466}">
      <dsp:nvSpPr>
        <dsp:cNvPr id="0" name=""/>
        <dsp:cNvSpPr/>
      </dsp:nvSpPr>
      <dsp:spPr>
        <a:xfrm>
          <a:off x="1056233" y="1489941"/>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765587"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1066408" cy="224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dirty="0">
              <a:solidFill>
                <a:schemeClr val="bg1"/>
              </a:solidFill>
            </a:rPr>
            <a:t>Bilag</a:t>
          </a:r>
        </a:p>
      </dsp:txBody>
      <dsp:txXfrm>
        <a:off x="0" y="0"/>
        <a:ext cx="1066408" cy="2244288"/>
      </dsp:txXfrm>
    </dsp:sp>
    <dsp:sp modelId="{794530A8-00D0-484E-844F-83A804AE5E64}">
      <dsp:nvSpPr>
        <dsp:cNvPr id="0" name=""/>
        <dsp:cNvSpPr/>
      </dsp:nvSpPr>
      <dsp:spPr>
        <a:xfrm>
          <a:off x="1146389" y="37751"/>
          <a:ext cx="4614766" cy="2168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dirty="0">
              <a:solidFill>
                <a:schemeClr val="bg1"/>
              </a:solidFill>
            </a:rPr>
            <a:t>9.1 Forsyningsplan - Vand </a:t>
          </a:r>
        </a:p>
        <a:p>
          <a:pPr marL="0" lvl="0" indent="0" algn="l" defTabSz="889000">
            <a:lnSpc>
              <a:spcPct val="90000"/>
            </a:lnSpc>
            <a:spcBef>
              <a:spcPct val="0"/>
            </a:spcBef>
            <a:spcAft>
              <a:spcPct val="35000"/>
            </a:spcAft>
            <a:buNone/>
          </a:pPr>
          <a:endParaRPr lang="da-DK" sz="2000" kern="1200" dirty="0">
            <a:solidFill>
              <a:schemeClr val="bg1"/>
            </a:solidFill>
          </a:endParaRPr>
        </a:p>
      </dsp:txBody>
      <dsp:txXfrm>
        <a:off x="1146389" y="37751"/>
        <a:ext cx="4614766" cy="2168743"/>
      </dsp:txXfrm>
    </dsp:sp>
    <dsp:sp modelId="{D2BEA5B6-E8D3-4830-B71D-26BD40BDA466}">
      <dsp:nvSpPr>
        <dsp:cNvPr id="0" name=""/>
        <dsp:cNvSpPr/>
      </dsp:nvSpPr>
      <dsp:spPr>
        <a:xfrm>
          <a:off x="1174883" y="660112"/>
          <a:ext cx="4265633"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56380D-191E-4967-9FAB-88D89A5831CE}" type="datetimeFigureOut">
              <a:rPr lang="da-DK" smtClean="0"/>
              <a:t>07-12-2022</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398209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15</a:t>
            </a:fld>
            <a:endParaRPr lang="da-DK" dirty="0"/>
          </a:p>
        </p:txBody>
      </p:sp>
    </p:spTree>
    <p:extLst>
      <p:ext uri="{BB962C8B-B14F-4D97-AF65-F5344CB8AC3E}">
        <p14:creationId xmlns:p14="http://schemas.microsoft.com/office/powerpoint/2010/main" val="108310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46</a:t>
            </a:fld>
            <a:endParaRPr lang="da-DK" dirty="0"/>
          </a:p>
        </p:txBody>
      </p:sp>
    </p:spTree>
    <p:extLst>
      <p:ext uri="{BB962C8B-B14F-4D97-AF65-F5344CB8AC3E}">
        <p14:creationId xmlns:p14="http://schemas.microsoft.com/office/powerpoint/2010/main" val="3620212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jp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jp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378904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2" name="Title 1"/>
          <p:cNvSpPr>
            <a:spLocks noGrp="1"/>
          </p:cNvSpPr>
          <p:nvPr>
            <p:ph type="ctrTitle" hasCustomPrompt="1"/>
          </p:nvPr>
        </p:nvSpPr>
        <p:spPr>
          <a:xfrm>
            <a:off x="0" y="3789040"/>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964704" y="4797152"/>
            <a:ext cx="4459221" cy="265584"/>
          </a:xfrm>
        </p:spPr>
        <p:txBody>
          <a:bodyPr/>
          <a:lstStyle>
            <a:lvl1pPr marL="0" indent="0" algn="l">
              <a:buNone/>
              <a:defRPr lang="da-DK" sz="15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a:t>
            </a:r>
          </a:p>
        </p:txBody>
      </p:sp>
      <p:pic>
        <p:nvPicPr>
          <p:cNvPr id="16"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5441" y="5952970"/>
            <a:ext cx="2682103" cy="540000"/>
          </a:xfrm>
          <a:prstGeom prst="rect">
            <a:avLst/>
          </a:prstGeom>
        </p:spPr>
      </p:pic>
      <p:sp>
        <p:nvSpPr>
          <p:cNvPr id="10" name="Pladsholder til dato 9"/>
          <p:cNvSpPr>
            <a:spLocks noGrp="1"/>
          </p:cNvSpPr>
          <p:nvPr>
            <p:ph type="dt" sz="half" idx="10"/>
          </p:nvPr>
        </p:nvSpPr>
        <p:spPr>
          <a:xfrm>
            <a:off x="964704" y="5042060"/>
            <a:ext cx="2688299" cy="238125"/>
          </a:xfrm>
        </p:spPr>
        <p:txBody>
          <a:bodyPr/>
          <a:lstStyle>
            <a:lvl1pPr>
              <a:defRPr sz="1500" b="1">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Offentligt referat af bestyrelsesmødet den 17. november 2022  i Helsingør Vand A/S og Forsyning Helsingør Spildevand A/S </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pic>
        <p:nvPicPr>
          <p:cNvPr id="12"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3"/>
            <a:stretch>
              <a:fillRect/>
            </a:stretch>
          </a:blipFill>
        </p:spPr>
        <p:txBody>
          <a:bodyPr/>
          <a:lstStyle>
            <a:lvl1pPr>
              <a:defRPr sz="100">
                <a:solidFill>
                  <a:schemeClr val="accent1"/>
                </a:solidFill>
              </a:defRPr>
            </a:lvl1pPr>
          </a:lstStyle>
          <a:p>
            <a:pPr lvl="0"/>
            <a:r>
              <a:rPr lang="da-DK" dirty="0"/>
              <a:t>.</a:t>
            </a:r>
          </a:p>
        </p:txBody>
      </p:sp>
    </p:spTree>
    <p:extLst>
      <p:ext uri="{BB962C8B-B14F-4D97-AF65-F5344CB8AC3E}">
        <p14:creationId xmlns:p14="http://schemas.microsoft.com/office/powerpoint/2010/main" val="282616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6" name="Pladsholder til dato 5" hidden="1"/>
          <p:cNvSpPr>
            <a:spLocks noGrp="1"/>
          </p:cNvSpPr>
          <p:nvPr>
            <p:ph type="dt" sz="half" idx="10"/>
          </p:nvPr>
        </p:nvSpPr>
        <p:spPr/>
        <p:txBody>
          <a:bodyPr/>
          <a:lstStyle/>
          <a:p>
            <a:endParaRPr lang="da-DK" dirty="0"/>
          </a:p>
        </p:txBody>
      </p:sp>
      <p:sp>
        <p:nvSpPr>
          <p:cNvPr id="7" name="Pladsholder til sidefod 6"/>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8" name="Pladsholder til dias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4571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endParaRPr lang="da-DK" dirty="0"/>
          </a:p>
        </p:txBody>
      </p:sp>
      <p:sp>
        <p:nvSpPr>
          <p:cNvPr id="6" name="Pladsholder til sidefod 5"/>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7" name="Pladsholder til diasnummer 6"/>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69914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4" name="Pladsholder til indhold 3"/>
          <p:cNvSpPr>
            <a:spLocks noGrp="1"/>
          </p:cNvSpPr>
          <p:nvPr>
            <p:ph sz="half" idx="2"/>
          </p:nvPr>
        </p:nvSpPr>
        <p:spPr>
          <a:xfrm>
            <a:off x="839789"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6" name="Pladsholder til indhold 5"/>
          <p:cNvSpPr>
            <a:spLocks noGrp="1"/>
          </p:cNvSpPr>
          <p:nvPr>
            <p:ph sz="quarter" idx="4"/>
          </p:nvPr>
        </p:nvSpPr>
        <p:spPr>
          <a:xfrm>
            <a:off x="6172201"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8" name="Pladsholder til sidefod 7"/>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dirty="0"/>
          </a:p>
        </p:txBody>
      </p:sp>
    </p:spTree>
    <p:extLst>
      <p:ext uri="{BB962C8B-B14F-4D97-AF65-F5344CB8AC3E}">
        <p14:creationId xmlns:p14="http://schemas.microsoft.com/office/powerpoint/2010/main" val="386262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42839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378904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2" name="Title 1"/>
          <p:cNvSpPr>
            <a:spLocks noGrp="1"/>
          </p:cNvSpPr>
          <p:nvPr>
            <p:ph type="ctrTitle" hasCustomPrompt="1"/>
          </p:nvPr>
        </p:nvSpPr>
        <p:spPr>
          <a:xfrm>
            <a:off x="0" y="3789040"/>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964704" y="4797152"/>
            <a:ext cx="4459221" cy="265584"/>
          </a:xfrm>
        </p:spPr>
        <p:txBody>
          <a:bodyPr/>
          <a:lstStyle>
            <a:lvl1pPr marL="0" indent="0" algn="l">
              <a:buNone/>
              <a:defRPr lang="da-DK" sz="15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a:t>
            </a:r>
          </a:p>
        </p:txBody>
      </p:sp>
      <p:pic>
        <p:nvPicPr>
          <p:cNvPr id="16"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5441" y="5952970"/>
            <a:ext cx="2682103" cy="540000"/>
          </a:xfrm>
          <a:prstGeom prst="rect">
            <a:avLst/>
          </a:prstGeom>
        </p:spPr>
      </p:pic>
      <p:sp>
        <p:nvSpPr>
          <p:cNvPr id="10" name="Pladsholder til dato 9"/>
          <p:cNvSpPr>
            <a:spLocks noGrp="1"/>
          </p:cNvSpPr>
          <p:nvPr>
            <p:ph type="dt" sz="half" idx="10"/>
          </p:nvPr>
        </p:nvSpPr>
        <p:spPr>
          <a:xfrm>
            <a:off x="964704" y="5042060"/>
            <a:ext cx="2688299" cy="238125"/>
          </a:xfrm>
        </p:spPr>
        <p:txBody>
          <a:bodyPr/>
          <a:lstStyle>
            <a:lvl1pPr>
              <a:defRPr sz="1500" b="1">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Offentligt referat af bestyrelsesmødet den 17. november 2022  i Helsingør Vand A/S og Forsyning Helsingør Spildevand A/S </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880916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010153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4110404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996095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22875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4212741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453132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a:t>Klik og tilføj titel</a:t>
            </a:r>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pic>
        <p:nvPicPr>
          <p:cNvPr id="17"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19" name="Pladsholder til dato 18" hidden="1"/>
          <p:cNvSpPr>
            <a:spLocks noGrp="1"/>
          </p:cNvSpPr>
          <p:nvPr>
            <p:ph type="dt" sz="half" idx="21"/>
          </p:nvPr>
        </p:nvSpPr>
        <p:spPr/>
        <p:txBody>
          <a:bodyPr/>
          <a:lstStyle/>
          <a:p>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Tree>
    <p:extLst>
      <p:ext uri="{BB962C8B-B14F-4D97-AF65-F5344CB8AC3E}">
        <p14:creationId xmlns:p14="http://schemas.microsoft.com/office/powerpoint/2010/main" val="2029771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a:t>Klik på ikonet og indsæt billede</a:t>
            </a:r>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3" name="Date Placeholder 2" hidden="1"/>
          <p:cNvSpPr>
            <a:spLocks noGrp="1"/>
          </p:cNvSpPr>
          <p:nvPr>
            <p:ph type="dt" sz="half" idx="10"/>
          </p:nvPr>
        </p:nvSpPr>
        <p:spPr>
          <a:xfrm>
            <a:off x="838200" y="6970294"/>
            <a:ext cx="2743200" cy="365125"/>
          </a:xfrm>
        </p:spPr>
        <p:txBody>
          <a:bodyPr/>
          <a:lstStyle/>
          <a:p>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a:t>Offentligt referat af bestyrelsesmødet den 17. november 2022  i Helsingør Vand A/S og Forsyning Helsingør Spildevand A/S </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80406485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a:t>.</a:t>
            </a:r>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776823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pic>
        <p:nvPicPr>
          <p:cNvPr id="12"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3"/>
            <a:stretch>
              <a:fillRect/>
            </a:stretch>
          </a:blipFill>
        </p:spPr>
        <p:txBody>
          <a:bodyPr/>
          <a:lstStyle>
            <a:lvl1pPr>
              <a:defRPr sz="100">
                <a:solidFill>
                  <a:schemeClr val="accent1"/>
                </a:solidFill>
              </a:defRPr>
            </a:lvl1pPr>
          </a:lstStyle>
          <a:p>
            <a:pPr lvl="0"/>
            <a:r>
              <a:rPr lang="da-DK" dirty="0"/>
              <a:t>.</a:t>
            </a:r>
          </a:p>
        </p:txBody>
      </p:sp>
    </p:spTree>
    <p:extLst>
      <p:ext uri="{BB962C8B-B14F-4D97-AF65-F5344CB8AC3E}">
        <p14:creationId xmlns:p14="http://schemas.microsoft.com/office/powerpoint/2010/main" val="4095146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6" name="Pladsholder til dato 5" hidden="1"/>
          <p:cNvSpPr>
            <a:spLocks noGrp="1"/>
          </p:cNvSpPr>
          <p:nvPr>
            <p:ph type="dt" sz="half" idx="10"/>
          </p:nvPr>
        </p:nvSpPr>
        <p:spPr/>
        <p:txBody>
          <a:bodyPr/>
          <a:lstStyle/>
          <a:p>
            <a:endParaRPr lang="da-DK" dirty="0"/>
          </a:p>
        </p:txBody>
      </p:sp>
      <p:sp>
        <p:nvSpPr>
          <p:cNvPr id="7" name="Pladsholder til sidefod 6"/>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8" name="Pladsholder til dias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8902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endParaRPr lang="da-DK" dirty="0"/>
          </a:p>
        </p:txBody>
      </p:sp>
      <p:sp>
        <p:nvSpPr>
          <p:cNvPr id="6" name="Pladsholder til sidefod 5"/>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7" name="Pladsholder til diasnummer 6"/>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181551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4" name="Pladsholder til indhold 3"/>
          <p:cNvSpPr>
            <a:spLocks noGrp="1"/>
          </p:cNvSpPr>
          <p:nvPr>
            <p:ph sz="half" idx="2"/>
          </p:nvPr>
        </p:nvSpPr>
        <p:spPr>
          <a:xfrm>
            <a:off x="839789"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6" name="Pladsholder til indhold 5"/>
          <p:cNvSpPr>
            <a:spLocks noGrp="1"/>
          </p:cNvSpPr>
          <p:nvPr>
            <p:ph sz="quarter" idx="4"/>
          </p:nvPr>
        </p:nvSpPr>
        <p:spPr>
          <a:xfrm>
            <a:off x="6172201"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8" name="Pladsholder til sidefod 7"/>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dirty="0"/>
          </a:p>
        </p:txBody>
      </p:sp>
    </p:spTree>
    <p:extLst>
      <p:ext uri="{BB962C8B-B14F-4D97-AF65-F5344CB8AC3E}">
        <p14:creationId xmlns:p14="http://schemas.microsoft.com/office/powerpoint/2010/main" val="3120185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378904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2" name="Title 1"/>
          <p:cNvSpPr>
            <a:spLocks noGrp="1"/>
          </p:cNvSpPr>
          <p:nvPr>
            <p:ph type="ctrTitle" hasCustomPrompt="1"/>
          </p:nvPr>
        </p:nvSpPr>
        <p:spPr>
          <a:xfrm>
            <a:off x="0" y="3789040"/>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964704" y="4797152"/>
            <a:ext cx="4459221" cy="265584"/>
          </a:xfrm>
        </p:spPr>
        <p:txBody>
          <a:bodyPr/>
          <a:lstStyle>
            <a:lvl1pPr marL="0" indent="0" algn="l">
              <a:buNone/>
              <a:defRPr lang="da-DK" sz="15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a:t>
            </a:r>
          </a:p>
        </p:txBody>
      </p:sp>
      <p:pic>
        <p:nvPicPr>
          <p:cNvPr id="16"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5441" y="5952970"/>
            <a:ext cx="2682103" cy="540000"/>
          </a:xfrm>
          <a:prstGeom prst="rect">
            <a:avLst/>
          </a:prstGeom>
        </p:spPr>
      </p:pic>
      <p:sp>
        <p:nvSpPr>
          <p:cNvPr id="10" name="Pladsholder til dato 9"/>
          <p:cNvSpPr>
            <a:spLocks noGrp="1"/>
          </p:cNvSpPr>
          <p:nvPr>
            <p:ph type="dt" sz="half" idx="10"/>
          </p:nvPr>
        </p:nvSpPr>
        <p:spPr>
          <a:xfrm>
            <a:off x="964704" y="5042060"/>
            <a:ext cx="2688299" cy="238125"/>
          </a:xfrm>
        </p:spPr>
        <p:txBody>
          <a:bodyPr/>
          <a:lstStyle>
            <a:lvl1pPr>
              <a:defRPr sz="1500" b="1">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Offentligt referat af bestyrelsesmødet den 17. november 2022  i Helsingør Vand A/S og Forsyning Helsingør Spildevand A/S </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018883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37719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713528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9094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578188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904666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949031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a:t>Klik og tilføj titel</a:t>
            </a:r>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pic>
        <p:nvPicPr>
          <p:cNvPr id="17"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19" name="Pladsholder til dato 18" hidden="1"/>
          <p:cNvSpPr>
            <a:spLocks noGrp="1"/>
          </p:cNvSpPr>
          <p:nvPr>
            <p:ph type="dt" sz="half" idx="21"/>
          </p:nvPr>
        </p:nvSpPr>
        <p:spPr/>
        <p:txBody>
          <a:bodyPr/>
          <a:lstStyle/>
          <a:p>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Tree>
    <p:extLst>
      <p:ext uri="{BB962C8B-B14F-4D97-AF65-F5344CB8AC3E}">
        <p14:creationId xmlns:p14="http://schemas.microsoft.com/office/powerpoint/2010/main" val="993879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a:t>Klik på ikonet og indsæt billede</a:t>
            </a:r>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3" name="Date Placeholder 2" hidden="1"/>
          <p:cNvSpPr>
            <a:spLocks noGrp="1"/>
          </p:cNvSpPr>
          <p:nvPr>
            <p:ph type="dt" sz="half" idx="10"/>
          </p:nvPr>
        </p:nvSpPr>
        <p:spPr>
          <a:xfrm>
            <a:off x="838200" y="6970294"/>
            <a:ext cx="2743200" cy="365125"/>
          </a:xfrm>
        </p:spPr>
        <p:txBody>
          <a:bodyPr/>
          <a:lstStyle/>
          <a:p>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a:t>Offentligt referat af bestyrelsesmødet den 17. november 2022  i Helsingør Vand A/S og Forsyning Helsingør Spildevand A/S </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208965994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a:t>.</a:t>
            </a:r>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408033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pic>
        <p:nvPicPr>
          <p:cNvPr id="12"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3"/>
            <a:stretch>
              <a:fillRect/>
            </a:stretch>
          </a:blipFill>
        </p:spPr>
        <p:txBody>
          <a:bodyPr/>
          <a:lstStyle>
            <a:lvl1pPr>
              <a:defRPr sz="100">
                <a:solidFill>
                  <a:schemeClr val="accent1"/>
                </a:solidFill>
              </a:defRPr>
            </a:lvl1pPr>
          </a:lstStyle>
          <a:p>
            <a:pPr lvl="0"/>
            <a:r>
              <a:rPr lang="da-DK" dirty="0"/>
              <a:t>.</a:t>
            </a:r>
          </a:p>
        </p:txBody>
      </p:sp>
    </p:spTree>
    <p:extLst>
      <p:ext uri="{BB962C8B-B14F-4D97-AF65-F5344CB8AC3E}">
        <p14:creationId xmlns:p14="http://schemas.microsoft.com/office/powerpoint/2010/main" val="35896987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6" name="Pladsholder til dato 5" hidden="1"/>
          <p:cNvSpPr>
            <a:spLocks noGrp="1"/>
          </p:cNvSpPr>
          <p:nvPr>
            <p:ph type="dt" sz="half" idx="10"/>
          </p:nvPr>
        </p:nvSpPr>
        <p:spPr/>
        <p:txBody>
          <a:bodyPr/>
          <a:lstStyle/>
          <a:p>
            <a:endParaRPr lang="da-DK" dirty="0"/>
          </a:p>
        </p:txBody>
      </p:sp>
      <p:sp>
        <p:nvSpPr>
          <p:cNvPr id="7" name="Pladsholder til sidefod 6"/>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8" name="Pladsholder til dias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515638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endParaRPr lang="da-DK" dirty="0"/>
          </a:p>
        </p:txBody>
      </p:sp>
      <p:sp>
        <p:nvSpPr>
          <p:cNvPr id="6" name="Pladsholder til sidefod 5"/>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7" name="Pladsholder til diasnummer 6"/>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77910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378685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4" name="Pladsholder til indhold 3"/>
          <p:cNvSpPr>
            <a:spLocks noGrp="1"/>
          </p:cNvSpPr>
          <p:nvPr>
            <p:ph sz="half" idx="2"/>
          </p:nvPr>
        </p:nvSpPr>
        <p:spPr>
          <a:xfrm>
            <a:off x="839789"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6" name="Pladsholder til indhold 5"/>
          <p:cNvSpPr>
            <a:spLocks noGrp="1"/>
          </p:cNvSpPr>
          <p:nvPr>
            <p:ph sz="quarter" idx="4"/>
          </p:nvPr>
        </p:nvSpPr>
        <p:spPr>
          <a:xfrm>
            <a:off x="6172201"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8" name="Pladsholder til sidefod 7"/>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dirty="0"/>
          </a:p>
        </p:txBody>
      </p:sp>
    </p:spTree>
    <p:extLst>
      <p:ext uri="{BB962C8B-B14F-4D97-AF65-F5344CB8AC3E}">
        <p14:creationId xmlns:p14="http://schemas.microsoft.com/office/powerpoint/2010/main" val="959595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378904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2" name="Title 1"/>
          <p:cNvSpPr>
            <a:spLocks noGrp="1"/>
          </p:cNvSpPr>
          <p:nvPr>
            <p:ph type="ctrTitle" hasCustomPrompt="1"/>
          </p:nvPr>
        </p:nvSpPr>
        <p:spPr>
          <a:xfrm>
            <a:off x="0" y="3789040"/>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964704" y="4797152"/>
            <a:ext cx="4459221" cy="265584"/>
          </a:xfrm>
        </p:spPr>
        <p:txBody>
          <a:bodyPr/>
          <a:lstStyle>
            <a:lvl1pPr marL="0" indent="0" algn="l">
              <a:buNone/>
              <a:defRPr lang="da-DK" sz="15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a:t>
            </a:r>
          </a:p>
        </p:txBody>
      </p:sp>
      <p:pic>
        <p:nvPicPr>
          <p:cNvPr id="16"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5441" y="5952970"/>
            <a:ext cx="2682103" cy="540000"/>
          </a:xfrm>
          <a:prstGeom prst="rect">
            <a:avLst/>
          </a:prstGeom>
        </p:spPr>
      </p:pic>
      <p:sp>
        <p:nvSpPr>
          <p:cNvPr id="10" name="Pladsholder til dato 9"/>
          <p:cNvSpPr>
            <a:spLocks noGrp="1"/>
          </p:cNvSpPr>
          <p:nvPr>
            <p:ph type="dt" sz="half" idx="10"/>
          </p:nvPr>
        </p:nvSpPr>
        <p:spPr>
          <a:xfrm>
            <a:off x="964704" y="5042060"/>
            <a:ext cx="2688299" cy="238125"/>
          </a:xfrm>
        </p:spPr>
        <p:txBody>
          <a:bodyPr/>
          <a:lstStyle>
            <a:lvl1pPr>
              <a:defRPr sz="1500" b="1">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Offentligt referat af bestyrelsesmødet den 17. november 2022  i Helsingør Vand A/S og Forsyning Helsingør Spildevand A/S </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933962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994392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159084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775374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262036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71282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a:t>Klik og tilføj titel</a:t>
            </a:r>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pic>
        <p:nvPicPr>
          <p:cNvPr id="17"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19" name="Pladsholder til dato 18" hidden="1"/>
          <p:cNvSpPr>
            <a:spLocks noGrp="1"/>
          </p:cNvSpPr>
          <p:nvPr>
            <p:ph type="dt" sz="half" idx="21"/>
          </p:nvPr>
        </p:nvSpPr>
        <p:spPr/>
        <p:txBody>
          <a:bodyPr/>
          <a:lstStyle/>
          <a:p>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Tree>
    <p:extLst>
      <p:ext uri="{BB962C8B-B14F-4D97-AF65-F5344CB8AC3E}">
        <p14:creationId xmlns:p14="http://schemas.microsoft.com/office/powerpoint/2010/main" val="1825212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a:t>Klik på ikonet og indsæt billede</a:t>
            </a:r>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3" name="Date Placeholder 2" hidden="1"/>
          <p:cNvSpPr>
            <a:spLocks noGrp="1"/>
          </p:cNvSpPr>
          <p:nvPr>
            <p:ph type="dt" sz="half" idx="10"/>
          </p:nvPr>
        </p:nvSpPr>
        <p:spPr>
          <a:xfrm>
            <a:off x="838200" y="6970294"/>
            <a:ext cx="2743200" cy="365125"/>
          </a:xfrm>
        </p:spPr>
        <p:txBody>
          <a:bodyPr/>
          <a:lstStyle/>
          <a:p>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a:t>Offentligt referat af bestyrelsesmødet den 17. november 2022  i Helsingør Vand A/S og Forsyning Helsingør Spildevand A/S </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8003744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a:t>.</a:t>
            </a:r>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20614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166418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pic>
        <p:nvPicPr>
          <p:cNvPr id="12"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3"/>
            <a:stretch>
              <a:fillRect/>
            </a:stretch>
          </a:blipFill>
        </p:spPr>
        <p:txBody>
          <a:bodyPr/>
          <a:lstStyle>
            <a:lvl1pPr>
              <a:defRPr sz="100">
                <a:solidFill>
                  <a:schemeClr val="accent1"/>
                </a:solidFill>
              </a:defRPr>
            </a:lvl1pPr>
          </a:lstStyle>
          <a:p>
            <a:pPr lvl="0"/>
            <a:r>
              <a:rPr lang="da-DK" dirty="0"/>
              <a:t>.</a:t>
            </a:r>
          </a:p>
        </p:txBody>
      </p:sp>
    </p:spTree>
    <p:extLst>
      <p:ext uri="{BB962C8B-B14F-4D97-AF65-F5344CB8AC3E}">
        <p14:creationId xmlns:p14="http://schemas.microsoft.com/office/powerpoint/2010/main" val="3928858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6" name="Pladsholder til dato 5" hidden="1"/>
          <p:cNvSpPr>
            <a:spLocks noGrp="1"/>
          </p:cNvSpPr>
          <p:nvPr>
            <p:ph type="dt" sz="half" idx="10"/>
          </p:nvPr>
        </p:nvSpPr>
        <p:spPr/>
        <p:txBody>
          <a:bodyPr/>
          <a:lstStyle/>
          <a:p>
            <a:endParaRPr lang="da-DK" dirty="0"/>
          </a:p>
        </p:txBody>
      </p:sp>
      <p:sp>
        <p:nvSpPr>
          <p:cNvPr id="7" name="Pladsholder til sidefod 6"/>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8" name="Pladsholder til dias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40356082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endParaRPr lang="da-DK" dirty="0"/>
          </a:p>
        </p:txBody>
      </p:sp>
      <p:sp>
        <p:nvSpPr>
          <p:cNvPr id="6" name="Pladsholder til sidefod 5"/>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7" name="Pladsholder til diasnummer 6"/>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6693014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4" name="Pladsholder til indhold 3"/>
          <p:cNvSpPr>
            <a:spLocks noGrp="1"/>
          </p:cNvSpPr>
          <p:nvPr>
            <p:ph sz="half" idx="2"/>
          </p:nvPr>
        </p:nvSpPr>
        <p:spPr>
          <a:xfrm>
            <a:off x="839789"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6" name="Pladsholder til indhold 5"/>
          <p:cNvSpPr>
            <a:spLocks noGrp="1"/>
          </p:cNvSpPr>
          <p:nvPr>
            <p:ph sz="quarter" idx="4"/>
          </p:nvPr>
        </p:nvSpPr>
        <p:spPr>
          <a:xfrm>
            <a:off x="6172201"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8" name="Pladsholder til sidefod 7"/>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dirty="0"/>
          </a:p>
        </p:txBody>
      </p:sp>
    </p:spTree>
    <p:extLst>
      <p:ext uri="{BB962C8B-B14F-4D97-AF65-F5344CB8AC3E}">
        <p14:creationId xmlns:p14="http://schemas.microsoft.com/office/powerpoint/2010/main" val="1652807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5085384"/>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2" name="Title 1"/>
          <p:cNvSpPr>
            <a:spLocks noGrp="1"/>
          </p:cNvSpPr>
          <p:nvPr>
            <p:ph type="ctrTitle" hasCustomPrompt="1"/>
          </p:nvPr>
        </p:nvSpPr>
        <p:spPr>
          <a:xfrm>
            <a:off x="0" y="5085384"/>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772683" y="6114519"/>
            <a:ext cx="4459221" cy="265584"/>
          </a:xfrm>
        </p:spPr>
        <p:txBody>
          <a:bodyPr/>
          <a:lstStyle>
            <a:lvl1pPr marL="0" indent="0" algn="l">
              <a:buNone/>
              <a:defRPr lang="da-DK" sz="1500" b="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 og stillingsbetegnelse</a:t>
            </a:r>
          </a:p>
        </p:txBody>
      </p:sp>
      <p:sp>
        <p:nvSpPr>
          <p:cNvPr id="10" name="Pladsholder til dato 9"/>
          <p:cNvSpPr>
            <a:spLocks noGrp="1"/>
          </p:cNvSpPr>
          <p:nvPr>
            <p:ph type="dt" sz="half" idx="10"/>
          </p:nvPr>
        </p:nvSpPr>
        <p:spPr>
          <a:xfrm>
            <a:off x="772683" y="6359427"/>
            <a:ext cx="2688299" cy="238125"/>
          </a:xfrm>
        </p:spPr>
        <p:txBody>
          <a:bodyPr/>
          <a:lstStyle>
            <a:lvl1pPr>
              <a:defRPr sz="1500" b="0">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Offentligt referat af bestyrelsesmødet den 17. november 2022  i Helsingør Vand A/S og Forsyning Helsingør Spildevand A/S </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769866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2pPr marL="180000" indent="-180000">
              <a:buFont typeface="Arial" charset="0"/>
              <a:buChar char="•"/>
              <a:defRPr/>
            </a:lvl2pPr>
            <a:lvl3pPr marL="360000" indent="-180000">
              <a:buFont typeface="Arial" charset="0"/>
              <a:buChar char="•"/>
              <a:defRPr/>
            </a:lvl3pPr>
            <a:lvl4pPr marL="540000" indent="-180000">
              <a:buFont typeface="Arial" charset="0"/>
              <a:buChar char="•"/>
              <a:defRPr/>
            </a:lvl4pPr>
            <a:lvl5pPr marL="720000" indent="-180000">
              <a:buFont typeface="Arial" charset="0"/>
              <a:buChar cha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5902969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6750646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a:t>Side</a:t>
            </a:r>
            <a:r>
              <a:rPr lang="da-DK"/>
              <a:t> </a:t>
            </a:r>
            <a:fld id="{5BA07366-CB75-4AA8-9E5B-928B849F427C}" type="slidenum">
              <a:rPr lang="da-DK" smtClean="0"/>
              <a:pPr/>
              <a:t>‹nr.›</a:t>
            </a:fld>
            <a:endParaRPr lang="da-DK" dirty="0"/>
          </a:p>
        </p:txBody>
      </p:sp>
    </p:spTree>
    <p:extLst>
      <p:ext uri="{BB962C8B-B14F-4D97-AF65-F5344CB8AC3E}">
        <p14:creationId xmlns:p14="http://schemas.microsoft.com/office/powerpoint/2010/main" val="4153987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pic>
        <p:nvPicPr>
          <p:cNvPr id="26"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7530721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96533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4147950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a:t>Klik og tilføj titel</a:t>
            </a:r>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9" name="Pladsholder til dato 18" hidden="1"/>
          <p:cNvSpPr>
            <a:spLocks noGrp="1"/>
          </p:cNvSpPr>
          <p:nvPr>
            <p:ph type="dt" sz="half" idx="21"/>
          </p:nvPr>
        </p:nvSpPr>
        <p:spPr/>
        <p:txBody>
          <a:bodyPr/>
          <a:lstStyle/>
          <a:p>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pic>
        <p:nvPicPr>
          <p:cNvPr id="28"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7540154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a:t>Klik på ikonet og indsæt billede</a:t>
            </a:r>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3" name="Date Placeholder 2" hidden="1"/>
          <p:cNvSpPr>
            <a:spLocks noGrp="1"/>
          </p:cNvSpPr>
          <p:nvPr>
            <p:ph type="dt" sz="half" idx="10"/>
          </p:nvPr>
        </p:nvSpPr>
        <p:spPr>
          <a:xfrm>
            <a:off x="838200" y="6970294"/>
            <a:ext cx="2743200" cy="365125"/>
          </a:xfrm>
        </p:spPr>
        <p:txBody>
          <a:bodyPr/>
          <a:lstStyle/>
          <a:p>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a:t>Offentligt referat af bestyrelsesmødet den 17. november 2022  i Helsingør Vand A/S og Forsyning Helsingør Spildevand A/S </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28486064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a:t>.</a:t>
            </a:r>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2583252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accent1"/>
                </a:solidFill>
              </a:defRPr>
            </a:lvl1pPr>
          </a:lstStyle>
          <a:p>
            <a:pPr lvl="0"/>
            <a:r>
              <a:rPr lang="da-DK" dirty="0"/>
              <a:t>.</a:t>
            </a:r>
          </a:p>
        </p:txBody>
      </p:sp>
      <p:pic>
        <p:nvPicPr>
          <p:cNvPr id="14"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692932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6" name="Pladsholder til dato 5" hidden="1"/>
          <p:cNvSpPr>
            <a:spLocks noGrp="1"/>
          </p:cNvSpPr>
          <p:nvPr>
            <p:ph type="dt" sz="half" idx="10"/>
          </p:nvPr>
        </p:nvSpPr>
        <p:spPr/>
        <p:txBody>
          <a:bodyPr/>
          <a:lstStyle/>
          <a:p>
            <a:endParaRPr lang="da-DK" dirty="0"/>
          </a:p>
        </p:txBody>
      </p:sp>
      <p:sp>
        <p:nvSpPr>
          <p:cNvPr id="7" name="Pladsholder til sidefod 6"/>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8" name="Pladsholder til dias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3535800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endParaRPr lang="da-DK" dirty="0"/>
          </a:p>
        </p:txBody>
      </p:sp>
      <p:sp>
        <p:nvSpPr>
          <p:cNvPr id="6" name="Pladsholder til sidefod 5"/>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7" name="Pladsholder til diasnummer 6"/>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4759817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eldia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789040"/>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964704" y="4797152"/>
            <a:ext cx="4459221" cy="265584"/>
          </a:xfrm>
        </p:spPr>
        <p:txBody>
          <a:bodyPr/>
          <a:lstStyle>
            <a:lvl1pPr marL="0" indent="0" algn="l">
              <a:buNone/>
              <a:defRPr lang="da-DK" sz="15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a:t>
            </a:r>
          </a:p>
        </p:txBody>
      </p:sp>
      <p:sp>
        <p:nvSpPr>
          <p:cNvPr id="10" name="Pladsholder til dato 9"/>
          <p:cNvSpPr>
            <a:spLocks noGrp="1"/>
          </p:cNvSpPr>
          <p:nvPr>
            <p:ph type="dt" sz="half" idx="10"/>
          </p:nvPr>
        </p:nvSpPr>
        <p:spPr>
          <a:xfrm>
            <a:off x="964704" y="5042060"/>
            <a:ext cx="2688299" cy="238125"/>
          </a:xfrm>
        </p:spPr>
        <p:txBody>
          <a:bodyPr/>
          <a:lstStyle>
            <a:lvl1pPr>
              <a:defRPr sz="1500" b="1">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Offentligt referat af bestyrelsesmødet den 17. november 2022  i Helsingør Vand A/S og Forsyning Helsingør Spildevand A/S </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42409663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Pladsholder til indhold 3"/>
          <p:cNvSpPr>
            <a:spLocks noGrp="1"/>
          </p:cNvSpPr>
          <p:nvPr>
            <p:ph sz="half" idx="2"/>
          </p:nvPr>
        </p:nvSpPr>
        <p:spPr>
          <a:xfrm>
            <a:off x="839789"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Pladsholder til indhold 5"/>
          <p:cNvSpPr>
            <a:spLocks noGrp="1"/>
          </p:cNvSpPr>
          <p:nvPr>
            <p:ph sz="quarter" idx="4"/>
          </p:nvPr>
        </p:nvSpPr>
        <p:spPr>
          <a:xfrm>
            <a:off x="6172201"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sidefod 7"/>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a:p>
        </p:txBody>
      </p:sp>
    </p:spTree>
    <p:extLst>
      <p:ext uri="{BB962C8B-B14F-4D97-AF65-F5344CB8AC3E}">
        <p14:creationId xmlns:p14="http://schemas.microsoft.com/office/powerpoint/2010/main" val="400079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4401729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5085384"/>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2" name="Title 1"/>
          <p:cNvSpPr>
            <a:spLocks noGrp="1"/>
          </p:cNvSpPr>
          <p:nvPr>
            <p:ph type="ctrTitle" hasCustomPrompt="1"/>
          </p:nvPr>
        </p:nvSpPr>
        <p:spPr>
          <a:xfrm>
            <a:off x="0" y="5085384"/>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772683" y="6114519"/>
            <a:ext cx="4459221" cy="265584"/>
          </a:xfrm>
        </p:spPr>
        <p:txBody>
          <a:bodyPr/>
          <a:lstStyle>
            <a:lvl1pPr marL="0" indent="0" algn="l">
              <a:buNone/>
              <a:defRPr lang="da-DK" sz="1500" b="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 og stillingsbetegnelse</a:t>
            </a:r>
          </a:p>
        </p:txBody>
      </p:sp>
      <p:sp>
        <p:nvSpPr>
          <p:cNvPr id="10" name="Pladsholder til dato 9"/>
          <p:cNvSpPr>
            <a:spLocks noGrp="1"/>
          </p:cNvSpPr>
          <p:nvPr>
            <p:ph type="dt" sz="half" idx="10"/>
          </p:nvPr>
        </p:nvSpPr>
        <p:spPr>
          <a:xfrm>
            <a:off x="772683" y="6359427"/>
            <a:ext cx="2688299" cy="238125"/>
          </a:xfrm>
        </p:spPr>
        <p:txBody>
          <a:bodyPr/>
          <a:lstStyle>
            <a:lvl1pPr>
              <a:defRPr sz="1500" b="0">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Offentligt referat af bestyrelsesmødet den 17. november 2022  i Helsingør Vand A/S og Forsyning Helsingør Spildevand A/S </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70703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a:t>Klik og tilføj titel</a:t>
            </a:r>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pic>
        <p:nvPicPr>
          <p:cNvPr id="17"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19" name="Pladsholder til dato 18" hidden="1"/>
          <p:cNvSpPr>
            <a:spLocks noGrp="1"/>
          </p:cNvSpPr>
          <p:nvPr>
            <p:ph type="dt" sz="half" idx="21"/>
          </p:nvPr>
        </p:nvSpPr>
        <p:spPr/>
        <p:txBody>
          <a:bodyPr/>
          <a:lstStyle/>
          <a:p>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Tree>
    <p:extLst>
      <p:ext uri="{BB962C8B-B14F-4D97-AF65-F5344CB8AC3E}">
        <p14:creationId xmlns:p14="http://schemas.microsoft.com/office/powerpoint/2010/main" val="16173564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2pPr marL="180000" indent="-180000">
              <a:buFont typeface="Arial" charset="0"/>
              <a:buChar char="•"/>
              <a:defRPr/>
            </a:lvl2pPr>
            <a:lvl3pPr marL="360000" indent="-180000">
              <a:buFont typeface="Arial" charset="0"/>
              <a:buChar char="•"/>
              <a:defRPr/>
            </a:lvl3pPr>
            <a:lvl4pPr marL="540000" indent="-180000">
              <a:buFont typeface="Arial" charset="0"/>
              <a:buChar char="•"/>
              <a:defRPr/>
            </a:lvl4pPr>
            <a:lvl5pPr marL="720000" indent="-180000">
              <a:buFont typeface="Arial" charset="0"/>
              <a:buChar cha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1624752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074283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a:t>Side</a:t>
            </a:r>
            <a:r>
              <a:rPr lang="da-DK"/>
              <a:t> </a:t>
            </a:r>
            <a:fld id="{5BA07366-CB75-4AA8-9E5B-928B849F427C}" type="slidenum">
              <a:rPr lang="da-DK" smtClean="0"/>
              <a:pPr/>
              <a:t>‹nr.›</a:t>
            </a:fld>
            <a:endParaRPr lang="da-DK" dirty="0"/>
          </a:p>
        </p:txBody>
      </p:sp>
    </p:spTree>
    <p:extLst>
      <p:ext uri="{BB962C8B-B14F-4D97-AF65-F5344CB8AC3E}">
        <p14:creationId xmlns:p14="http://schemas.microsoft.com/office/powerpoint/2010/main" val="23428149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pic>
        <p:nvPicPr>
          <p:cNvPr id="26"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40726707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8847218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a:t>Klik og tilføj titel</a:t>
            </a:r>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9" name="Pladsholder til dato 18" hidden="1"/>
          <p:cNvSpPr>
            <a:spLocks noGrp="1"/>
          </p:cNvSpPr>
          <p:nvPr>
            <p:ph type="dt" sz="half" idx="21"/>
          </p:nvPr>
        </p:nvSpPr>
        <p:spPr/>
        <p:txBody>
          <a:bodyPr/>
          <a:lstStyle/>
          <a:p>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pic>
        <p:nvPicPr>
          <p:cNvPr id="28"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3149370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a:t>Klik på ikonet og indsæt billede</a:t>
            </a:r>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3" name="Date Placeholder 2" hidden="1"/>
          <p:cNvSpPr>
            <a:spLocks noGrp="1"/>
          </p:cNvSpPr>
          <p:nvPr>
            <p:ph type="dt" sz="half" idx="10"/>
          </p:nvPr>
        </p:nvSpPr>
        <p:spPr>
          <a:xfrm>
            <a:off x="838200" y="6970294"/>
            <a:ext cx="2743200" cy="365125"/>
          </a:xfrm>
        </p:spPr>
        <p:txBody>
          <a:bodyPr/>
          <a:lstStyle/>
          <a:p>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a:t>Offentligt referat af bestyrelsesmødet den 17. november 2022  i Helsingør Vand A/S og Forsyning Helsingør Spildevand A/S </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8588435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a:t>.</a:t>
            </a:r>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2872762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accent1"/>
                </a:solidFill>
              </a:defRPr>
            </a:lvl1pPr>
          </a:lstStyle>
          <a:p>
            <a:pPr lvl="0"/>
            <a:r>
              <a:rPr lang="da-DK" dirty="0"/>
              <a:t>.</a:t>
            </a:r>
          </a:p>
        </p:txBody>
      </p:sp>
      <p:pic>
        <p:nvPicPr>
          <p:cNvPr id="14"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3977319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6" name="Pladsholder til dato 5" hidden="1"/>
          <p:cNvSpPr>
            <a:spLocks noGrp="1"/>
          </p:cNvSpPr>
          <p:nvPr>
            <p:ph type="dt" sz="half" idx="10"/>
          </p:nvPr>
        </p:nvSpPr>
        <p:spPr/>
        <p:txBody>
          <a:bodyPr/>
          <a:lstStyle/>
          <a:p>
            <a:endParaRPr lang="da-DK" dirty="0"/>
          </a:p>
        </p:txBody>
      </p:sp>
      <p:sp>
        <p:nvSpPr>
          <p:cNvPr id="7" name="Pladsholder til sidefod 6"/>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8" name="Pladsholder til dias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68046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a:t>Klik på ikonet og indsæt billede</a:t>
            </a:r>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3" name="Date Placeholder 2" hidden="1"/>
          <p:cNvSpPr>
            <a:spLocks noGrp="1"/>
          </p:cNvSpPr>
          <p:nvPr>
            <p:ph type="dt" sz="half" idx="10"/>
          </p:nvPr>
        </p:nvSpPr>
        <p:spPr>
          <a:xfrm>
            <a:off x="838200" y="6970294"/>
            <a:ext cx="2743200" cy="365125"/>
          </a:xfrm>
        </p:spPr>
        <p:txBody>
          <a:bodyPr/>
          <a:lstStyle/>
          <a:p>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a:t>Offentligt referat af bestyrelsesmødet den 17. november 2022  i Helsingør Vand A/S og Forsyning Helsingør Spildevand A/S </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77626588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endParaRPr lang="da-DK" dirty="0"/>
          </a:p>
        </p:txBody>
      </p:sp>
      <p:sp>
        <p:nvSpPr>
          <p:cNvPr id="6" name="Pladsholder til sidefod 5"/>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7" name="Pladsholder til diasnummer 6"/>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770040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eldia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789040"/>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964704" y="4797152"/>
            <a:ext cx="4459221" cy="265584"/>
          </a:xfrm>
        </p:spPr>
        <p:txBody>
          <a:bodyPr/>
          <a:lstStyle>
            <a:lvl1pPr marL="0" indent="0" algn="l">
              <a:buNone/>
              <a:defRPr lang="da-DK" sz="15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a:t>
            </a:r>
          </a:p>
        </p:txBody>
      </p:sp>
      <p:sp>
        <p:nvSpPr>
          <p:cNvPr id="10" name="Pladsholder til dato 9"/>
          <p:cNvSpPr>
            <a:spLocks noGrp="1"/>
          </p:cNvSpPr>
          <p:nvPr>
            <p:ph type="dt" sz="half" idx="10"/>
          </p:nvPr>
        </p:nvSpPr>
        <p:spPr>
          <a:xfrm>
            <a:off x="964704" y="5042060"/>
            <a:ext cx="2688299" cy="238125"/>
          </a:xfrm>
        </p:spPr>
        <p:txBody>
          <a:bodyPr/>
          <a:lstStyle>
            <a:lvl1pPr>
              <a:defRPr sz="1500" b="1">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Offentligt referat af bestyrelsesmødet den 17. november 2022  i Helsingør Vand A/S og Forsyning Helsingør Spildevand A/S </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2911647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Pladsholder til indhold 3"/>
          <p:cNvSpPr>
            <a:spLocks noGrp="1"/>
          </p:cNvSpPr>
          <p:nvPr>
            <p:ph sz="half" idx="2"/>
          </p:nvPr>
        </p:nvSpPr>
        <p:spPr>
          <a:xfrm>
            <a:off x="839789"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Pladsholder til indhold 5"/>
          <p:cNvSpPr>
            <a:spLocks noGrp="1"/>
          </p:cNvSpPr>
          <p:nvPr>
            <p:ph sz="quarter" idx="4"/>
          </p:nvPr>
        </p:nvSpPr>
        <p:spPr>
          <a:xfrm>
            <a:off x="6172201"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sidefod 7"/>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a:p>
        </p:txBody>
      </p:sp>
    </p:spTree>
    <p:extLst>
      <p:ext uri="{BB962C8B-B14F-4D97-AF65-F5344CB8AC3E}">
        <p14:creationId xmlns:p14="http://schemas.microsoft.com/office/powerpoint/2010/main" val="22378182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9369521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5085384"/>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2" name="Title 1"/>
          <p:cNvSpPr>
            <a:spLocks noGrp="1"/>
          </p:cNvSpPr>
          <p:nvPr>
            <p:ph type="ctrTitle" hasCustomPrompt="1"/>
          </p:nvPr>
        </p:nvSpPr>
        <p:spPr>
          <a:xfrm>
            <a:off x="0" y="5085384"/>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772683" y="6114519"/>
            <a:ext cx="4459221" cy="265584"/>
          </a:xfrm>
        </p:spPr>
        <p:txBody>
          <a:bodyPr/>
          <a:lstStyle>
            <a:lvl1pPr marL="0" indent="0" algn="l">
              <a:buNone/>
              <a:defRPr lang="da-DK" sz="1500" b="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 og stillingsbetegnelse</a:t>
            </a:r>
          </a:p>
        </p:txBody>
      </p:sp>
      <p:sp>
        <p:nvSpPr>
          <p:cNvPr id="10" name="Pladsholder til dato 9"/>
          <p:cNvSpPr>
            <a:spLocks noGrp="1"/>
          </p:cNvSpPr>
          <p:nvPr>
            <p:ph type="dt" sz="half" idx="10"/>
          </p:nvPr>
        </p:nvSpPr>
        <p:spPr>
          <a:xfrm>
            <a:off x="772683" y="6359427"/>
            <a:ext cx="2688299" cy="238125"/>
          </a:xfrm>
        </p:spPr>
        <p:txBody>
          <a:bodyPr/>
          <a:lstStyle>
            <a:lvl1pPr>
              <a:defRPr sz="1500" b="0">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Offentligt referat af bestyrelsesmødet den 17. november 2022  i Helsingør Vand A/S og Forsyning Helsingør Spildevand A/S </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
        <p:nvSpPr>
          <p:cNvPr id="7" name="AutoShape 4"/>
          <p:cNvSpPr>
            <a:spLocks/>
          </p:cNvSpPr>
          <p:nvPr userDrawn="1"/>
        </p:nvSpPr>
        <p:spPr bwMode="gray">
          <a:xfrm>
            <a:off x="12179663" y="0"/>
            <a:ext cx="2311400"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rPr>
              <a:t>For at se 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1.</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rPr>
              <a:t> Klik på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Vis</a:t>
            </a: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2.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rPr>
              <a:t>Vælg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Gitterlinjer</a:t>
            </a: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rPr>
              <a:t>og/eller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endPar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Tip</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rPr>
              <a:t>: Alt + F9 for hurtig visning af hjælpelinjer</a:t>
            </a:r>
          </a:p>
        </p:txBody>
      </p:sp>
    </p:spTree>
    <p:extLst>
      <p:ext uri="{BB962C8B-B14F-4D97-AF65-F5344CB8AC3E}">
        <p14:creationId xmlns:p14="http://schemas.microsoft.com/office/powerpoint/2010/main" val="2235967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2pPr marL="180000" indent="-180000">
              <a:buFont typeface="Arial" charset="0"/>
              <a:buChar char="•"/>
              <a:defRPr/>
            </a:lvl2pPr>
            <a:lvl3pPr marL="360000" indent="-180000">
              <a:buFont typeface="Arial" charset="0"/>
              <a:buChar char="•"/>
              <a:defRPr/>
            </a:lvl3pPr>
            <a:lvl4pPr marL="540000" indent="-180000">
              <a:buFont typeface="Arial" charset="0"/>
              <a:buChar char="•"/>
              <a:defRPr/>
            </a:lvl4pPr>
            <a:lvl5pPr marL="720000" indent="-180000">
              <a:buFont typeface="Arial" charset="0"/>
              <a:buChar cha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TAB</a:t>
              </a:r>
              <a:r>
                <a:rPr lang="da-DK" sz="900" noProof="1">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i</a:t>
              </a:r>
              <a:r>
                <a:rPr lang="da-DK" sz="900" noProof="1">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a:solidFill>
                    <a:schemeClr val="tx1">
                      <a:lumMod val="50000"/>
                      <a:lumOff val="50000"/>
                    </a:schemeClr>
                  </a:solidFill>
                  <a:ea typeface="Calibri" panose="020F0502020204030204" pitchFamily="34" charset="0"/>
                  <a:cs typeface="Arial" panose="020B0604020202020204" pitchFamily="34" charset="0"/>
                </a:rPr>
                <a:t>Forøg</a:t>
              </a:r>
              <a:r>
                <a:rPr lang="da-DK" sz="900" noProof="1">
                  <a:solidFill>
                    <a:schemeClr val="tx1">
                      <a:lumMod val="50000"/>
                      <a:lumOff val="50000"/>
                    </a:schemeClr>
                  </a:solidFill>
                  <a:ea typeface="Calibri" panose="020F0502020204030204" pitchFamily="34" charset="0"/>
                  <a:cs typeface="Arial" panose="020B0604020202020204" pitchFamily="34" charset="0"/>
                </a:rPr>
                <a:t> og </a:t>
              </a:r>
              <a:r>
                <a:rPr lang="da-DK" sz="900" b="1" noProof="1">
                  <a:solidFill>
                    <a:schemeClr val="tx1">
                      <a:lumMod val="50000"/>
                      <a:lumOff val="50000"/>
                    </a:schemeClr>
                  </a:solidFill>
                  <a:ea typeface="Calibri" panose="020F0502020204030204" pitchFamily="34" charset="0"/>
                  <a:cs typeface="Arial" panose="020B0604020202020204" pitchFamily="34" charset="0"/>
                </a:rPr>
                <a:t>Formindsk</a:t>
              </a:r>
              <a:r>
                <a:rPr lang="da-DK" sz="900" noProof="1">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 name="Group 1"/>
          <p:cNvGrpSpPr/>
          <p:nvPr userDrawn="1"/>
        </p:nvGrpSpPr>
        <p:grpSpPr>
          <a:xfrm>
            <a:off x="12253011" y="2171436"/>
            <a:ext cx="2544960" cy="2157967"/>
            <a:chOff x="-1908720" y="2657249"/>
            <a:chExt cx="1908720" cy="2157967"/>
          </a:xfrm>
        </p:grpSpPr>
        <p:sp>
          <p:nvSpPr>
            <p:cNvPr id="15"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a:solidFill>
                    <a:schemeClr val="tx1">
                      <a:lumMod val="50000"/>
                      <a:lumOff val="50000"/>
                    </a:schemeClr>
                  </a:solidFill>
                </a:rPr>
                <a:t>1.</a:t>
              </a:r>
              <a:r>
                <a:rPr lang="da-DK" sz="900" noProof="1">
                  <a:solidFill>
                    <a:schemeClr val="tx1">
                      <a:lumMod val="50000"/>
                      <a:lumOff val="50000"/>
                    </a:schemeClr>
                  </a:solidFill>
                </a:rPr>
                <a:t> Klik på det lille billede-indsættelsesikon i midten</a:t>
              </a:r>
              <a:br>
                <a:rPr lang="da-DK" sz="900" noProof="1">
                  <a:solidFill>
                    <a:schemeClr val="tx1">
                      <a:lumMod val="50000"/>
                      <a:lumOff val="50000"/>
                    </a:schemeClr>
                  </a:solidFill>
                </a:rPr>
              </a:br>
              <a:r>
                <a:rPr lang="da-DK" sz="900" noProof="1">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a:solidFill>
                    <a:schemeClr val="tx1">
                      <a:lumMod val="50000"/>
                      <a:lumOff val="50000"/>
                    </a:schemeClr>
                  </a:solidFill>
                </a:rPr>
                <a:t>2. </a:t>
              </a:r>
              <a:r>
                <a:rPr lang="da-DK" sz="900" noProof="1">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a:solidFill>
                    <a:schemeClr val="tx1">
                      <a:lumMod val="50000"/>
                      <a:lumOff val="50000"/>
                    </a:schemeClr>
                  </a:solidFill>
                </a:rPr>
                <a:t>3. </a:t>
              </a:r>
              <a:r>
                <a:rPr lang="da-DK" sz="900" noProof="1">
                  <a:solidFill>
                    <a:schemeClr val="tx1">
                      <a:lumMod val="50000"/>
                      <a:lumOff val="50000"/>
                    </a:schemeClr>
                  </a:solidFill>
                </a:rPr>
                <a:t>Klik </a:t>
              </a:r>
              <a:r>
                <a:rPr lang="da-DK" sz="900" b="1" noProof="1">
                  <a:solidFill>
                    <a:schemeClr val="tx1">
                      <a:lumMod val="50000"/>
                      <a:lumOff val="50000"/>
                    </a:schemeClr>
                  </a:solidFill>
                </a:rPr>
                <a:t>Beskær </a:t>
              </a:r>
              <a:r>
                <a:rPr lang="da-DK" sz="900" noProof="1">
                  <a:solidFill>
                    <a:schemeClr val="tx1">
                      <a:lumMod val="50000"/>
                      <a:lumOff val="50000"/>
                    </a:schemeClr>
                  </a:solidFill>
                </a:rPr>
                <a:t>for at ændre</a:t>
              </a:r>
            </a:p>
            <a:p>
              <a:pPr algn="l" eaLnBrk="1" hangingPunct="1">
                <a:spcBef>
                  <a:spcPts val="0"/>
                </a:spcBef>
                <a:spcAft>
                  <a:spcPts val="240"/>
                </a:spcAft>
                <a:buFontTx/>
                <a:buNone/>
                <a:defRPr/>
              </a:pPr>
              <a:r>
                <a:rPr lang="da-DK" sz="900" noProof="1">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a:solidFill>
                    <a:schemeClr val="tx1">
                      <a:lumMod val="50000"/>
                      <a:lumOff val="50000"/>
                    </a:schemeClr>
                  </a:solidFill>
                  <a:cs typeface="Arial" pitchFamily="34" charset="0"/>
                </a:rPr>
                <a:t>4. </a:t>
              </a:r>
              <a:r>
                <a:rPr lang="da-DK" altLang="da-DK" sz="900" noProof="1">
                  <a:solidFill>
                    <a:schemeClr val="tx1">
                      <a:lumMod val="50000"/>
                      <a:lumOff val="50000"/>
                    </a:schemeClr>
                  </a:solidFill>
                  <a:cs typeface="Arial" pitchFamily="34" charset="0"/>
                </a:rPr>
                <a:t>Ønsker du at skalere billedet, så hold </a:t>
              </a:r>
              <a:r>
                <a:rPr lang="da-DK" altLang="da-DK" sz="900" b="1" noProof="1">
                  <a:solidFill>
                    <a:schemeClr val="tx1">
                      <a:lumMod val="50000"/>
                      <a:lumOff val="50000"/>
                    </a:schemeClr>
                  </a:solidFill>
                  <a:cs typeface="Arial" pitchFamily="34" charset="0"/>
                </a:rPr>
                <a:t>SHIFT</a:t>
              </a:r>
              <a:r>
                <a:rPr lang="da-DK" altLang="da-DK" sz="900" noProof="1">
                  <a:solidFill>
                    <a:schemeClr val="tx1">
                      <a:lumMod val="50000"/>
                      <a:lumOff val="50000"/>
                    </a:schemeClr>
                  </a:solidFill>
                  <a:cs typeface="Arial" pitchFamily="34" charset="0"/>
                </a:rPr>
                <a:t>-knappen nede, mens der trækkes i billedets hjørner</a:t>
              </a:r>
            </a:p>
          </p:txBody>
        </p:sp>
        <p:pic>
          <p:nvPicPr>
            <p:cNvPr id="1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spect="1"/>
            </p:cNvPicPr>
            <p:nvPr userDrawn="1"/>
          </p:nvPicPr>
          <p:blipFill>
            <a:blip r:embed="rId5"/>
            <a:stretch>
              <a:fillRect/>
            </a:stretch>
          </p:blipFill>
          <p:spPr>
            <a:xfrm>
              <a:off x="-1752075" y="4526425"/>
              <a:ext cx="248116" cy="288791"/>
            </a:xfrm>
            <a:prstGeom prst="rect">
              <a:avLst/>
            </a:prstGeom>
          </p:spPr>
        </p:pic>
      </p:grpSp>
      <p:pic>
        <p:nvPicPr>
          <p:cNvPr id="18" name="Billed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spTree>
    <p:extLst>
      <p:ext uri="{BB962C8B-B14F-4D97-AF65-F5344CB8AC3E}">
        <p14:creationId xmlns:p14="http://schemas.microsoft.com/office/powerpoint/2010/main" val="18160780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TAB</a:t>
              </a:r>
              <a:r>
                <a:rPr lang="da-DK" sz="900" noProof="1">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i</a:t>
              </a:r>
              <a:r>
                <a:rPr lang="da-DK" sz="900" noProof="1">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a:solidFill>
                    <a:schemeClr val="tx1">
                      <a:lumMod val="50000"/>
                      <a:lumOff val="50000"/>
                    </a:schemeClr>
                  </a:solidFill>
                  <a:ea typeface="Calibri" panose="020F0502020204030204" pitchFamily="34" charset="0"/>
                  <a:cs typeface="Arial" panose="020B0604020202020204" pitchFamily="34" charset="0"/>
                </a:rPr>
                <a:t>Forøg</a:t>
              </a:r>
              <a:r>
                <a:rPr lang="da-DK" sz="900" noProof="1">
                  <a:solidFill>
                    <a:schemeClr val="tx1">
                      <a:lumMod val="50000"/>
                      <a:lumOff val="50000"/>
                    </a:schemeClr>
                  </a:solidFill>
                  <a:ea typeface="Calibri" panose="020F0502020204030204" pitchFamily="34" charset="0"/>
                  <a:cs typeface="Arial" panose="020B0604020202020204" pitchFamily="34" charset="0"/>
                </a:rPr>
                <a:t> og </a:t>
              </a:r>
              <a:r>
                <a:rPr lang="da-DK" sz="900" b="1" noProof="1">
                  <a:solidFill>
                    <a:schemeClr val="tx1">
                      <a:lumMod val="50000"/>
                      <a:lumOff val="50000"/>
                    </a:schemeClr>
                  </a:solidFill>
                  <a:ea typeface="Calibri" panose="020F0502020204030204" pitchFamily="34" charset="0"/>
                  <a:cs typeface="Arial" panose="020B0604020202020204" pitchFamily="34" charset="0"/>
                </a:rPr>
                <a:t>Formindsk</a:t>
              </a:r>
              <a:r>
                <a:rPr lang="da-DK" sz="900" noProof="1">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 name="Group 1"/>
          <p:cNvGrpSpPr/>
          <p:nvPr userDrawn="1"/>
        </p:nvGrpSpPr>
        <p:grpSpPr>
          <a:xfrm>
            <a:off x="12253011" y="2171436"/>
            <a:ext cx="2544960" cy="2157967"/>
            <a:chOff x="-1908720" y="2657249"/>
            <a:chExt cx="1908720" cy="2157967"/>
          </a:xfrm>
        </p:grpSpPr>
        <p:sp>
          <p:nvSpPr>
            <p:cNvPr id="21"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a:solidFill>
                    <a:schemeClr val="tx1">
                      <a:lumMod val="50000"/>
                      <a:lumOff val="50000"/>
                    </a:schemeClr>
                  </a:solidFill>
                </a:rPr>
                <a:t>1.</a:t>
              </a:r>
              <a:r>
                <a:rPr lang="da-DK" sz="900" noProof="1">
                  <a:solidFill>
                    <a:schemeClr val="tx1">
                      <a:lumMod val="50000"/>
                      <a:lumOff val="50000"/>
                    </a:schemeClr>
                  </a:solidFill>
                </a:rPr>
                <a:t> Klik på det lille billede-indsættelsesikon i midten</a:t>
              </a:r>
              <a:br>
                <a:rPr lang="da-DK" sz="900" noProof="1">
                  <a:solidFill>
                    <a:schemeClr val="tx1">
                      <a:lumMod val="50000"/>
                      <a:lumOff val="50000"/>
                    </a:schemeClr>
                  </a:solidFill>
                </a:rPr>
              </a:br>
              <a:r>
                <a:rPr lang="da-DK" sz="900" noProof="1">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a:solidFill>
                    <a:schemeClr val="tx1">
                      <a:lumMod val="50000"/>
                      <a:lumOff val="50000"/>
                    </a:schemeClr>
                  </a:solidFill>
                </a:rPr>
                <a:t>2. </a:t>
              </a:r>
              <a:r>
                <a:rPr lang="da-DK" sz="900" noProof="1">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a:solidFill>
                    <a:schemeClr val="tx1">
                      <a:lumMod val="50000"/>
                      <a:lumOff val="50000"/>
                    </a:schemeClr>
                  </a:solidFill>
                </a:rPr>
                <a:t>3. </a:t>
              </a:r>
              <a:r>
                <a:rPr lang="da-DK" sz="900" noProof="1">
                  <a:solidFill>
                    <a:schemeClr val="tx1">
                      <a:lumMod val="50000"/>
                      <a:lumOff val="50000"/>
                    </a:schemeClr>
                  </a:solidFill>
                </a:rPr>
                <a:t>Klik </a:t>
              </a:r>
              <a:r>
                <a:rPr lang="da-DK" sz="900" b="1" noProof="1">
                  <a:solidFill>
                    <a:schemeClr val="tx1">
                      <a:lumMod val="50000"/>
                      <a:lumOff val="50000"/>
                    </a:schemeClr>
                  </a:solidFill>
                </a:rPr>
                <a:t>Beskær </a:t>
              </a:r>
              <a:r>
                <a:rPr lang="da-DK" sz="900" noProof="1">
                  <a:solidFill>
                    <a:schemeClr val="tx1">
                      <a:lumMod val="50000"/>
                      <a:lumOff val="50000"/>
                    </a:schemeClr>
                  </a:solidFill>
                </a:rPr>
                <a:t>for at ændre</a:t>
              </a:r>
            </a:p>
            <a:p>
              <a:pPr algn="l" eaLnBrk="1" hangingPunct="1">
                <a:spcBef>
                  <a:spcPts val="0"/>
                </a:spcBef>
                <a:spcAft>
                  <a:spcPts val="240"/>
                </a:spcAft>
                <a:buFontTx/>
                <a:buNone/>
                <a:defRPr/>
              </a:pPr>
              <a:r>
                <a:rPr lang="da-DK" sz="900" noProof="1">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a:solidFill>
                    <a:schemeClr val="tx1">
                      <a:lumMod val="50000"/>
                      <a:lumOff val="50000"/>
                    </a:schemeClr>
                  </a:solidFill>
                  <a:cs typeface="Arial" pitchFamily="34" charset="0"/>
                </a:rPr>
                <a:t>4. </a:t>
              </a:r>
              <a:r>
                <a:rPr lang="da-DK" altLang="da-DK" sz="900" noProof="1">
                  <a:solidFill>
                    <a:schemeClr val="tx1">
                      <a:lumMod val="50000"/>
                      <a:lumOff val="50000"/>
                    </a:schemeClr>
                  </a:solidFill>
                  <a:cs typeface="Arial" pitchFamily="34" charset="0"/>
                </a:rPr>
                <a:t>Ønsker du at skalere billedet, så hold </a:t>
              </a:r>
              <a:r>
                <a:rPr lang="da-DK" altLang="da-DK" sz="900" b="1" noProof="1">
                  <a:solidFill>
                    <a:schemeClr val="tx1">
                      <a:lumMod val="50000"/>
                      <a:lumOff val="50000"/>
                    </a:schemeClr>
                  </a:solidFill>
                  <a:cs typeface="Arial" pitchFamily="34" charset="0"/>
                </a:rPr>
                <a:t>SHIFT</a:t>
              </a:r>
              <a:r>
                <a:rPr lang="da-DK" altLang="da-DK" sz="900" noProof="1">
                  <a:solidFill>
                    <a:schemeClr val="tx1">
                      <a:lumMod val="50000"/>
                      <a:lumOff val="50000"/>
                    </a:schemeClr>
                  </a:solidFill>
                  <a:cs typeface="Arial" pitchFamily="34" charset="0"/>
                </a:rPr>
                <a:t>-knappen nede, mens der trækkes i billedets hjørner</a:t>
              </a:r>
            </a:p>
          </p:txBody>
        </p:sp>
        <p:pic>
          <p:nvPicPr>
            <p:cNvPr id="2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42490132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a:t>Side</a:t>
            </a:r>
            <a:r>
              <a:rPr lang="da-DK"/>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TAB</a:t>
              </a:r>
              <a:r>
                <a:rPr lang="da-DK" sz="900" noProof="1">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i</a:t>
              </a:r>
              <a:r>
                <a:rPr lang="da-DK" sz="900" noProof="1">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a:solidFill>
                    <a:schemeClr val="tx1">
                      <a:lumMod val="50000"/>
                      <a:lumOff val="50000"/>
                    </a:schemeClr>
                  </a:solidFill>
                  <a:ea typeface="Calibri" panose="020F0502020204030204" pitchFamily="34" charset="0"/>
                  <a:cs typeface="Arial" panose="020B0604020202020204" pitchFamily="34" charset="0"/>
                </a:rPr>
                <a:t>Forøg</a:t>
              </a:r>
              <a:r>
                <a:rPr lang="da-DK" sz="900" noProof="1">
                  <a:solidFill>
                    <a:schemeClr val="tx1">
                      <a:lumMod val="50000"/>
                      <a:lumOff val="50000"/>
                    </a:schemeClr>
                  </a:solidFill>
                  <a:ea typeface="Calibri" panose="020F0502020204030204" pitchFamily="34" charset="0"/>
                  <a:cs typeface="Arial" panose="020B0604020202020204" pitchFamily="34" charset="0"/>
                </a:rPr>
                <a:t> og </a:t>
              </a:r>
              <a:r>
                <a:rPr lang="da-DK" sz="900" b="1" noProof="1">
                  <a:solidFill>
                    <a:schemeClr val="tx1">
                      <a:lumMod val="50000"/>
                      <a:lumOff val="50000"/>
                    </a:schemeClr>
                  </a:solidFill>
                  <a:ea typeface="Calibri" panose="020F0502020204030204" pitchFamily="34" charset="0"/>
                  <a:cs typeface="Arial" panose="020B0604020202020204" pitchFamily="34" charset="0"/>
                </a:rPr>
                <a:t>Formindsk</a:t>
              </a:r>
              <a:r>
                <a:rPr lang="da-DK" sz="900" noProof="1">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a:solidFill>
                    <a:schemeClr val="tx1">
                      <a:lumMod val="50000"/>
                      <a:lumOff val="50000"/>
                    </a:schemeClr>
                  </a:solidFill>
                </a:rPr>
                <a:t>1.</a:t>
              </a:r>
              <a:r>
                <a:rPr lang="da-DK" sz="900" noProof="1">
                  <a:solidFill>
                    <a:schemeClr val="tx1">
                      <a:lumMod val="50000"/>
                      <a:lumOff val="50000"/>
                    </a:schemeClr>
                  </a:solidFill>
                </a:rPr>
                <a:t> Klik på det lille billede-indsættelsesikon i midten</a:t>
              </a:r>
              <a:br>
                <a:rPr lang="da-DK" sz="900" noProof="1">
                  <a:solidFill>
                    <a:schemeClr val="tx1">
                      <a:lumMod val="50000"/>
                      <a:lumOff val="50000"/>
                    </a:schemeClr>
                  </a:solidFill>
                </a:rPr>
              </a:br>
              <a:r>
                <a:rPr lang="da-DK" sz="900" noProof="1">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a:solidFill>
                    <a:schemeClr val="tx1">
                      <a:lumMod val="50000"/>
                      <a:lumOff val="50000"/>
                    </a:schemeClr>
                  </a:solidFill>
                </a:rPr>
                <a:t>2. </a:t>
              </a:r>
              <a:r>
                <a:rPr lang="da-DK" sz="900" noProof="1">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a:solidFill>
                    <a:schemeClr val="tx1">
                      <a:lumMod val="50000"/>
                      <a:lumOff val="50000"/>
                    </a:schemeClr>
                  </a:solidFill>
                </a:rPr>
                <a:t>3. </a:t>
              </a:r>
              <a:r>
                <a:rPr lang="da-DK" sz="900" noProof="1">
                  <a:solidFill>
                    <a:schemeClr val="tx1">
                      <a:lumMod val="50000"/>
                      <a:lumOff val="50000"/>
                    </a:schemeClr>
                  </a:solidFill>
                </a:rPr>
                <a:t>Klik </a:t>
              </a:r>
              <a:r>
                <a:rPr lang="da-DK" sz="900" b="1" noProof="1">
                  <a:solidFill>
                    <a:schemeClr val="tx1">
                      <a:lumMod val="50000"/>
                      <a:lumOff val="50000"/>
                    </a:schemeClr>
                  </a:solidFill>
                </a:rPr>
                <a:t>Beskær </a:t>
              </a:r>
              <a:r>
                <a:rPr lang="da-DK" sz="900" noProof="1">
                  <a:solidFill>
                    <a:schemeClr val="tx1">
                      <a:lumMod val="50000"/>
                      <a:lumOff val="50000"/>
                    </a:schemeClr>
                  </a:solidFill>
                </a:rPr>
                <a:t>for at ændre</a:t>
              </a:r>
            </a:p>
            <a:p>
              <a:pPr algn="l" eaLnBrk="1" hangingPunct="1">
                <a:spcBef>
                  <a:spcPts val="0"/>
                </a:spcBef>
                <a:spcAft>
                  <a:spcPts val="240"/>
                </a:spcAft>
                <a:buFontTx/>
                <a:buNone/>
                <a:defRPr/>
              </a:pPr>
              <a:r>
                <a:rPr lang="da-DK" sz="900" noProof="1">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a:solidFill>
                    <a:schemeClr val="tx1">
                      <a:lumMod val="50000"/>
                      <a:lumOff val="50000"/>
                    </a:schemeClr>
                  </a:solidFill>
                  <a:cs typeface="Arial" pitchFamily="34" charset="0"/>
                </a:rPr>
                <a:t>4. </a:t>
              </a:r>
              <a:r>
                <a:rPr lang="da-DK" altLang="da-DK" sz="900" noProof="1">
                  <a:solidFill>
                    <a:schemeClr val="tx1">
                      <a:lumMod val="50000"/>
                      <a:lumOff val="50000"/>
                    </a:schemeClr>
                  </a:solidFill>
                  <a:cs typeface="Arial" pitchFamily="34" charset="0"/>
                </a:rPr>
                <a:t>Ønsker du at skalere billedet, så hold </a:t>
              </a:r>
              <a:r>
                <a:rPr lang="da-DK" altLang="da-DK" sz="900" b="1" noProof="1">
                  <a:solidFill>
                    <a:schemeClr val="tx1">
                      <a:lumMod val="50000"/>
                      <a:lumOff val="50000"/>
                    </a:schemeClr>
                  </a:solidFill>
                  <a:cs typeface="Arial" pitchFamily="34" charset="0"/>
                </a:rPr>
                <a:t>SHIFT</a:t>
              </a:r>
              <a:r>
                <a:rPr lang="da-DK" altLang="da-DK" sz="900" noProof="1">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5227956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TAB</a:t>
              </a:r>
              <a:r>
                <a:rPr lang="da-DK" sz="900" noProof="1">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i</a:t>
              </a:r>
              <a:r>
                <a:rPr lang="da-DK" sz="900" noProof="1">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a:solidFill>
                    <a:schemeClr val="tx1">
                      <a:lumMod val="50000"/>
                      <a:lumOff val="50000"/>
                    </a:schemeClr>
                  </a:solidFill>
                  <a:ea typeface="Calibri" panose="020F0502020204030204" pitchFamily="34" charset="0"/>
                  <a:cs typeface="Arial" panose="020B0604020202020204" pitchFamily="34" charset="0"/>
                </a:rPr>
                <a:t>Forøg</a:t>
              </a:r>
              <a:r>
                <a:rPr lang="da-DK" sz="900" noProof="1">
                  <a:solidFill>
                    <a:schemeClr val="tx1">
                      <a:lumMod val="50000"/>
                      <a:lumOff val="50000"/>
                    </a:schemeClr>
                  </a:solidFill>
                  <a:ea typeface="Calibri" panose="020F0502020204030204" pitchFamily="34" charset="0"/>
                  <a:cs typeface="Arial" panose="020B0604020202020204" pitchFamily="34" charset="0"/>
                </a:rPr>
                <a:t> og </a:t>
              </a:r>
              <a:r>
                <a:rPr lang="da-DK" sz="900" b="1" noProof="1">
                  <a:solidFill>
                    <a:schemeClr val="tx1">
                      <a:lumMod val="50000"/>
                      <a:lumOff val="50000"/>
                    </a:schemeClr>
                  </a:solidFill>
                  <a:ea typeface="Calibri" panose="020F0502020204030204" pitchFamily="34" charset="0"/>
                  <a:cs typeface="Arial" panose="020B0604020202020204" pitchFamily="34" charset="0"/>
                </a:rPr>
                <a:t>Formindsk</a:t>
              </a:r>
              <a:r>
                <a:rPr lang="da-DK" sz="900" noProof="1">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a:solidFill>
                    <a:schemeClr val="tx1">
                      <a:lumMod val="50000"/>
                      <a:lumOff val="50000"/>
                    </a:schemeClr>
                  </a:solidFill>
                </a:rPr>
                <a:t>1.</a:t>
              </a:r>
              <a:r>
                <a:rPr lang="da-DK" sz="900" noProof="1">
                  <a:solidFill>
                    <a:schemeClr val="tx1">
                      <a:lumMod val="50000"/>
                      <a:lumOff val="50000"/>
                    </a:schemeClr>
                  </a:solidFill>
                </a:rPr>
                <a:t> Klik på det lille billede-indsættelsesikon i midten</a:t>
              </a:r>
              <a:br>
                <a:rPr lang="da-DK" sz="900" noProof="1">
                  <a:solidFill>
                    <a:schemeClr val="tx1">
                      <a:lumMod val="50000"/>
                      <a:lumOff val="50000"/>
                    </a:schemeClr>
                  </a:solidFill>
                </a:rPr>
              </a:br>
              <a:r>
                <a:rPr lang="da-DK" sz="900" noProof="1">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a:solidFill>
                    <a:schemeClr val="tx1">
                      <a:lumMod val="50000"/>
                      <a:lumOff val="50000"/>
                    </a:schemeClr>
                  </a:solidFill>
                </a:rPr>
                <a:t>2. </a:t>
              </a:r>
              <a:r>
                <a:rPr lang="da-DK" sz="900" noProof="1">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a:solidFill>
                    <a:schemeClr val="tx1">
                      <a:lumMod val="50000"/>
                      <a:lumOff val="50000"/>
                    </a:schemeClr>
                  </a:solidFill>
                </a:rPr>
                <a:t>3. </a:t>
              </a:r>
              <a:r>
                <a:rPr lang="da-DK" sz="900" noProof="1">
                  <a:solidFill>
                    <a:schemeClr val="tx1">
                      <a:lumMod val="50000"/>
                      <a:lumOff val="50000"/>
                    </a:schemeClr>
                  </a:solidFill>
                </a:rPr>
                <a:t>Klik </a:t>
              </a:r>
              <a:r>
                <a:rPr lang="da-DK" sz="900" b="1" noProof="1">
                  <a:solidFill>
                    <a:schemeClr val="tx1">
                      <a:lumMod val="50000"/>
                      <a:lumOff val="50000"/>
                    </a:schemeClr>
                  </a:solidFill>
                </a:rPr>
                <a:t>Beskær </a:t>
              </a:r>
              <a:r>
                <a:rPr lang="da-DK" sz="900" noProof="1">
                  <a:solidFill>
                    <a:schemeClr val="tx1">
                      <a:lumMod val="50000"/>
                      <a:lumOff val="50000"/>
                    </a:schemeClr>
                  </a:solidFill>
                </a:rPr>
                <a:t>for at ændre</a:t>
              </a:r>
            </a:p>
            <a:p>
              <a:pPr algn="l" eaLnBrk="1" hangingPunct="1">
                <a:spcBef>
                  <a:spcPts val="0"/>
                </a:spcBef>
                <a:spcAft>
                  <a:spcPts val="240"/>
                </a:spcAft>
                <a:buFontTx/>
                <a:buNone/>
                <a:defRPr/>
              </a:pPr>
              <a:r>
                <a:rPr lang="da-DK" sz="900" noProof="1">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a:solidFill>
                    <a:schemeClr val="tx1">
                      <a:lumMod val="50000"/>
                      <a:lumOff val="50000"/>
                    </a:schemeClr>
                  </a:solidFill>
                  <a:cs typeface="Arial" pitchFamily="34" charset="0"/>
                </a:rPr>
                <a:t>4. </a:t>
              </a:r>
              <a:r>
                <a:rPr lang="da-DK" altLang="da-DK" sz="900" noProof="1">
                  <a:solidFill>
                    <a:schemeClr val="tx1">
                      <a:lumMod val="50000"/>
                      <a:lumOff val="50000"/>
                    </a:schemeClr>
                  </a:solidFill>
                  <a:cs typeface="Arial" pitchFamily="34" charset="0"/>
                </a:rPr>
                <a:t>Ønsker du at skalere billedet, så hold </a:t>
              </a:r>
              <a:r>
                <a:rPr lang="da-DK" altLang="da-DK" sz="900" b="1" noProof="1">
                  <a:solidFill>
                    <a:schemeClr val="tx1">
                      <a:lumMod val="50000"/>
                      <a:lumOff val="50000"/>
                    </a:schemeClr>
                  </a:solidFill>
                  <a:cs typeface="Arial" pitchFamily="34" charset="0"/>
                </a:rPr>
                <a:t>SHIFT</a:t>
              </a:r>
              <a:r>
                <a:rPr lang="da-DK" altLang="da-DK" sz="900" noProof="1">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pic>
        <p:nvPicPr>
          <p:cNvPr id="26" name="Picture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4369106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004484"/>
            <a:ext cx="3801229"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44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3.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4.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5.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800493"/>
            </a:xfrm>
            <a:prstGeom prst="rect">
              <a:avLst/>
            </a:prstGeom>
          </p:spPr>
          <p:txBody>
            <a:bodyPr lIns="0" tIns="0" rIns="144000" bIns="0">
              <a:spAutoFit/>
            </a:bodyPr>
            <a:lstStyle/>
            <a:p>
              <a:pPr indent="0" algn="r">
                <a:lnSpc>
                  <a:spcPct val="100000"/>
                </a:lnSpc>
                <a:spcAft>
                  <a:spcPts val="0"/>
                </a:spcAft>
                <a:defRPr/>
              </a:pPr>
              <a:r>
                <a:rPr lang="da-DK" sz="900" b="1" noProof="1">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TAB</a:t>
              </a:r>
              <a:r>
                <a:rPr lang="da-DK" sz="900" noProof="1">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i</a:t>
              </a:r>
              <a:r>
                <a:rPr lang="da-DK" sz="900" noProof="1">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a:solidFill>
                    <a:schemeClr val="tx1">
                      <a:lumMod val="50000"/>
                      <a:lumOff val="50000"/>
                    </a:schemeClr>
                  </a:solidFill>
                  <a:ea typeface="Calibri" panose="020F0502020204030204" pitchFamily="34" charset="0"/>
                  <a:cs typeface="Arial" panose="020B0604020202020204" pitchFamily="34" charset="0"/>
                </a:rPr>
                <a:t>Forøg</a:t>
              </a:r>
              <a:r>
                <a:rPr lang="da-DK" sz="900" noProof="1">
                  <a:solidFill>
                    <a:schemeClr val="tx1">
                      <a:lumMod val="50000"/>
                      <a:lumOff val="50000"/>
                    </a:schemeClr>
                  </a:solidFill>
                  <a:ea typeface="Calibri" panose="020F0502020204030204" pitchFamily="34" charset="0"/>
                  <a:cs typeface="Arial" panose="020B0604020202020204" pitchFamily="34" charset="0"/>
                </a:rPr>
                <a:t> og </a:t>
              </a:r>
              <a:r>
                <a:rPr lang="da-DK" sz="900" b="1" noProof="1">
                  <a:solidFill>
                    <a:schemeClr val="tx1">
                      <a:lumMod val="50000"/>
                      <a:lumOff val="50000"/>
                    </a:schemeClr>
                  </a:solidFill>
                  <a:ea typeface="Calibri" panose="020F0502020204030204" pitchFamily="34" charset="0"/>
                  <a:cs typeface="Arial" panose="020B0604020202020204" pitchFamily="34" charset="0"/>
                </a:rPr>
                <a:t>Formindsk</a:t>
              </a:r>
              <a:r>
                <a:rPr lang="da-DK" sz="900" noProof="1">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24807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a:t>.</a:t>
            </a:r>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926221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a:t>Klik og tilføj titel</a:t>
            </a:r>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9" name="Pladsholder til dato 18" hidden="1"/>
          <p:cNvSpPr>
            <a:spLocks noGrp="1"/>
          </p:cNvSpPr>
          <p:nvPr>
            <p:ph type="dt" sz="half" idx="21"/>
          </p:nvPr>
        </p:nvSpPr>
        <p:spPr/>
        <p:txBody>
          <a:bodyPr/>
          <a:lstStyle/>
          <a:p>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pic>
        <p:nvPicPr>
          <p:cNvPr id="27" name="Billed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pic>
        <p:nvPicPr>
          <p:cNvPr id="28"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5869737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a:t>Klik på ikonet og indsæt billede</a:t>
            </a:r>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3" name="Date Placeholder 2" hidden="1"/>
          <p:cNvSpPr>
            <a:spLocks noGrp="1"/>
          </p:cNvSpPr>
          <p:nvPr>
            <p:ph type="dt" sz="half" idx="10"/>
          </p:nvPr>
        </p:nvSpPr>
        <p:spPr>
          <a:xfrm>
            <a:off x="838200" y="6970294"/>
            <a:ext cx="2743200" cy="365125"/>
          </a:xfrm>
        </p:spPr>
        <p:txBody>
          <a:bodyPr/>
          <a:lstStyle/>
          <a:p>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a:t>Offentligt referat af bestyrelsesmødet den 17. november 2022  i Helsingør Vand A/S og Forsyning Helsingør Spildevand A/S </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grpSp>
        <p:nvGrpSpPr>
          <p:cNvPr id="10" name="Group 1"/>
          <p:cNvGrpSpPr/>
          <p:nvPr userDrawn="1"/>
        </p:nvGrpSpPr>
        <p:grpSpPr>
          <a:xfrm>
            <a:off x="12253011" y="2657250"/>
            <a:ext cx="2544960" cy="2929007"/>
            <a:chOff x="-1908720" y="2657249"/>
            <a:chExt cx="1908720" cy="2929007"/>
          </a:xfrm>
        </p:grpSpPr>
        <p:sp>
          <p:nvSpPr>
            <p:cNvPr id="11" name="Tekstboks 2"/>
            <p:cNvSpPr txBox="1"/>
            <p:nvPr userDrawn="1"/>
          </p:nvSpPr>
          <p:spPr bwMode="auto">
            <a:xfrm>
              <a:off x="-1908720" y="2657249"/>
              <a:ext cx="1908720" cy="2929007"/>
            </a:xfrm>
            <a:prstGeom prst="rect">
              <a:avLst/>
            </a:prstGeom>
            <a:noFill/>
          </p:spPr>
          <p:txBody>
            <a:bodyPr wrap="square" lIns="144000" tIns="0" rIns="0" bIns="0">
              <a:spAutoFit/>
            </a:bodyPr>
            <a:lstStyle/>
            <a:p>
              <a:pPr algn="l" eaLnBrk="1" hangingPunct="1">
                <a:spcAft>
                  <a:spcPts val="600"/>
                </a:spcAft>
                <a:buFontTx/>
                <a:buNone/>
                <a:defRPr/>
              </a:pPr>
              <a:r>
                <a:rPr lang="da-DK" sz="900" b="1" noProof="1">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a:solidFill>
                    <a:schemeClr val="tx1">
                      <a:lumMod val="50000"/>
                      <a:lumOff val="50000"/>
                    </a:schemeClr>
                  </a:solidFill>
                </a:rPr>
                <a:t>1.</a:t>
              </a:r>
              <a:r>
                <a:rPr lang="da-DK" sz="900" noProof="1">
                  <a:solidFill>
                    <a:schemeClr val="tx1">
                      <a:lumMod val="50000"/>
                      <a:lumOff val="50000"/>
                    </a:schemeClr>
                  </a:solidFill>
                </a:rPr>
                <a:t> Klik på det lille billede-indsættelsesikon i midten</a:t>
              </a:r>
              <a:br>
                <a:rPr lang="da-DK" sz="900" noProof="1">
                  <a:solidFill>
                    <a:schemeClr val="tx1">
                      <a:lumMod val="50000"/>
                      <a:lumOff val="50000"/>
                    </a:schemeClr>
                  </a:solidFill>
                </a:rPr>
              </a:br>
              <a:r>
                <a:rPr lang="da-DK" sz="900" noProof="1">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a:solidFill>
                    <a:schemeClr val="tx1">
                      <a:lumMod val="50000"/>
                      <a:lumOff val="50000"/>
                    </a:schemeClr>
                  </a:solidFill>
                </a:rPr>
                <a:t>2. </a:t>
              </a:r>
              <a:r>
                <a:rPr lang="da-DK" sz="900" noProof="1">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a:solidFill>
                    <a:schemeClr val="tx1">
                      <a:lumMod val="50000"/>
                      <a:lumOff val="50000"/>
                    </a:schemeClr>
                  </a:solidFill>
                </a:rPr>
                <a:t>3. </a:t>
              </a:r>
              <a:r>
                <a:rPr lang="da-DK" sz="900" noProof="1">
                  <a:solidFill>
                    <a:schemeClr val="tx1">
                      <a:lumMod val="50000"/>
                      <a:lumOff val="50000"/>
                    </a:schemeClr>
                  </a:solidFill>
                </a:rPr>
                <a:t>Klik </a:t>
              </a:r>
              <a:r>
                <a:rPr lang="da-DK" sz="900" b="1" noProof="1">
                  <a:solidFill>
                    <a:schemeClr val="tx1">
                      <a:lumMod val="50000"/>
                      <a:lumOff val="50000"/>
                    </a:schemeClr>
                  </a:solidFill>
                </a:rPr>
                <a:t>Beskær </a:t>
              </a:r>
              <a:r>
                <a:rPr lang="da-DK" sz="900" noProof="1">
                  <a:solidFill>
                    <a:schemeClr val="tx1">
                      <a:lumMod val="50000"/>
                      <a:lumOff val="50000"/>
                    </a:schemeClr>
                  </a:solidFill>
                </a:rPr>
                <a:t>for at ændre</a:t>
              </a:r>
            </a:p>
            <a:p>
              <a:pPr algn="l" eaLnBrk="1" hangingPunct="1">
                <a:spcBef>
                  <a:spcPts val="0"/>
                </a:spcBef>
                <a:spcAft>
                  <a:spcPts val="240"/>
                </a:spcAft>
                <a:buFontTx/>
                <a:buNone/>
                <a:defRPr/>
              </a:pPr>
              <a:r>
                <a:rPr lang="da-DK" sz="900" noProof="1">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a:solidFill>
                    <a:schemeClr val="tx1">
                      <a:lumMod val="50000"/>
                      <a:lumOff val="50000"/>
                    </a:schemeClr>
                  </a:solidFill>
                  <a:cs typeface="Arial" pitchFamily="34" charset="0"/>
                </a:rPr>
                <a:t>4. </a:t>
              </a:r>
              <a:r>
                <a:rPr lang="da-DK" altLang="da-DK" sz="900" noProof="1">
                  <a:solidFill>
                    <a:schemeClr val="tx1">
                      <a:lumMod val="50000"/>
                      <a:lumOff val="50000"/>
                    </a:schemeClr>
                  </a:solidFill>
                  <a:cs typeface="Arial" pitchFamily="34" charset="0"/>
                </a:rPr>
                <a:t>Ønsker du at skalere billedet, så hold </a:t>
              </a:r>
              <a:r>
                <a:rPr lang="da-DK" altLang="da-DK" sz="900" b="1" noProof="1">
                  <a:solidFill>
                    <a:schemeClr val="tx1">
                      <a:lumMod val="50000"/>
                      <a:lumOff val="50000"/>
                    </a:schemeClr>
                  </a:solidFill>
                  <a:cs typeface="Arial" pitchFamily="34" charset="0"/>
                </a:rPr>
                <a:t>SHIFT</a:t>
              </a:r>
              <a:r>
                <a:rPr lang="da-DK" altLang="da-DK" sz="900" noProof="1">
                  <a:solidFill>
                    <a:schemeClr val="tx1">
                      <a:lumMod val="50000"/>
                      <a:lumOff val="50000"/>
                    </a:schemeClr>
                  </a:solidFill>
                  <a:cs typeface="Arial" pitchFamily="34" charset="0"/>
                </a:rPr>
                <a:t>-knappen nede, mens der trækkes i billedets hjørner</a:t>
              </a:r>
            </a:p>
            <a:p>
              <a:pPr algn="l" eaLnBrk="1" hangingPunct="1">
                <a:spcBef>
                  <a:spcPct val="0"/>
                </a:spcBef>
                <a:spcAft>
                  <a:spcPts val="240"/>
                </a:spcAft>
                <a:buFontTx/>
                <a:buNone/>
                <a:defRPr/>
              </a:pPr>
              <a:endParaRPr lang="da-DK" altLang="da-DK" sz="900"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noProof="1">
                <a:solidFill>
                  <a:schemeClr val="tx1">
                    <a:lumMod val="50000"/>
                    <a:lumOff val="50000"/>
                  </a:schemeClr>
                </a:solidFill>
                <a:cs typeface="Arial" pitchFamily="34" charset="0"/>
              </a:endParaRPr>
            </a:p>
            <a:p>
              <a:pPr algn="l" eaLnBrk="1" fontAlgn="auto" hangingPunct="1">
                <a:spcBef>
                  <a:spcPts val="600"/>
                </a:spcBef>
                <a:spcAft>
                  <a:spcPts val="240"/>
                </a:spcAft>
                <a:buFontTx/>
                <a:buNone/>
                <a:defRPr/>
              </a:pPr>
              <a:endParaRPr lang="da-DK" sz="900" b="1" noProof="1">
                <a:solidFill>
                  <a:schemeClr val="tx1">
                    <a:lumMod val="50000"/>
                    <a:lumOff val="50000"/>
                  </a:schemeClr>
                </a:solidFill>
              </a:endParaRPr>
            </a:p>
            <a:p>
              <a:pPr algn="l" eaLnBrk="1" hangingPunct="1">
                <a:spcBef>
                  <a:spcPct val="0"/>
                </a:spcBef>
                <a:spcAft>
                  <a:spcPts val="240"/>
                </a:spcAft>
                <a:buFontTx/>
                <a:buNone/>
                <a:defRPr/>
              </a:pPr>
              <a:r>
                <a:rPr lang="da-DK" altLang="da-DK" sz="900" b="1" noProof="1">
                  <a:solidFill>
                    <a:schemeClr val="tx1">
                      <a:lumMod val="50000"/>
                      <a:lumOff val="50000"/>
                    </a:schemeClr>
                  </a:solidFill>
                  <a:cs typeface="Arial" pitchFamily="34" charset="0"/>
                </a:rPr>
                <a:t>Tip</a:t>
              </a:r>
              <a:r>
                <a:rPr lang="da-DK" altLang="da-DK" sz="900" noProof="1">
                  <a:solidFill>
                    <a:schemeClr val="tx1">
                      <a:lumMod val="50000"/>
                      <a:lumOff val="50000"/>
                    </a:schemeClr>
                  </a:solidFill>
                  <a:cs typeface="Arial" pitchFamily="34" charset="0"/>
                </a:rPr>
                <a:t>: Hvis du sletter billedet, og sætter et ny ind, kan billedet lægge sig foran ikonet, hvis dette sker, skal du vælge billedet, højreklik og vælg </a:t>
              </a:r>
              <a:r>
                <a:rPr lang="da-DK" altLang="da-DK" sz="900" b="1" noProof="1">
                  <a:solidFill>
                    <a:schemeClr val="tx1">
                      <a:lumMod val="50000"/>
                      <a:lumOff val="50000"/>
                    </a:schemeClr>
                  </a:solidFill>
                  <a:cs typeface="Arial" pitchFamily="34" charset="0"/>
                </a:rPr>
                <a:t>Placer bagest</a:t>
              </a:r>
            </a:p>
            <a:p>
              <a:pPr algn="l" eaLnBrk="1" hangingPunct="1">
                <a:spcBef>
                  <a:spcPct val="0"/>
                </a:spcBef>
                <a:spcAft>
                  <a:spcPts val="240"/>
                </a:spcAft>
                <a:buFontTx/>
                <a:buNone/>
                <a:defRPr/>
              </a:pPr>
              <a:endParaRPr lang="da-DK" altLang="da-DK" sz="900" noProof="1">
                <a:solidFill>
                  <a:schemeClr val="tx1">
                    <a:lumMod val="50000"/>
                    <a:lumOff val="50000"/>
                  </a:schemeClr>
                </a:solidFill>
                <a:cs typeface="Arial" pitchFamily="34" charset="0"/>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2075" y="3807915"/>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p:cNvPicPr>
            <p:nvPr userDrawn="1"/>
          </p:nvPicPr>
          <p:blipFill>
            <a:blip r:embed="rId3"/>
            <a:stretch>
              <a:fillRect/>
            </a:stretch>
          </p:blipFill>
          <p:spPr>
            <a:xfrm>
              <a:off x="-1752075" y="4611901"/>
              <a:ext cx="248116" cy="288791"/>
            </a:xfrm>
            <a:prstGeom prst="rect">
              <a:avLst/>
            </a:prstGeom>
          </p:spPr>
        </p:pic>
      </p:grpSp>
    </p:spTree>
    <p:extLst>
      <p:ext uri="{BB962C8B-B14F-4D97-AF65-F5344CB8AC3E}">
        <p14:creationId xmlns:p14="http://schemas.microsoft.com/office/powerpoint/2010/main" val="6256100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a:t>.</a:t>
            </a:r>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5347633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Helsingør Vand A/S og Forsyning Helsingør Spildevand A/S </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accent1"/>
                </a:solidFill>
              </a:defRPr>
            </a:lvl1pPr>
          </a:lstStyle>
          <a:p>
            <a:pPr lvl="0"/>
            <a:r>
              <a:rPr lang="da-DK" dirty="0"/>
              <a:t>.</a:t>
            </a:r>
          </a:p>
        </p:txBody>
      </p:sp>
      <p:pic>
        <p:nvPicPr>
          <p:cNvPr id="14"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32724187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6" name="Pladsholder til dato 5" hidden="1"/>
          <p:cNvSpPr>
            <a:spLocks noGrp="1"/>
          </p:cNvSpPr>
          <p:nvPr>
            <p:ph type="dt" sz="half" idx="10"/>
          </p:nvPr>
        </p:nvSpPr>
        <p:spPr/>
        <p:txBody>
          <a:bodyPr/>
          <a:lstStyle/>
          <a:p>
            <a:endParaRPr lang="da-DK" dirty="0"/>
          </a:p>
        </p:txBody>
      </p:sp>
      <p:sp>
        <p:nvSpPr>
          <p:cNvPr id="7" name="Pladsholder til sidefod 6"/>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8" name="Pladsholder til dias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3170240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endParaRPr lang="da-DK" dirty="0"/>
          </a:p>
        </p:txBody>
      </p:sp>
      <p:sp>
        <p:nvSpPr>
          <p:cNvPr id="6" name="Pladsholder til sidefod 5"/>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7" name="Pladsholder til diasnummer 6"/>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6526649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42967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5.png"/><Relationship Id="rId2" Type="http://schemas.openxmlformats.org/officeDocument/2006/relationships/slideLayout" Target="../slideLayouts/slideLayout55.xml"/><Relationship Id="rId16" Type="http://schemas.openxmlformats.org/officeDocument/2006/relationships/theme" Target="../theme/theme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5.png"/><Relationship Id="rId2" Type="http://schemas.openxmlformats.org/officeDocument/2006/relationships/slideLayout" Target="../slideLayouts/slideLayout70.xml"/><Relationship Id="rId16" Type="http://schemas.openxmlformats.org/officeDocument/2006/relationships/theme" Target="../theme/theme6.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5.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a:t>Klik og tilføj titel</a:t>
            </a:r>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a:t>Offentligt referat af bestyrelsesmødet den 17. november 2022  i Helsingør Vand A/S og Forsyning Helsingør Spildevand A/S </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a:t>Side</a:t>
            </a:r>
            <a:r>
              <a:rPr lang="da-DK" dirty="0"/>
              <a:t> </a:t>
            </a:r>
            <a:fld id="{5BA07366-CB75-4AA8-9E5B-928B849F427C}" type="slidenum">
              <a:rPr lang="da-DK" smtClean="0"/>
              <a:pPr/>
              <a:t>‹nr.›</a:t>
            </a:fld>
            <a:endParaRPr lang="da-DK" dirty="0"/>
          </a:p>
        </p:txBody>
      </p:sp>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37344" y="6081867"/>
            <a:ext cx="1995808" cy="401825"/>
          </a:xfrm>
          <a:prstGeom prst="rect">
            <a:avLst/>
          </a:prstGeom>
        </p:spPr>
      </p:pic>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66" r:id="rId5"/>
    <p:sldLayoutId id="2147483650" r:id="rId6"/>
    <p:sldLayoutId id="2147483662" r:id="rId7"/>
    <p:sldLayoutId id="2147483660" r:id="rId8"/>
    <p:sldLayoutId id="2147483664" r:id="rId9"/>
    <p:sldLayoutId id="2147483665" r:id="rId10"/>
    <p:sldLayoutId id="2147483654" r:id="rId11"/>
    <p:sldLayoutId id="2147483655" r:id="rId12"/>
    <p:sldLayoutId id="2147483668" r:id="rId13"/>
    <p:sldLayoutId id="2147483745" r:id="rId14"/>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a:t>Klik og tilføj titel</a:t>
            </a:r>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a:t>Offentligt referat af bestyrelsesmødet den 17. november 2022  i Helsingør Vand A/S og Forsyning Helsingør Spildevand A/S </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a:t>Side</a:t>
            </a:r>
            <a:r>
              <a:rPr lang="da-DK" dirty="0"/>
              <a:t> </a:t>
            </a:r>
            <a:fld id="{5BA07366-CB75-4AA8-9E5B-928B849F427C}" type="slidenum">
              <a:rPr lang="da-DK" smtClean="0"/>
              <a:pPr/>
              <a:t>‹nr.›</a:t>
            </a:fld>
            <a:endParaRPr lang="da-DK" dirty="0"/>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37344" y="6081867"/>
            <a:ext cx="1995808" cy="401825"/>
          </a:xfrm>
          <a:prstGeom prst="rect">
            <a:avLst/>
          </a:prstGeom>
        </p:spPr>
      </p:pic>
    </p:spTree>
    <p:extLst>
      <p:ext uri="{BB962C8B-B14F-4D97-AF65-F5344CB8AC3E}">
        <p14:creationId xmlns:p14="http://schemas.microsoft.com/office/powerpoint/2010/main" val="38760906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a:t>Klik og tilføj titel</a:t>
            </a:r>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a:t>Offentligt referat af bestyrelsesmødet den 17. november 2022  i Helsingør Vand A/S og Forsyning Helsingør Spildevand A/S </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a:t>Side</a:t>
            </a:r>
            <a:r>
              <a:rPr lang="da-DK" dirty="0"/>
              <a:t> </a:t>
            </a:r>
            <a:fld id="{5BA07366-CB75-4AA8-9E5B-928B849F427C}" type="slidenum">
              <a:rPr lang="da-DK" smtClean="0"/>
              <a:pPr/>
              <a:t>‹nr.›</a:t>
            </a:fld>
            <a:endParaRPr lang="da-DK" dirty="0"/>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37344" y="6081867"/>
            <a:ext cx="1995808" cy="401825"/>
          </a:xfrm>
          <a:prstGeom prst="rect">
            <a:avLst/>
          </a:prstGeom>
        </p:spPr>
      </p:pic>
    </p:spTree>
    <p:extLst>
      <p:ext uri="{BB962C8B-B14F-4D97-AF65-F5344CB8AC3E}">
        <p14:creationId xmlns:p14="http://schemas.microsoft.com/office/powerpoint/2010/main" val="29149786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a:t>Klik og tilføj titel</a:t>
            </a:r>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a:t>Offentligt referat af bestyrelsesmødet den 17. november 2022  i Helsingør Vand A/S og Forsyning Helsingør Spildevand A/S </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a:t>Side</a:t>
            </a:r>
            <a:r>
              <a:rPr lang="da-DK" dirty="0"/>
              <a:t> </a:t>
            </a:r>
            <a:fld id="{5BA07366-CB75-4AA8-9E5B-928B849F427C}" type="slidenum">
              <a:rPr lang="da-DK" smtClean="0"/>
              <a:pPr/>
              <a:t>‹nr.›</a:t>
            </a:fld>
            <a:endParaRPr lang="da-DK" dirty="0"/>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37344" y="6081867"/>
            <a:ext cx="1995808" cy="401825"/>
          </a:xfrm>
          <a:prstGeom prst="rect">
            <a:avLst/>
          </a:prstGeom>
        </p:spPr>
      </p:pic>
    </p:spTree>
    <p:extLst>
      <p:ext uri="{BB962C8B-B14F-4D97-AF65-F5344CB8AC3E}">
        <p14:creationId xmlns:p14="http://schemas.microsoft.com/office/powerpoint/2010/main" val="165106956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a:t>Klik og tilføj titel</a:t>
            </a:r>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a:t>Offentligt referat af bestyrelsesmødet den 17. november 2022  i Helsingør Vand A/S og Forsyning Helsingør Spildevand A/S </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a:t>Side</a:t>
            </a:r>
            <a:r>
              <a:rPr lang="da-DK" dirty="0"/>
              <a:t> </a:t>
            </a:r>
            <a:fld id="{5BA07366-CB75-4AA8-9E5B-928B849F427C}" type="slidenum">
              <a:rPr lang="da-DK" smtClean="0"/>
              <a:pPr/>
              <a:t>‹nr.›</a:t>
            </a:fld>
            <a:endParaRPr lang="da-DK" dirty="0"/>
          </a:p>
        </p:txBody>
      </p:sp>
      <p:pic>
        <p:nvPicPr>
          <p:cNvPr id="9" name="Picture logo"/>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696400" y="5952970"/>
            <a:ext cx="2058113" cy="540000"/>
          </a:xfrm>
          <a:prstGeom prst="rect">
            <a:avLst/>
          </a:prstGeom>
        </p:spPr>
      </p:pic>
    </p:spTree>
    <p:extLst>
      <p:ext uri="{BB962C8B-B14F-4D97-AF65-F5344CB8AC3E}">
        <p14:creationId xmlns:p14="http://schemas.microsoft.com/office/powerpoint/2010/main" val="275532842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a:t>Klik og tilføj titel</a:t>
            </a:r>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a:t>Offentligt referat af bestyrelsesmødet den 17. november 2022  i Helsingør Vand A/S og Forsyning Helsingør Spildevand A/S </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a:t>Side</a:t>
            </a:r>
            <a:r>
              <a:rPr lang="da-DK" dirty="0"/>
              <a:t> </a:t>
            </a:r>
            <a:fld id="{5BA07366-CB75-4AA8-9E5B-928B849F427C}" type="slidenum">
              <a:rPr lang="da-DK" smtClean="0"/>
              <a:pPr/>
              <a:t>‹nr.›</a:t>
            </a:fld>
            <a:endParaRPr lang="da-DK" dirty="0"/>
          </a:p>
        </p:txBody>
      </p:sp>
      <p:pic>
        <p:nvPicPr>
          <p:cNvPr id="9" name="Picture logo"/>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696400" y="5952970"/>
            <a:ext cx="2058113" cy="540000"/>
          </a:xfrm>
          <a:prstGeom prst="rect">
            <a:avLst/>
          </a:prstGeom>
        </p:spPr>
      </p:pic>
    </p:spTree>
    <p:extLst>
      <p:ext uri="{BB962C8B-B14F-4D97-AF65-F5344CB8AC3E}">
        <p14:creationId xmlns:p14="http://schemas.microsoft.com/office/powerpoint/2010/main" val="27051706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a:t>Klik og tilføj titel</a:t>
            </a:r>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a:t>Offentligt referat af bestyrelsesmødet den 17. november 2022  i Helsingør Vand A/S og Forsyning Helsingør Spildevand A/S </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a:t>Side</a:t>
            </a:r>
            <a:r>
              <a:rPr lang="da-DK" dirty="0"/>
              <a:t> </a:t>
            </a:r>
            <a:fld id="{5BA07366-CB75-4AA8-9E5B-928B849F427C}" type="slidenum">
              <a:rPr lang="da-DK" smtClean="0"/>
              <a:pPr/>
              <a:t>‹nr.›</a:t>
            </a:fld>
            <a:endParaRPr lang="da-DK" dirty="0"/>
          </a:p>
        </p:txBody>
      </p:sp>
      <p:pic>
        <p:nvPicPr>
          <p:cNvPr id="9" name="Picture logo"/>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696400" y="5952970"/>
            <a:ext cx="2058113" cy="540000"/>
          </a:xfrm>
          <a:prstGeom prst="rect">
            <a:avLst/>
          </a:prstGeom>
        </p:spPr>
      </p:pic>
    </p:spTree>
    <p:extLst>
      <p:ext uri="{BB962C8B-B14F-4D97-AF65-F5344CB8AC3E}">
        <p14:creationId xmlns:p14="http://schemas.microsoft.com/office/powerpoint/2010/main" val="14460165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79.xml"/><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0" y="3789040"/>
            <a:ext cx="12192000" cy="2016224"/>
          </a:xfrm>
        </p:spPr>
        <p:txBody>
          <a:bodyPr/>
          <a:lstStyle/>
          <a:p>
            <a:r>
              <a:rPr lang="da-DK" sz="1600" b="1" dirty="0" err="1"/>
              <a:t>Ofentligt</a:t>
            </a:r>
            <a:r>
              <a:rPr lang="da-DK" sz="1600" b="1" dirty="0"/>
              <a:t> referat af bestyrelsesmødet den 17. november 2022 kl. 13.00 i:</a:t>
            </a:r>
            <a:br>
              <a:rPr lang="da-DK" sz="1600" b="1" dirty="0">
                <a:solidFill>
                  <a:srgbClr val="FF0000"/>
                </a:solidFill>
              </a:rPr>
            </a:br>
            <a:br>
              <a:rPr lang="da-DK" sz="1600" b="1" dirty="0">
                <a:solidFill>
                  <a:srgbClr val="FF0000"/>
                </a:solidFill>
              </a:rPr>
            </a:br>
            <a:r>
              <a:rPr lang="da-DK" sz="1600" dirty="0"/>
              <a:t>Forsyning Helsingør Vand A/S</a:t>
            </a:r>
            <a:br>
              <a:rPr lang="da-DK" sz="1600" dirty="0"/>
            </a:br>
            <a:r>
              <a:rPr lang="da-DK" sz="1600" dirty="0"/>
              <a:t>Forsyning Helsingør Spildevand A/S</a:t>
            </a:r>
            <a:br>
              <a:rPr lang="da-DK" sz="1600" dirty="0"/>
            </a:br>
            <a:endParaRPr lang="da-DK" sz="1600" dirty="0"/>
          </a:p>
        </p:txBody>
      </p:sp>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789039"/>
          </a:xfrm>
          <a:prstGeom prst="rect">
            <a:avLst/>
          </a:prstGeom>
        </p:spPr>
      </p:pic>
      <p:sp>
        <p:nvSpPr>
          <p:cNvPr id="4" name="Pladsholder til slidenummer 3"/>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1</a:t>
            </a:fld>
            <a:endParaRPr lang="da-DK" dirty="0"/>
          </a:p>
        </p:txBody>
      </p:sp>
      <p:sp>
        <p:nvSpPr>
          <p:cNvPr id="2" name="Pladsholder til sidefod 1">
            <a:extLst>
              <a:ext uri="{FF2B5EF4-FFF2-40B4-BE49-F238E27FC236}">
                <a16:creationId xmlns:a16="http://schemas.microsoft.com/office/drawing/2014/main" id="{540BDA59-FC81-46F5-888B-E94C53375D8E}"/>
              </a:ext>
            </a:extLst>
          </p:cNvPr>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Tekstfelt 5">
            <a:extLst>
              <a:ext uri="{FF2B5EF4-FFF2-40B4-BE49-F238E27FC236}">
                <a16:creationId xmlns:a16="http://schemas.microsoft.com/office/drawing/2014/main" id="{18A796D1-3449-4F30-B20A-035B9B47DD97}"/>
              </a:ext>
            </a:extLst>
          </p:cNvPr>
          <p:cNvSpPr txBox="1"/>
          <p:nvPr/>
        </p:nvSpPr>
        <p:spPr>
          <a:xfrm>
            <a:off x="7824192" y="3769755"/>
            <a:ext cx="2160240" cy="2031325"/>
          </a:xfrm>
          <a:prstGeom prst="rect">
            <a:avLst/>
          </a:prstGeom>
          <a:noFill/>
        </p:spPr>
        <p:txBody>
          <a:bodyPr wrap="square" lIns="0" tIns="0" rIns="0" bIns="0" rtlCol="0">
            <a:spAutoFit/>
          </a:bodyPr>
          <a:lstStyle/>
          <a:p>
            <a:r>
              <a:rPr lang="da-DK" sz="1200" dirty="0">
                <a:solidFill>
                  <a:schemeClr val="bg1"/>
                </a:solidFill>
              </a:rPr>
              <a:t>Deltagere:</a:t>
            </a:r>
          </a:p>
          <a:p>
            <a:r>
              <a:rPr lang="da-DK" sz="1200" dirty="0">
                <a:solidFill>
                  <a:schemeClr val="bg1"/>
                </a:solidFill>
              </a:rPr>
              <a:t>Jens Bertram</a:t>
            </a:r>
          </a:p>
          <a:p>
            <a:r>
              <a:rPr lang="da-DK" sz="1200" dirty="0">
                <a:solidFill>
                  <a:schemeClr val="bg1"/>
                </a:solidFill>
              </a:rPr>
              <a:t>Birgitte Bergman</a:t>
            </a:r>
          </a:p>
          <a:p>
            <a:r>
              <a:rPr lang="da-DK" sz="1200" dirty="0">
                <a:solidFill>
                  <a:schemeClr val="bg1"/>
                </a:solidFill>
              </a:rPr>
              <a:t>Michael Madsen</a:t>
            </a:r>
          </a:p>
          <a:p>
            <a:r>
              <a:rPr lang="da-DK" sz="1200" dirty="0">
                <a:solidFill>
                  <a:schemeClr val="bg1"/>
                </a:solidFill>
              </a:rPr>
              <a:t>Lars Goldschmidt</a:t>
            </a:r>
          </a:p>
          <a:p>
            <a:r>
              <a:rPr lang="da-DK" sz="1200" dirty="0">
                <a:solidFill>
                  <a:schemeClr val="bg1"/>
                </a:solidFill>
              </a:rPr>
              <a:t>Mathias Ravn</a:t>
            </a:r>
          </a:p>
          <a:p>
            <a:r>
              <a:rPr lang="da-DK" sz="1200" dirty="0">
                <a:solidFill>
                  <a:schemeClr val="bg1"/>
                </a:solidFill>
              </a:rPr>
              <a:t>Charlotte </a:t>
            </a:r>
            <a:r>
              <a:rPr lang="da-DK" sz="1200" dirty="0" err="1">
                <a:solidFill>
                  <a:schemeClr val="bg1"/>
                </a:solidFill>
              </a:rPr>
              <a:t>Bingen</a:t>
            </a:r>
            <a:endParaRPr lang="da-DK" sz="1200" dirty="0">
              <a:solidFill>
                <a:schemeClr val="bg1"/>
              </a:solidFill>
            </a:endParaRPr>
          </a:p>
          <a:p>
            <a:r>
              <a:rPr lang="da-DK" sz="1200" dirty="0">
                <a:solidFill>
                  <a:schemeClr val="bg1"/>
                </a:solidFill>
              </a:rPr>
              <a:t>Flemming Gjellebøl</a:t>
            </a:r>
          </a:p>
          <a:p>
            <a:r>
              <a:rPr lang="da-DK" sz="1200" dirty="0">
                <a:solidFill>
                  <a:schemeClr val="bg1"/>
                </a:solidFill>
              </a:rPr>
              <a:t>John Jensen</a:t>
            </a:r>
          </a:p>
          <a:p>
            <a:endParaRPr lang="da-DK" sz="1200" dirty="0">
              <a:solidFill>
                <a:schemeClr val="bg1"/>
              </a:solidFill>
            </a:endParaRPr>
          </a:p>
          <a:p>
            <a:endParaRPr lang="da-DK" sz="1200" dirty="0"/>
          </a:p>
        </p:txBody>
      </p:sp>
      <p:sp>
        <p:nvSpPr>
          <p:cNvPr id="8" name="Tekstfelt 7">
            <a:extLst>
              <a:ext uri="{FF2B5EF4-FFF2-40B4-BE49-F238E27FC236}">
                <a16:creationId xmlns:a16="http://schemas.microsoft.com/office/drawing/2014/main" id="{75347A46-EF0F-419F-BF1D-04CD9CE2B11D}"/>
              </a:ext>
            </a:extLst>
          </p:cNvPr>
          <p:cNvSpPr txBox="1"/>
          <p:nvPr/>
        </p:nvSpPr>
        <p:spPr>
          <a:xfrm>
            <a:off x="9840416" y="3769755"/>
            <a:ext cx="1584176" cy="1031051"/>
          </a:xfrm>
          <a:prstGeom prst="rect">
            <a:avLst/>
          </a:prstGeom>
          <a:noFill/>
        </p:spPr>
        <p:txBody>
          <a:bodyPr wrap="square" lIns="0" tIns="0" rIns="0" bIns="0" rtlCol="0">
            <a:spAutoFit/>
          </a:bodyPr>
          <a:lstStyle/>
          <a:p>
            <a:r>
              <a:rPr lang="da-DK" sz="1300" dirty="0">
                <a:solidFill>
                  <a:schemeClr val="bg1"/>
                </a:solidFill>
              </a:rPr>
              <a:t>Fraværende:</a:t>
            </a:r>
          </a:p>
          <a:p>
            <a:r>
              <a:rPr lang="da-DK" sz="1400" dirty="0">
                <a:solidFill>
                  <a:schemeClr val="bg1"/>
                </a:solidFill>
              </a:rPr>
              <a:t>Peter Poulsen</a:t>
            </a:r>
          </a:p>
          <a:p>
            <a:r>
              <a:rPr lang="da-DK" sz="1400" dirty="0">
                <a:solidFill>
                  <a:schemeClr val="bg1"/>
                </a:solidFill>
              </a:rPr>
              <a:t>Birgitte Bergman</a:t>
            </a:r>
          </a:p>
          <a:p>
            <a:endParaRPr lang="da-DK" sz="1300" dirty="0">
              <a:solidFill>
                <a:schemeClr val="bg1"/>
              </a:solidFill>
            </a:endParaRPr>
          </a:p>
          <a:p>
            <a:endParaRPr lang="da-DK" sz="1300" dirty="0">
              <a:solidFill>
                <a:schemeClr val="bg1"/>
              </a:solidFill>
            </a:endParaRPr>
          </a:p>
        </p:txBody>
      </p:sp>
    </p:spTree>
    <p:extLst>
      <p:ext uri="{BB962C8B-B14F-4D97-AF65-F5344CB8AC3E}">
        <p14:creationId xmlns:p14="http://schemas.microsoft.com/office/powerpoint/2010/main" val="43487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prstClr val="white"/>
                </a:solidFill>
                <a:effectLst/>
                <a:uLnTx/>
                <a:uFillTx/>
                <a:latin typeface="Calibri"/>
                <a:ea typeface="+mn-ea"/>
                <a:cs typeface="+mn-cs"/>
              </a:rPr>
              <a:t>Side</a:t>
            </a:r>
            <a:r>
              <a:rPr kumimoji="0" lang="da-DK" sz="800" b="1" i="0" u="none" strike="noStrike" kern="1200" cap="none" spc="0" normalizeH="0" baseline="0" noProof="0" dirty="0">
                <a:ln>
                  <a:noFill/>
                </a:ln>
                <a:solidFill>
                  <a:prstClr val="white"/>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a-DK"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8" name="Pladsholder til indhold 6"/>
          <p:cNvGraphicFramePr>
            <a:graphicFrameLocks/>
          </p:cNvGraphicFramePr>
          <p:nvPr>
            <p:extLst>
              <p:ext uri="{D42A27DB-BD31-4B8C-83A1-F6EECF244321}">
                <p14:modId xmlns:p14="http://schemas.microsoft.com/office/powerpoint/2010/main" val="1783167427"/>
              </p:ext>
            </p:extLst>
          </p:nvPr>
        </p:nvGraphicFramePr>
        <p:xfrm>
          <a:off x="960677" y="2192824"/>
          <a:ext cx="5281166" cy="224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ladsholder til sidefod 4"/>
          <p:cNvSpPr>
            <a:spLocks noGrp="1"/>
          </p:cNvSpPr>
          <p:nvPr>
            <p:ph type="ftr" sz="quarter" idx="11"/>
          </p:nvPr>
        </p:nvSpPr>
        <p:spPr>
          <a:xfrm>
            <a:off x="1752513" y="6334022"/>
            <a:ext cx="518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prstClr val="white"/>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prstClr val="white"/>
              </a:solidFill>
              <a:effectLst/>
              <a:uLnTx/>
              <a:uFillTx/>
              <a:latin typeface="Calibri"/>
              <a:ea typeface="+mn-ea"/>
              <a:cs typeface="+mn-cs"/>
            </a:endParaRPr>
          </a:p>
        </p:txBody>
      </p:sp>
      <p:sp>
        <p:nvSpPr>
          <p:cNvPr id="9" name="Titel 1">
            <a:extLst>
              <a:ext uri="{FF2B5EF4-FFF2-40B4-BE49-F238E27FC236}">
                <a16:creationId xmlns:a16="http://schemas.microsoft.com/office/drawing/2014/main" id="{95B5D300-8EC5-479A-AA36-F3C92EC99CCD}"/>
              </a:ext>
            </a:extLst>
          </p:cNvPr>
          <p:cNvSpPr>
            <a:spLocks noGrp="1"/>
          </p:cNvSpPr>
          <p:nvPr>
            <p:ph type="title"/>
          </p:nvPr>
        </p:nvSpPr>
        <p:spPr>
          <a:xfrm>
            <a:off x="960001" y="188641"/>
            <a:ext cx="10824631" cy="1656183"/>
          </a:xfrm>
        </p:spPr>
        <p:txBody>
          <a:bodyPr anchor="ctr"/>
          <a:lstStyle/>
          <a:p>
            <a:r>
              <a:rPr lang="da-DK" dirty="0"/>
              <a:t>5. </a:t>
            </a:r>
            <a:r>
              <a:rPr kumimoji="0" lang="da-DK" sz="4000" b="0" i="0" u="none" strike="sngStrike" kern="1200" cap="none" spc="0" normalizeH="0" baseline="0" noProof="0" dirty="0">
                <a:ln>
                  <a:noFill/>
                </a:ln>
                <a:effectLst/>
                <a:uLnTx/>
                <a:uFillTx/>
                <a:latin typeface="Calibri Light"/>
                <a:ea typeface="+mj-ea"/>
                <a:cs typeface="+mj-cs"/>
              </a:rPr>
              <a:t>Budget 2023</a:t>
            </a:r>
            <a:br>
              <a:rPr lang="da-DK" dirty="0"/>
            </a:br>
            <a:r>
              <a:rPr lang="da-DK" sz="2800" dirty="0"/>
              <a:t>- Vand A/S og Spildevand A/S</a:t>
            </a:r>
            <a:endParaRPr lang="da-DK" dirty="0"/>
          </a:p>
        </p:txBody>
      </p:sp>
      <p:pic>
        <p:nvPicPr>
          <p:cNvPr id="7" name="Pladsholder til indhold 6">
            <a:extLst>
              <a:ext uri="{FF2B5EF4-FFF2-40B4-BE49-F238E27FC236}">
                <a16:creationId xmlns:a16="http://schemas.microsoft.com/office/drawing/2014/main" id="{AE038FF5-F057-47D6-A638-BFBC96882FD2}"/>
              </a:ext>
            </a:extLst>
          </p:cNvPr>
          <p:cNvPicPr>
            <a:picLocks noGrp="1" noChangeAspect="1"/>
          </p:cNvPicPr>
          <p:nvPr>
            <p:ph sz="quarter" idx="15"/>
          </p:nvPr>
        </p:nvPicPr>
        <p:blipFill>
          <a:blip r:embed="rId7" cstate="print">
            <a:extLst>
              <a:ext uri="{28A0092B-C50C-407E-A947-70E740481C1C}">
                <a14:useLocalDpi xmlns:a14="http://schemas.microsoft.com/office/drawing/2010/main" val="0"/>
              </a:ext>
            </a:extLst>
          </a:blip>
          <a:stretch>
            <a:fillRect/>
          </a:stretch>
        </p:blipFill>
        <p:spPr>
          <a:xfrm>
            <a:off x="6962341" y="2852936"/>
            <a:ext cx="5145610" cy="2542925"/>
          </a:xfrm>
        </p:spPr>
      </p:pic>
    </p:spTree>
    <p:extLst>
      <p:ext uri="{BB962C8B-B14F-4D97-AF65-F5344CB8AC3E}">
        <p14:creationId xmlns:p14="http://schemas.microsoft.com/office/powerpoint/2010/main" val="46883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EBB0BB17-D618-4F25-8B4F-24F147188C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7" name="Titel 1"/>
          <p:cNvSpPr>
            <a:spLocks noGrp="1"/>
          </p:cNvSpPr>
          <p:nvPr>
            <p:ph type="title"/>
          </p:nvPr>
        </p:nvSpPr>
        <p:spPr>
          <a:xfrm>
            <a:off x="960001" y="188641"/>
            <a:ext cx="10824631" cy="936103"/>
          </a:xfrm>
        </p:spPr>
        <p:txBody>
          <a:bodyPr anchor="b"/>
          <a:lstStyle/>
          <a:p>
            <a:r>
              <a:rPr lang="da-DK" dirty="0"/>
              <a:t>6. </a:t>
            </a:r>
            <a:r>
              <a:rPr lang="da-DK" strike="sngStrike" dirty="0"/>
              <a:t>Separatkloakering og reduktion af overløb</a:t>
            </a: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144363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960001" y="188641"/>
            <a:ext cx="10273151" cy="1445461"/>
          </a:xfrm>
        </p:spPr>
        <p:txBody>
          <a:bodyPr anchor="ctr">
            <a:normAutofit/>
          </a:bodyPr>
          <a:lstStyle/>
          <a:p>
            <a:r>
              <a:rPr lang="da-DK" dirty="0"/>
              <a:t>7. </a:t>
            </a:r>
            <a:r>
              <a:rPr lang="da-DK" strike="sngStrike" dirty="0"/>
              <a:t>Ombygning af Sydkystens renseanlæg</a:t>
            </a:r>
          </a:p>
        </p:txBody>
      </p:sp>
      <p:sp>
        <p:nvSpPr>
          <p:cNvPr id="8" name="Pladsholder til sidefod 1"/>
          <p:cNvSpPr>
            <a:spLocks noGrp="1"/>
          </p:cNvSpPr>
          <p:nvPr>
            <p:ph type="ftr" sz="quarter" idx="11"/>
          </p:nvPr>
        </p:nvSpPr>
        <p:spPr>
          <a:xfrm>
            <a:off x="1752513" y="6334022"/>
            <a:ext cx="5184000" cy="176532"/>
          </a:xfrm>
        </p:spPr>
        <p:txBody>
          <a:bodyPr anchor="b">
            <a:normAutofit fontScale="92500"/>
          </a:bodyPr>
          <a:lstStyle/>
          <a:p>
            <a:pPr marL="0" marR="0" lvl="0" indent="0" defTabSz="914400" rtl="0" eaLnBrk="1" fontAlgn="auto" latinLnBrk="0" hangingPunct="1">
              <a:spcBef>
                <a:spcPts val="0"/>
              </a:spcBef>
              <a:spcAft>
                <a:spcPts val="600"/>
              </a:spcAft>
              <a:buClrTx/>
              <a:buSzTx/>
              <a:buFontTx/>
              <a:buNone/>
              <a:tabLst/>
              <a:defRPr/>
            </a:pPr>
            <a:r>
              <a:rPr kumimoji="0" lang="da-DK" sz="700" b="1" i="0" u="none" strike="noStrike" kern="1200" cap="all" spc="0" normalizeH="0" baseline="0" noProof="0">
                <a:ln>
                  <a:noFill/>
                </a:ln>
                <a:effectLst/>
                <a:uLnTx/>
                <a:uFillTx/>
              </a:rPr>
              <a:t>Offentligt referat af bestyrelsesmødet den 17. november 2022  i Helsingør Vand A/S og Forsyning Helsingør Spildevand A/S </a:t>
            </a:r>
          </a:p>
        </p:txBody>
      </p:sp>
      <p:sp>
        <p:nvSpPr>
          <p:cNvPr id="4" name="Pladsholder til slidenummer 3">
            <a:extLst>
              <a:ext uri="{FF2B5EF4-FFF2-40B4-BE49-F238E27FC236}">
                <a16:creationId xmlns:a16="http://schemas.microsoft.com/office/drawing/2014/main" id="{EBB0BB17-D618-4F25-8B4F-24F147188CAA}"/>
              </a:ext>
            </a:extLst>
          </p:cNvPr>
          <p:cNvSpPr>
            <a:spLocks noGrp="1"/>
          </p:cNvSpPr>
          <p:nvPr>
            <p:ph type="sldNum" sz="quarter" idx="12"/>
          </p:nvPr>
        </p:nvSpPr>
        <p:spPr>
          <a:xfrm>
            <a:off x="960000" y="6334022"/>
            <a:ext cx="623499" cy="176532"/>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r>
              <a:rPr kumimoji="0" lang="da-DK" b="1" i="0" u="none" strike="noStrike" kern="1200" cap="all" spc="0" normalizeH="0" baseline="0" noProof="0">
                <a:ln>
                  <a:noFill/>
                </a:ln>
                <a:effectLst/>
                <a:uLnTx/>
                <a:uFillTx/>
              </a:rPr>
              <a:t>Side</a:t>
            </a:r>
            <a:r>
              <a:rPr kumimoji="0" lang="da-DK" b="1" i="0" u="none" strike="noStrike" kern="1200" cap="none" spc="0" normalizeH="0" baseline="0" noProof="0">
                <a:ln>
                  <a:noFill/>
                </a:ln>
                <a:effectLst/>
                <a:uLnTx/>
                <a:uFillTx/>
              </a:rPr>
              <a:t> </a:t>
            </a:r>
            <a:fld id="{5BA07366-CB75-4AA8-9E5B-928B849F427C}" type="slidenum">
              <a:rPr kumimoji="0" lang="da-DK"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12</a:t>
            </a:fld>
            <a:endParaRPr kumimoji="0" lang="da-DK" b="1" i="0" u="none" strike="noStrike" kern="1200" cap="none" spc="0" normalizeH="0" baseline="0" noProof="0">
              <a:ln>
                <a:noFill/>
              </a:ln>
              <a:effectLst/>
              <a:uLnTx/>
              <a:uFillTx/>
            </a:endParaRPr>
          </a:p>
        </p:txBody>
      </p:sp>
    </p:spTree>
    <p:extLst>
      <p:ext uri="{BB962C8B-B14F-4D97-AF65-F5344CB8AC3E}">
        <p14:creationId xmlns:p14="http://schemas.microsoft.com/office/powerpoint/2010/main" val="197017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EBB0BB17-D618-4F25-8B4F-24F147188C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7" name="Titel 1"/>
          <p:cNvSpPr>
            <a:spLocks noGrp="1"/>
          </p:cNvSpPr>
          <p:nvPr>
            <p:ph type="title"/>
          </p:nvPr>
        </p:nvSpPr>
        <p:spPr>
          <a:xfrm>
            <a:off x="960001" y="197754"/>
            <a:ext cx="10824631" cy="1224135"/>
          </a:xfrm>
        </p:spPr>
        <p:txBody>
          <a:bodyPr anchor="b"/>
          <a:lstStyle/>
          <a:p>
            <a:r>
              <a:rPr lang="da-DK" sz="4000" dirty="0"/>
              <a:t>8. </a:t>
            </a:r>
            <a:r>
              <a:rPr lang="da-DK" sz="4000" strike="sngStrike" dirty="0"/>
              <a:t>Planlægning af slamforbrænding på Nordkystens renseanlæg</a:t>
            </a:r>
            <a:endParaRPr lang="da-DK" strike="sngStrike" dirty="0"/>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336733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6962341" y="3212976"/>
            <a:ext cx="4417069" cy="2182885"/>
          </a:xfrm>
        </p:spPr>
      </p:pic>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prstClr val="white"/>
                </a:solidFill>
                <a:effectLst/>
                <a:uLnTx/>
                <a:uFillTx/>
                <a:latin typeface="Calibri"/>
                <a:ea typeface="+mn-ea"/>
                <a:cs typeface="+mn-cs"/>
              </a:rPr>
              <a:t>Side</a:t>
            </a:r>
            <a:r>
              <a:rPr kumimoji="0" lang="da-DK" sz="800" b="1" i="0" u="none" strike="noStrike" kern="1200" cap="none" spc="0" normalizeH="0" baseline="0" noProof="0" dirty="0">
                <a:ln>
                  <a:noFill/>
                </a:ln>
                <a:solidFill>
                  <a:prstClr val="white"/>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a-DK"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8" name="Pladsholder til indhold 6"/>
          <p:cNvGraphicFramePr>
            <a:graphicFrameLocks/>
          </p:cNvGraphicFramePr>
          <p:nvPr/>
        </p:nvGraphicFramePr>
        <p:xfrm>
          <a:off x="960676" y="2192824"/>
          <a:ext cx="5765587" cy="224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ladsholder til sidefod 4"/>
          <p:cNvSpPr>
            <a:spLocks noGrp="1"/>
          </p:cNvSpPr>
          <p:nvPr>
            <p:ph type="ftr" sz="quarter" idx="11"/>
          </p:nvPr>
        </p:nvSpPr>
        <p:spPr>
          <a:xfrm>
            <a:off x="1752513" y="6334022"/>
            <a:ext cx="611636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prstClr val="white"/>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prstClr val="white"/>
              </a:solidFill>
              <a:effectLst/>
              <a:uLnTx/>
              <a:uFillTx/>
              <a:latin typeface="Calibri"/>
              <a:ea typeface="+mn-ea"/>
              <a:cs typeface="+mn-cs"/>
            </a:endParaRPr>
          </a:p>
        </p:txBody>
      </p:sp>
      <p:sp>
        <p:nvSpPr>
          <p:cNvPr id="9" name="Titel 1">
            <a:extLst>
              <a:ext uri="{FF2B5EF4-FFF2-40B4-BE49-F238E27FC236}">
                <a16:creationId xmlns:a16="http://schemas.microsoft.com/office/drawing/2014/main" id="{95B5D300-8EC5-479A-AA36-F3C92EC99CCD}"/>
              </a:ext>
            </a:extLst>
          </p:cNvPr>
          <p:cNvSpPr>
            <a:spLocks noGrp="1"/>
          </p:cNvSpPr>
          <p:nvPr>
            <p:ph type="title"/>
          </p:nvPr>
        </p:nvSpPr>
        <p:spPr>
          <a:xfrm>
            <a:off x="960001" y="188641"/>
            <a:ext cx="10824631" cy="1656183"/>
          </a:xfrm>
        </p:spPr>
        <p:txBody>
          <a:bodyPr anchor="ctr"/>
          <a:lstStyle/>
          <a:p>
            <a:r>
              <a:rPr lang="da-DK" dirty="0"/>
              <a:t>9. Forsyningsplanlægning</a:t>
            </a:r>
            <a:endParaRPr lang="da-DK" sz="2800" dirty="0"/>
          </a:p>
        </p:txBody>
      </p:sp>
    </p:spTree>
    <p:extLst>
      <p:ext uri="{BB962C8B-B14F-4D97-AF65-F5344CB8AC3E}">
        <p14:creationId xmlns:p14="http://schemas.microsoft.com/office/powerpoint/2010/main" val="333174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55440" y="1484784"/>
            <a:ext cx="10274301" cy="4608512"/>
          </a:xfrm>
        </p:spPr>
        <p:txBody>
          <a:bodyPr/>
          <a:lstStyle/>
          <a:p>
            <a:r>
              <a:rPr lang="da-DK" dirty="0"/>
              <a:t>Genoptagelse fra sidste møde, hvor sagen blev udsat.</a:t>
            </a:r>
          </a:p>
          <a:p>
            <a:endParaRPr lang="da-DK" dirty="0"/>
          </a:p>
          <a:p>
            <a:r>
              <a:rPr lang="da-DK" dirty="0"/>
              <a:t>En gang årligt gives et samlet overblik over forsyningsplanlægningen.</a:t>
            </a:r>
          </a:p>
          <a:p>
            <a:r>
              <a:rPr lang="da-DK" dirty="0"/>
              <a:t>Formålet er:</a:t>
            </a:r>
          </a:p>
          <a:p>
            <a:pPr lvl="1"/>
            <a:r>
              <a:rPr lang="da-DK" dirty="0"/>
              <a:t>Et samlet overblik over de største udfordringer </a:t>
            </a:r>
          </a:p>
          <a:p>
            <a:pPr lvl="1"/>
            <a:r>
              <a:rPr lang="da-DK" dirty="0"/>
              <a:t>Tiltag der gøres eller kan iværksættes for at imødegå disse. Planen anviser de fokusområder, indsatser og projekter, der skal arbejdes med i den kommende 4-årige planlægningsperiode (2020 – 2023), med et 12-årigt sigte.</a:t>
            </a:r>
          </a:p>
          <a:p>
            <a:endParaRPr lang="da-DK" dirty="0"/>
          </a:p>
          <a:p>
            <a:r>
              <a:rPr lang="da-DK" dirty="0"/>
              <a:t>Forsyningsplanlægningen handler om perspektiver og muligheder i relation til at sikre infrastrukturen, der skal indvinde, behandle og distribuere hhv. grundvand og drikkevand. Et </a:t>
            </a:r>
            <a:r>
              <a:rPr lang="da-DK" b="1" dirty="0"/>
              <a:t>grundvilkår er selskabets økonomiske rammevilkår</a:t>
            </a:r>
            <a:r>
              <a:rPr lang="da-DK" dirty="0"/>
              <a:t>, som de er givet i vandsektorlovens økonomiske regulering. Forsyningsplanens økonomiske betragtninger skal realiseres inden for dette rammevilkår.</a:t>
            </a:r>
          </a:p>
        </p:txBody>
      </p:sp>
      <p:sp>
        <p:nvSpPr>
          <p:cNvPr id="9" name="Pladsholder til sidefod 4">
            <a:extLst>
              <a:ext uri="{FF2B5EF4-FFF2-40B4-BE49-F238E27FC236}">
                <a16:creationId xmlns:a16="http://schemas.microsoft.com/office/drawing/2014/main" id="{3C2CB82F-594A-456B-8B1D-2FCADA38112A}"/>
              </a:ext>
            </a:extLst>
          </p:cNvPr>
          <p:cNvSpPr>
            <a:spLocks noGrp="1"/>
          </p:cNvSpPr>
          <p:nvPr>
            <p:ph type="ftr" sz="quarter" idx="11"/>
          </p:nvPr>
        </p:nvSpPr>
        <p:spPr>
          <a:xfrm>
            <a:off x="1752513" y="6334022"/>
            <a:ext cx="5184000" cy="176532"/>
          </a:xfrm>
        </p:spPr>
        <p:txBody>
          <a:bodyPr/>
          <a:lstStyle/>
          <a:p>
            <a:r>
              <a:rPr lang="da-DK"/>
              <a:t>Offentligt referat af bestyrelsesmødet den 17. november 2022  i Helsingør Vand A/S og Forsyning Helsingør Spildevand A/S </a:t>
            </a:r>
            <a:endParaRPr lang="da-DK" dirty="0"/>
          </a:p>
        </p:txBody>
      </p:sp>
      <p:sp>
        <p:nvSpPr>
          <p:cNvPr id="2" name="Pladsholder til slidenummer 1"/>
          <p:cNvSpPr>
            <a:spLocks noGrp="1"/>
          </p:cNvSpPr>
          <p:nvPr>
            <p:ph type="sldNum" sz="quarter" idx="12"/>
          </p:nvPr>
        </p:nvSpPr>
        <p:spPr/>
        <p:txBody>
          <a:bodyPr/>
          <a:lstStyle/>
          <a:p>
            <a:r>
              <a:rPr lang="da-DK" cap="all"/>
              <a:t>Side</a:t>
            </a:r>
            <a:r>
              <a:rPr lang="da-DK"/>
              <a:t> </a:t>
            </a:r>
            <a:fld id="{5BA07366-CB75-4AA8-9E5B-928B849F427C}" type="slidenum">
              <a:rPr lang="da-DK" smtClean="0"/>
              <a:pPr/>
              <a:t>15</a:t>
            </a:fld>
            <a:endParaRPr lang="da-DK" dirty="0"/>
          </a:p>
        </p:txBody>
      </p:sp>
      <p:sp>
        <p:nvSpPr>
          <p:cNvPr id="6" name="Titel 1">
            <a:extLst>
              <a:ext uri="{FF2B5EF4-FFF2-40B4-BE49-F238E27FC236}">
                <a16:creationId xmlns:a16="http://schemas.microsoft.com/office/drawing/2014/main" id="{F0AC5ABC-A1E0-4500-AD66-3D20958D219F}"/>
              </a:ext>
            </a:extLst>
          </p:cNvPr>
          <p:cNvSpPr>
            <a:spLocks noGrp="1"/>
          </p:cNvSpPr>
          <p:nvPr>
            <p:ph type="title"/>
          </p:nvPr>
        </p:nvSpPr>
        <p:spPr>
          <a:xfrm>
            <a:off x="960001" y="188641"/>
            <a:ext cx="10824631" cy="936103"/>
          </a:xfrm>
        </p:spPr>
        <p:txBody>
          <a:bodyPr anchor="b"/>
          <a:lstStyle/>
          <a:p>
            <a:r>
              <a:rPr lang="da-DK" dirty="0"/>
              <a:t>9. Forsyningsplan Vand 2020-2032</a:t>
            </a:r>
          </a:p>
        </p:txBody>
      </p:sp>
    </p:spTree>
    <p:extLst>
      <p:ext uri="{BB962C8B-B14F-4D97-AF65-F5344CB8AC3E}">
        <p14:creationId xmlns:p14="http://schemas.microsoft.com/office/powerpoint/2010/main" val="321647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p:txBody>
          <a:bodyPr/>
          <a:lstStyle/>
          <a:p>
            <a:pPr marL="0" lvl="1" indent="0">
              <a:buNone/>
            </a:pPr>
            <a:r>
              <a:rPr lang="da-DK" dirty="0"/>
              <a:t>Opbygget i 4 dele:</a:t>
            </a:r>
          </a:p>
          <a:p>
            <a:pPr marL="357188" lvl="1" indent="-357188">
              <a:buClr>
                <a:schemeClr val="accent2">
                  <a:lumMod val="75000"/>
                </a:schemeClr>
              </a:buClr>
            </a:pPr>
            <a:r>
              <a:rPr lang="da-DK" dirty="0"/>
              <a:t>Resumé</a:t>
            </a:r>
          </a:p>
          <a:p>
            <a:pPr marL="357188" lvl="1" indent="-357188">
              <a:buClr>
                <a:schemeClr val="accent2">
                  <a:lumMod val="75000"/>
                </a:schemeClr>
              </a:buClr>
            </a:pPr>
            <a:r>
              <a:rPr lang="da-DK" dirty="0"/>
              <a:t>Status</a:t>
            </a:r>
          </a:p>
          <a:p>
            <a:pPr marL="357188" lvl="1" indent="-357188">
              <a:buClr>
                <a:schemeClr val="accent2">
                  <a:lumMod val="75000"/>
                </a:schemeClr>
              </a:buClr>
            </a:pPr>
            <a:r>
              <a:rPr lang="da-DK" dirty="0"/>
              <a:t>Plan</a:t>
            </a:r>
          </a:p>
          <a:p>
            <a:pPr marL="357188" lvl="1" indent="-357188">
              <a:buClr>
                <a:schemeClr val="accent2">
                  <a:lumMod val="75000"/>
                </a:schemeClr>
              </a:buClr>
            </a:pPr>
            <a:r>
              <a:rPr lang="da-DK" dirty="0"/>
              <a:t>Aktionsplan</a:t>
            </a:r>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16</a:t>
            </a:fld>
            <a:endParaRPr lang="da-DK" dirty="0"/>
          </a:p>
        </p:txBody>
      </p:sp>
      <p:sp>
        <p:nvSpPr>
          <p:cNvPr id="9" name="Titel 1">
            <a:extLst>
              <a:ext uri="{FF2B5EF4-FFF2-40B4-BE49-F238E27FC236}">
                <a16:creationId xmlns:a16="http://schemas.microsoft.com/office/drawing/2014/main" id="{7315F41A-AE15-4922-AE56-3269305B068A}"/>
              </a:ext>
            </a:extLst>
          </p:cNvPr>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2020-2032</a:t>
            </a:r>
          </a:p>
        </p:txBody>
      </p:sp>
    </p:spTree>
    <p:extLst>
      <p:ext uri="{BB962C8B-B14F-4D97-AF65-F5344CB8AC3E}">
        <p14:creationId xmlns:p14="http://schemas.microsoft.com/office/powerpoint/2010/main" val="533945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5785221" cy="3416300"/>
          </a:xfrm>
        </p:spPr>
        <p:txBody>
          <a:bodyPr/>
          <a:lstStyle/>
          <a:p>
            <a:pPr marL="357188" lvl="1" indent="-357188">
              <a:buClr>
                <a:schemeClr val="accent2">
                  <a:lumMod val="75000"/>
                </a:schemeClr>
              </a:buClr>
            </a:pPr>
            <a:r>
              <a:rPr lang="da-DK" dirty="0"/>
              <a:t>Forsyningssikkerhed</a:t>
            </a:r>
          </a:p>
          <a:p>
            <a:pPr marL="357188" lvl="1" indent="-357188">
              <a:buClr>
                <a:schemeClr val="accent2">
                  <a:lumMod val="75000"/>
                </a:schemeClr>
              </a:buClr>
            </a:pPr>
            <a:r>
              <a:rPr lang="da-DK" dirty="0"/>
              <a:t>Økonomi</a:t>
            </a:r>
          </a:p>
          <a:p>
            <a:pPr marL="357188" lvl="1" indent="-357188">
              <a:buClr>
                <a:schemeClr val="accent2">
                  <a:lumMod val="75000"/>
                </a:schemeClr>
              </a:buClr>
            </a:pPr>
            <a:r>
              <a:rPr lang="da-DK" dirty="0"/>
              <a:t>Klima og miljø</a:t>
            </a:r>
          </a:p>
          <a:p>
            <a:pPr marL="357188" lvl="1" indent="-357188">
              <a:buClr>
                <a:schemeClr val="accent2">
                  <a:lumMod val="75000"/>
                </a:schemeClr>
              </a:buClr>
            </a:pPr>
            <a:r>
              <a:rPr lang="da-DK" dirty="0"/>
              <a:t>Kunden og udvikling af produkter og serviceydelser</a:t>
            </a:r>
          </a:p>
          <a:p>
            <a:pPr marL="357188" lvl="1" indent="-357188">
              <a:buClr>
                <a:schemeClr val="accent2">
                  <a:lumMod val="75000"/>
                </a:schemeClr>
              </a:buClr>
            </a:pPr>
            <a:r>
              <a:rPr lang="da-DK" dirty="0"/>
              <a:t>En velfungerende organisation</a:t>
            </a:r>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17</a:t>
            </a:fld>
            <a:endParaRPr lang="da-DK" dirty="0"/>
          </a:p>
        </p:txBody>
      </p:sp>
      <p:sp>
        <p:nvSpPr>
          <p:cNvPr id="4" name="Titel 1">
            <a:extLst>
              <a:ext uri="{FF2B5EF4-FFF2-40B4-BE49-F238E27FC236}">
                <a16:creationId xmlns:a16="http://schemas.microsoft.com/office/drawing/2014/main" id="{AA1C02A1-A893-4D4D-9C72-E282775B1B59}"/>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2020-2032</a:t>
            </a:r>
            <a:br>
              <a:rPr lang="da-DK" dirty="0"/>
            </a:br>
            <a:r>
              <a:rPr lang="da-DK" sz="2800" dirty="0"/>
              <a:t>– De 5 fokusområder</a:t>
            </a:r>
          </a:p>
        </p:txBody>
      </p:sp>
    </p:spTree>
    <p:extLst>
      <p:ext uri="{BB962C8B-B14F-4D97-AF65-F5344CB8AC3E}">
        <p14:creationId xmlns:p14="http://schemas.microsoft.com/office/powerpoint/2010/main" val="337678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5425182" cy="3416300"/>
          </a:xfrm>
        </p:spPr>
        <p:txBody>
          <a:bodyPr/>
          <a:lstStyle/>
          <a:p>
            <a:pPr marL="361950" lvl="1" indent="-361950">
              <a:buClr>
                <a:schemeClr val="accent2">
                  <a:lumMod val="75000"/>
                </a:schemeClr>
              </a:buClr>
            </a:pPr>
            <a:r>
              <a:rPr lang="da-DK" b="1" dirty="0"/>
              <a:t>Vandkvantitet</a:t>
            </a:r>
          </a:p>
          <a:p>
            <a:pPr lvl="2">
              <a:buClr>
                <a:schemeClr val="accent2">
                  <a:lumMod val="75000"/>
                </a:schemeClr>
              </a:buClr>
            </a:pPr>
            <a:r>
              <a:rPr lang="da-DK" dirty="0"/>
              <a:t>Ingen udfordringer med at skaffe grundvand nok til vandproduktion pt.</a:t>
            </a:r>
          </a:p>
          <a:p>
            <a:pPr lvl="2">
              <a:buClr>
                <a:schemeClr val="accent2">
                  <a:lumMod val="75000"/>
                </a:schemeClr>
              </a:buClr>
            </a:pPr>
            <a:r>
              <a:rPr lang="da-DK" dirty="0"/>
              <a:t>Løbende overvågning af ressourcen på kildepladser ved at måle vandstand moniteringsboringer</a:t>
            </a:r>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18</a:t>
            </a:fld>
            <a:endParaRPr lang="da-DK" dirty="0"/>
          </a:p>
        </p:txBody>
      </p:sp>
      <p:sp>
        <p:nvSpPr>
          <p:cNvPr id="4" name="Titel 1">
            <a:extLst>
              <a:ext uri="{FF2B5EF4-FFF2-40B4-BE49-F238E27FC236}">
                <a16:creationId xmlns:a16="http://schemas.microsoft.com/office/drawing/2014/main" id="{A31E1B86-F8BE-441E-93D1-51739BA0E7E1}"/>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2020-2032</a:t>
            </a:r>
            <a:br>
              <a:rPr lang="da-DK" dirty="0"/>
            </a:br>
            <a:r>
              <a:rPr lang="da-DK" sz="2800" dirty="0"/>
              <a:t>– Forsyningssikkerhed</a:t>
            </a:r>
          </a:p>
        </p:txBody>
      </p:sp>
      <p:grpSp>
        <p:nvGrpSpPr>
          <p:cNvPr id="11" name="Group 4">
            <a:extLst>
              <a:ext uri="{FF2B5EF4-FFF2-40B4-BE49-F238E27FC236}">
                <a16:creationId xmlns:a16="http://schemas.microsoft.com/office/drawing/2014/main" id="{24E5B36C-1862-4B3C-A095-F9923BD22570}"/>
              </a:ext>
            </a:extLst>
          </p:cNvPr>
          <p:cNvGrpSpPr>
            <a:grpSpLocks noChangeAspect="1"/>
          </p:cNvGrpSpPr>
          <p:nvPr/>
        </p:nvGrpSpPr>
        <p:grpSpPr bwMode="auto">
          <a:xfrm>
            <a:off x="6575425" y="1182258"/>
            <a:ext cx="4705151" cy="4651805"/>
            <a:chOff x="4142" y="1059"/>
            <a:chExt cx="2646" cy="2616"/>
          </a:xfrm>
        </p:grpSpPr>
        <p:sp>
          <p:nvSpPr>
            <p:cNvPr id="12" name="AutoShape 3">
              <a:extLst>
                <a:ext uri="{FF2B5EF4-FFF2-40B4-BE49-F238E27FC236}">
                  <a16:creationId xmlns:a16="http://schemas.microsoft.com/office/drawing/2014/main" id="{B10D1E79-579A-4A28-B7B5-92BBBD75D583}"/>
                </a:ext>
              </a:extLst>
            </p:cNvPr>
            <p:cNvSpPr>
              <a:spLocks noChangeAspect="1" noChangeArrowheads="1" noTextEdit="1"/>
            </p:cNvSpPr>
            <p:nvPr/>
          </p:nvSpPr>
          <p:spPr bwMode="auto">
            <a:xfrm>
              <a:off x="4142" y="1059"/>
              <a:ext cx="2646"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pic>
          <p:nvPicPr>
            <p:cNvPr id="3077" name="Picture 5">
              <a:extLst>
                <a:ext uri="{FF2B5EF4-FFF2-40B4-BE49-F238E27FC236}">
                  <a16:creationId xmlns:a16="http://schemas.microsoft.com/office/drawing/2014/main" id="{C9E70EFA-E88B-4525-A582-2573C7EDF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2" y="1059"/>
              <a:ext cx="2649" cy="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94747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10609757" cy="3416300"/>
          </a:xfrm>
        </p:spPr>
        <p:txBody>
          <a:bodyPr/>
          <a:lstStyle/>
          <a:p>
            <a:pPr marL="361950" lvl="1" indent="-361950">
              <a:buClr>
                <a:schemeClr val="accent2">
                  <a:lumMod val="75000"/>
                </a:schemeClr>
              </a:buClr>
            </a:pPr>
            <a:r>
              <a:rPr lang="da-DK" b="1" dirty="0"/>
              <a:t>Vandkvalitet</a:t>
            </a:r>
          </a:p>
          <a:p>
            <a:pPr lvl="2">
              <a:buClr>
                <a:schemeClr val="accent2">
                  <a:lumMod val="75000"/>
                </a:schemeClr>
              </a:buClr>
            </a:pPr>
            <a:r>
              <a:rPr lang="da-DK" dirty="0"/>
              <a:t>Ingen problemer med vandkvaliteten pt.</a:t>
            </a:r>
          </a:p>
          <a:p>
            <a:pPr marL="541950" lvl="2" indent="-361950">
              <a:buClr>
                <a:schemeClr val="accent2">
                  <a:lumMod val="75000"/>
                </a:schemeClr>
              </a:buClr>
            </a:pPr>
            <a:endParaRPr lang="da-DK" dirty="0"/>
          </a:p>
          <a:p>
            <a:pPr lvl="2">
              <a:buClr>
                <a:schemeClr val="accent2">
                  <a:lumMod val="75000"/>
                </a:schemeClr>
              </a:buClr>
            </a:pPr>
            <a:r>
              <a:rPr lang="da-DK" dirty="0"/>
              <a:t>Risikoen for at opdage nye miljøfremmede stoffer som f.eks. pesticidrester anses for at være tilstede</a:t>
            </a:r>
          </a:p>
          <a:p>
            <a:pPr marL="541950" lvl="2" indent="-361950">
              <a:buClr>
                <a:schemeClr val="accent2">
                  <a:lumMod val="75000"/>
                </a:schemeClr>
              </a:buClr>
            </a:pPr>
            <a:endParaRPr lang="da-DK" dirty="0"/>
          </a:p>
          <a:p>
            <a:pPr lvl="2">
              <a:buClr>
                <a:schemeClr val="accent2">
                  <a:lumMod val="75000"/>
                </a:schemeClr>
              </a:buClr>
            </a:pPr>
            <a:r>
              <a:rPr lang="da-DK" dirty="0"/>
              <a:t>Forebyggelses- og afværgeforanstaltninger</a:t>
            </a:r>
          </a:p>
          <a:p>
            <a:pPr lvl="3">
              <a:buClr>
                <a:schemeClr val="accent2">
                  <a:lumMod val="75000"/>
                </a:schemeClr>
              </a:buClr>
            </a:pPr>
            <a:r>
              <a:rPr lang="da-DK" dirty="0"/>
              <a:t>Beskyttelse af grundvandsdannende </a:t>
            </a:r>
            <a:r>
              <a:rPr lang="da-DK" dirty="0" err="1"/>
              <a:t>oplande</a:t>
            </a:r>
            <a:r>
              <a:rPr lang="da-DK" dirty="0"/>
              <a:t> (skovrejsning, dyrkningsaftaler, solcelleparker etc.)</a:t>
            </a:r>
          </a:p>
          <a:p>
            <a:pPr lvl="3">
              <a:buClr>
                <a:schemeClr val="accent2">
                  <a:lumMod val="75000"/>
                </a:schemeClr>
              </a:buClr>
            </a:pPr>
            <a:r>
              <a:rPr lang="da-DK" dirty="0"/>
              <a:t>Finde ny rene grundvandsressourcer (nye boringer)</a:t>
            </a:r>
          </a:p>
          <a:p>
            <a:pPr lvl="3">
              <a:buClr>
                <a:schemeClr val="accent2">
                  <a:lumMod val="75000"/>
                </a:schemeClr>
              </a:buClr>
            </a:pPr>
            <a:r>
              <a:rPr lang="da-DK" dirty="0"/>
              <a:t>Rense vandet vha. avanceret vandbehandling</a:t>
            </a:r>
          </a:p>
          <a:p>
            <a:pPr lvl="2">
              <a:buClr>
                <a:schemeClr val="accent2">
                  <a:lumMod val="75000"/>
                </a:schemeClr>
              </a:buClr>
            </a:pPr>
            <a:endParaRPr lang="da-DK" dirty="0"/>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19</a:t>
            </a:fld>
            <a:endParaRPr lang="da-DK" dirty="0"/>
          </a:p>
        </p:txBody>
      </p:sp>
      <p:sp>
        <p:nvSpPr>
          <p:cNvPr id="10" name="Titel 1">
            <a:extLst>
              <a:ext uri="{FF2B5EF4-FFF2-40B4-BE49-F238E27FC236}">
                <a16:creationId xmlns:a16="http://schemas.microsoft.com/office/drawing/2014/main" id="{4A3E65E1-EA11-4C4A-9B2C-25F4A33F9D90}"/>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2020-2032</a:t>
            </a:r>
            <a:br>
              <a:rPr lang="da-DK" dirty="0"/>
            </a:br>
            <a:r>
              <a:rPr lang="da-DK" sz="2800" dirty="0"/>
              <a:t>– Forsyningssikkerhed</a:t>
            </a:r>
          </a:p>
        </p:txBody>
      </p:sp>
    </p:spTree>
    <p:extLst>
      <p:ext uri="{BB962C8B-B14F-4D97-AF65-F5344CB8AC3E}">
        <p14:creationId xmlns:p14="http://schemas.microsoft.com/office/powerpoint/2010/main" val="55872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sz="half" idx="2"/>
            <p:extLst>
              <p:ext uri="{D42A27DB-BD31-4B8C-83A1-F6EECF244321}">
                <p14:modId xmlns:p14="http://schemas.microsoft.com/office/powerpoint/2010/main" val="561614660"/>
              </p:ext>
            </p:extLst>
          </p:nvPr>
        </p:nvGraphicFramePr>
        <p:xfrm>
          <a:off x="623391" y="1688376"/>
          <a:ext cx="5079140" cy="4476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Pladsholder til indhold 5"/>
          <p:cNvGraphicFramePr>
            <a:graphicFrameLocks noGrp="1"/>
          </p:cNvGraphicFramePr>
          <p:nvPr>
            <p:ph sz="quarter" idx="4"/>
            <p:extLst>
              <p:ext uri="{D42A27DB-BD31-4B8C-83A1-F6EECF244321}">
                <p14:modId xmlns:p14="http://schemas.microsoft.com/office/powerpoint/2010/main" val="3365273682"/>
              </p:ext>
            </p:extLst>
          </p:nvPr>
        </p:nvGraphicFramePr>
        <p:xfrm>
          <a:off x="5702531" y="1688375"/>
          <a:ext cx="5866077" cy="43329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itel 1"/>
          <p:cNvSpPr>
            <a:spLocks noGrp="1"/>
          </p:cNvSpPr>
          <p:nvPr>
            <p:ph type="title"/>
          </p:nvPr>
        </p:nvSpPr>
        <p:spPr>
          <a:xfrm>
            <a:off x="960001" y="188641"/>
            <a:ext cx="10824631" cy="936103"/>
          </a:xfrm>
        </p:spPr>
        <p:txBody>
          <a:bodyPr anchor="b"/>
          <a:lstStyle/>
          <a:p>
            <a:r>
              <a:rPr lang="da-DK" dirty="0"/>
              <a:t>Dagsorden</a:t>
            </a:r>
          </a:p>
        </p:txBody>
      </p:sp>
      <p:sp>
        <p:nvSpPr>
          <p:cNvPr id="7" name="Pladsholder til slidenummer 4"/>
          <p:cNvSpPr>
            <a:spLocks noGrp="1"/>
          </p:cNvSpPr>
          <p:nvPr>
            <p:ph type="sldNum" sz="quarter" idx="12"/>
          </p:nvPr>
        </p:nvSpPr>
        <p:spPr>
          <a:xfrm>
            <a:off x="960000" y="6334022"/>
            <a:ext cx="623499" cy="176532"/>
          </a:xfrm>
        </p:spPr>
        <p:txBody>
          <a:bodyPr/>
          <a:lstStyle/>
          <a:p>
            <a:r>
              <a:rPr lang="da-DK" cap="all" dirty="0"/>
              <a:t>Side</a:t>
            </a:r>
            <a:r>
              <a:rPr lang="da-DK" dirty="0"/>
              <a:t> </a:t>
            </a:r>
            <a:fld id="{5BA07366-CB75-4AA8-9E5B-928B849F427C}" type="slidenum">
              <a:rPr lang="da-DK" smtClean="0"/>
              <a:pPr/>
              <a:t>2</a:t>
            </a:fld>
            <a:endParaRPr lang="da-DK" dirty="0"/>
          </a:p>
        </p:txBody>
      </p:sp>
      <p:sp>
        <p:nvSpPr>
          <p:cNvPr id="9" name="Pladsholder til sidefod 1"/>
          <p:cNvSpPr>
            <a:spLocks noGrp="1"/>
          </p:cNvSpPr>
          <p:nvPr>
            <p:ph type="ftr" sz="quarter" idx="11"/>
          </p:nvPr>
        </p:nvSpPr>
        <p:spPr>
          <a:xfrm>
            <a:off x="1752513" y="6334022"/>
            <a:ext cx="5544000" cy="176532"/>
          </a:xfrm>
        </p:spPr>
        <p:txBody>
          <a:bodyPr/>
          <a:lstStyle/>
          <a:p>
            <a:r>
              <a:rPr lang="da-DK"/>
              <a:t>Offentligt referat af bestyrelsesmødet den 17. november 2022  i Helsingør Vand A/S og Forsyning Helsingør Spildevand A/S </a:t>
            </a:r>
            <a:endParaRPr lang="da-DK" dirty="0"/>
          </a:p>
        </p:txBody>
      </p:sp>
    </p:spTree>
    <p:extLst>
      <p:ext uri="{BB962C8B-B14F-4D97-AF65-F5344CB8AC3E}">
        <p14:creationId xmlns:p14="http://schemas.microsoft.com/office/powerpoint/2010/main" val="1964936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1" y="2166938"/>
            <a:ext cx="6433294" cy="3416300"/>
          </a:xfrm>
        </p:spPr>
        <p:txBody>
          <a:bodyPr/>
          <a:lstStyle/>
          <a:p>
            <a:pPr marL="361950" lvl="1" indent="-361950">
              <a:buClr>
                <a:schemeClr val="accent2">
                  <a:lumMod val="75000"/>
                </a:schemeClr>
              </a:buClr>
            </a:pPr>
            <a:r>
              <a:rPr lang="da-DK" b="1" dirty="0"/>
              <a:t>Vandproduktion</a:t>
            </a:r>
          </a:p>
          <a:p>
            <a:pPr lvl="2">
              <a:buClr>
                <a:schemeClr val="accent2">
                  <a:lumMod val="75000"/>
                </a:schemeClr>
              </a:buClr>
            </a:pPr>
            <a:r>
              <a:rPr lang="da-DK" dirty="0"/>
              <a:t>4 gamle vandværker er blevet til to vandværker med hver to produktionsspor</a:t>
            </a:r>
          </a:p>
          <a:p>
            <a:pPr lvl="2">
              <a:buClr>
                <a:schemeClr val="accent2">
                  <a:lumMod val="75000"/>
                </a:schemeClr>
              </a:buClr>
            </a:pPr>
            <a:r>
              <a:rPr lang="da-DK" dirty="0"/>
              <a:t>Minimerer risiko for bakteriologisk forurening i vandproduktionen betragteligt</a:t>
            </a:r>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20</a:t>
            </a:fld>
            <a:endParaRPr lang="da-DK" dirty="0"/>
          </a:p>
        </p:txBody>
      </p:sp>
      <p:sp>
        <p:nvSpPr>
          <p:cNvPr id="10" name="Titel 1">
            <a:extLst>
              <a:ext uri="{FF2B5EF4-FFF2-40B4-BE49-F238E27FC236}">
                <a16:creationId xmlns:a16="http://schemas.microsoft.com/office/drawing/2014/main" id="{4A3E65E1-EA11-4C4A-9B2C-25F4A33F9D90}"/>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2020-2032</a:t>
            </a:r>
            <a:br>
              <a:rPr lang="da-DK" dirty="0"/>
            </a:br>
            <a:r>
              <a:rPr lang="da-DK" sz="2800" dirty="0"/>
              <a:t>– Forsyningssikkerhed</a:t>
            </a:r>
          </a:p>
        </p:txBody>
      </p:sp>
      <p:pic>
        <p:nvPicPr>
          <p:cNvPr id="7" name="Billede 6">
            <a:extLst>
              <a:ext uri="{FF2B5EF4-FFF2-40B4-BE49-F238E27FC236}">
                <a16:creationId xmlns:a16="http://schemas.microsoft.com/office/drawing/2014/main" id="{EBEBD2D0-F25D-4373-99AB-E7EEF37416FD}"/>
              </a:ext>
            </a:extLst>
          </p:cNvPr>
          <p:cNvPicPr>
            <a:picLocks noChangeAspect="1"/>
          </p:cNvPicPr>
          <p:nvPr/>
        </p:nvPicPr>
        <p:blipFill>
          <a:blip r:embed="rId2"/>
          <a:stretch>
            <a:fillRect/>
          </a:stretch>
        </p:blipFill>
        <p:spPr>
          <a:xfrm>
            <a:off x="8544272" y="2348880"/>
            <a:ext cx="2784256" cy="2350477"/>
          </a:xfrm>
          <a:prstGeom prst="rect">
            <a:avLst/>
          </a:prstGeom>
        </p:spPr>
      </p:pic>
    </p:spTree>
    <p:extLst>
      <p:ext uri="{BB962C8B-B14F-4D97-AF65-F5344CB8AC3E}">
        <p14:creationId xmlns:p14="http://schemas.microsoft.com/office/powerpoint/2010/main" val="384456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5209158" cy="3416300"/>
          </a:xfrm>
        </p:spPr>
        <p:txBody>
          <a:bodyPr/>
          <a:lstStyle/>
          <a:p>
            <a:pPr marL="361950" lvl="1" indent="-361950">
              <a:buClr>
                <a:schemeClr val="accent2">
                  <a:lumMod val="75000"/>
                </a:schemeClr>
              </a:buClr>
            </a:pPr>
            <a:r>
              <a:rPr lang="da-DK" b="1" dirty="0"/>
              <a:t>Sikre brugerbetaling ift. den økonomiske ramme, investeringsbehov samt takstpolitik:</a:t>
            </a:r>
          </a:p>
          <a:p>
            <a:pPr marL="714375" lvl="2" indent="-363538">
              <a:buClr>
                <a:schemeClr val="accent2">
                  <a:lumMod val="75000"/>
                </a:schemeClr>
              </a:buClr>
              <a:buFont typeface="Arial" panose="020B0604020202020204" pitchFamily="34" charset="0"/>
              <a:buChar char="•"/>
            </a:pPr>
            <a:r>
              <a:rPr lang="da-DK" dirty="0"/>
              <a:t>Harmonisere vandtaksterne ift. den økonomiske ramme på ca. 40-42 mio. kr. årligt ekskl. afgifter</a:t>
            </a:r>
          </a:p>
          <a:p>
            <a:pPr marL="714375" lvl="2" indent="-363538">
              <a:buClr>
                <a:schemeClr val="accent2">
                  <a:lumMod val="75000"/>
                </a:schemeClr>
              </a:buClr>
              <a:buFont typeface="Arial" panose="020B0604020202020204" pitchFamily="34" charset="0"/>
              <a:buChar char="•"/>
            </a:pPr>
            <a:r>
              <a:rPr lang="da-DK" dirty="0"/>
              <a:t>Tillæg til den økonomiske ramme</a:t>
            </a:r>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21</a:t>
            </a:fld>
            <a:endParaRPr lang="da-DK" dirty="0"/>
          </a:p>
        </p:txBody>
      </p:sp>
      <p:sp>
        <p:nvSpPr>
          <p:cNvPr id="10" name="Titel 1">
            <a:extLst>
              <a:ext uri="{FF2B5EF4-FFF2-40B4-BE49-F238E27FC236}">
                <a16:creationId xmlns:a16="http://schemas.microsoft.com/office/drawing/2014/main" id="{D061C352-CE2E-4591-A4EA-1D81D5ADB4CD}"/>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2020-2032</a:t>
            </a:r>
            <a:br>
              <a:rPr lang="da-DK" dirty="0"/>
            </a:br>
            <a:r>
              <a:rPr lang="da-DK" sz="2800" dirty="0"/>
              <a:t>– Økonomi</a:t>
            </a:r>
          </a:p>
        </p:txBody>
      </p:sp>
      <p:sp>
        <p:nvSpPr>
          <p:cNvPr id="2" name="Pladsholder til billede 1">
            <a:extLst>
              <a:ext uri="{FF2B5EF4-FFF2-40B4-BE49-F238E27FC236}">
                <a16:creationId xmlns:a16="http://schemas.microsoft.com/office/drawing/2014/main" id="{6779B8FC-D099-44DE-B8D9-E53843BB12F9}"/>
              </a:ext>
            </a:extLst>
          </p:cNvPr>
          <p:cNvSpPr>
            <a:spLocks noGrp="1"/>
          </p:cNvSpPr>
          <p:nvPr>
            <p:ph type="pic" sz="quarter" idx="14"/>
          </p:nvPr>
        </p:nvSpPr>
        <p:spPr/>
      </p:sp>
      <p:grpSp>
        <p:nvGrpSpPr>
          <p:cNvPr id="8" name="Group 4">
            <a:extLst>
              <a:ext uri="{FF2B5EF4-FFF2-40B4-BE49-F238E27FC236}">
                <a16:creationId xmlns:a16="http://schemas.microsoft.com/office/drawing/2014/main" id="{50353543-E5AF-424A-9209-BACAF7FC92F6}"/>
              </a:ext>
            </a:extLst>
          </p:cNvPr>
          <p:cNvGrpSpPr>
            <a:grpSpLocks noChangeAspect="1"/>
          </p:cNvGrpSpPr>
          <p:nvPr/>
        </p:nvGrpSpPr>
        <p:grpSpPr bwMode="auto">
          <a:xfrm>
            <a:off x="7381678" y="2229154"/>
            <a:ext cx="4776787" cy="3354084"/>
            <a:chOff x="4051" y="1365"/>
            <a:chExt cx="3005" cy="2110"/>
          </a:xfrm>
        </p:grpSpPr>
        <p:sp>
          <p:nvSpPr>
            <p:cNvPr id="9" name="AutoShape 3">
              <a:extLst>
                <a:ext uri="{FF2B5EF4-FFF2-40B4-BE49-F238E27FC236}">
                  <a16:creationId xmlns:a16="http://schemas.microsoft.com/office/drawing/2014/main" id="{5EEA10AB-6FBE-445A-8510-132A98CDA9FD}"/>
                </a:ext>
              </a:extLst>
            </p:cNvPr>
            <p:cNvSpPr>
              <a:spLocks noChangeAspect="1" noChangeArrowheads="1" noTextEdit="1"/>
            </p:cNvSpPr>
            <p:nvPr/>
          </p:nvSpPr>
          <p:spPr bwMode="auto">
            <a:xfrm>
              <a:off x="4051" y="1365"/>
              <a:ext cx="3005" cy="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pic>
          <p:nvPicPr>
            <p:cNvPr id="2053" name="Picture 5">
              <a:extLst>
                <a:ext uri="{FF2B5EF4-FFF2-40B4-BE49-F238E27FC236}">
                  <a16:creationId xmlns:a16="http://schemas.microsoft.com/office/drawing/2014/main" id="{A6C24A76-38EC-472A-A0EE-371C50219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 y="1365"/>
              <a:ext cx="3009" cy="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76365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9889678" cy="3416300"/>
          </a:xfrm>
        </p:spPr>
        <p:txBody>
          <a:bodyPr/>
          <a:lstStyle/>
          <a:p>
            <a:pPr marL="361950" lvl="1" indent="-361950">
              <a:buClr>
                <a:schemeClr val="accent2">
                  <a:lumMod val="75000"/>
                </a:schemeClr>
              </a:buClr>
            </a:pPr>
            <a:r>
              <a:rPr lang="da-DK" b="1" dirty="0"/>
              <a:t>Udbygge og bevare værdien i Forsyning Helsingør gennem udvikling, effektiv drift samt omkostningsbevidsthed:</a:t>
            </a:r>
          </a:p>
          <a:p>
            <a:pPr marL="693737" lvl="2" indent="-342900">
              <a:buClr>
                <a:schemeClr val="accent2">
                  <a:lumMod val="75000"/>
                </a:schemeClr>
              </a:buClr>
              <a:buFont typeface="Arial" panose="020B0604020202020204" pitchFamily="34" charset="0"/>
              <a:buChar char="•"/>
            </a:pPr>
            <a:r>
              <a:rPr lang="da-DK" dirty="0"/>
              <a:t>Risikoanalyse og styring af aktiver – reinvesteringer i rette tempo og på rette anlægskomponenter</a:t>
            </a:r>
          </a:p>
          <a:p>
            <a:pPr marL="873737" lvl="3" indent="-342900">
              <a:buClr>
                <a:schemeClr val="accent2">
                  <a:lumMod val="75000"/>
                </a:schemeClr>
              </a:buClr>
              <a:buFont typeface="Arial" panose="020B0604020202020204" pitchFamily="34" charset="0"/>
              <a:buChar char="•"/>
            </a:pPr>
            <a:r>
              <a:rPr lang="da-DK" dirty="0"/>
              <a:t>Vedligeholdelsesplan for anlæg skal udarbejdes</a:t>
            </a:r>
          </a:p>
          <a:p>
            <a:pPr marL="873737" lvl="3" indent="-342900">
              <a:buClr>
                <a:schemeClr val="accent2">
                  <a:lumMod val="75000"/>
                </a:schemeClr>
              </a:buClr>
              <a:buFont typeface="Arial" panose="020B0604020202020204" pitchFamily="34" charset="0"/>
              <a:buChar char="•"/>
            </a:pPr>
            <a:endParaRPr lang="da-DK" dirty="0"/>
          </a:p>
          <a:p>
            <a:pPr marL="693737" lvl="2" indent="-342900">
              <a:buClr>
                <a:schemeClr val="accent2">
                  <a:lumMod val="75000"/>
                </a:schemeClr>
              </a:buClr>
              <a:buFont typeface="Arial" panose="020B0604020202020204" pitchFamily="34" charset="0"/>
              <a:buChar char="•"/>
            </a:pPr>
            <a:r>
              <a:rPr lang="da-DK" dirty="0"/>
              <a:t>Ledningsnet og asset management – planlagt ledningsrenovering</a:t>
            </a:r>
          </a:p>
          <a:p>
            <a:pPr marL="873737" lvl="3" indent="-342900">
              <a:buClr>
                <a:schemeClr val="accent2">
                  <a:lumMod val="75000"/>
                </a:schemeClr>
              </a:buClr>
              <a:buFont typeface="Arial" panose="020B0604020202020204" pitchFamily="34" charset="0"/>
              <a:buChar char="•"/>
            </a:pPr>
            <a:r>
              <a:rPr lang="da-DK" dirty="0"/>
              <a:t>Renoveringstakt på ca. 2 % (6-8 km hovedledninger pr. år) ud fra tilstandsmæssigt behov</a:t>
            </a:r>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22</a:t>
            </a:fld>
            <a:endParaRPr lang="da-DK" dirty="0"/>
          </a:p>
        </p:txBody>
      </p:sp>
      <p:sp>
        <p:nvSpPr>
          <p:cNvPr id="10" name="Titel 1">
            <a:extLst>
              <a:ext uri="{FF2B5EF4-FFF2-40B4-BE49-F238E27FC236}">
                <a16:creationId xmlns:a16="http://schemas.microsoft.com/office/drawing/2014/main" id="{85F8C90A-FF5B-47BB-A235-E9FC3B15A81E}"/>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2020-2032</a:t>
            </a:r>
            <a:br>
              <a:rPr lang="da-DK" dirty="0"/>
            </a:br>
            <a:r>
              <a:rPr lang="da-DK" sz="2800" dirty="0"/>
              <a:t>– Økonomi</a:t>
            </a:r>
          </a:p>
        </p:txBody>
      </p:sp>
    </p:spTree>
    <p:extLst>
      <p:ext uri="{BB962C8B-B14F-4D97-AF65-F5344CB8AC3E}">
        <p14:creationId xmlns:p14="http://schemas.microsoft.com/office/powerpoint/2010/main" val="2812362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60001" y="1988840"/>
            <a:ext cx="10274302" cy="3416300"/>
          </a:xfrm>
        </p:spPr>
        <p:txBody>
          <a:bodyPr/>
          <a:lstStyle/>
          <a:p>
            <a:pPr lvl="2"/>
            <a:r>
              <a:rPr lang="da-DK" b="1" dirty="0"/>
              <a:t>Klimapåvirkning</a:t>
            </a:r>
          </a:p>
          <a:p>
            <a:pPr lvl="3"/>
            <a:r>
              <a:rPr lang="da-DK" dirty="0"/>
              <a:t>Primært strømforbrug til pumper, indvinding, vandbehandling og udpumpning</a:t>
            </a:r>
          </a:p>
          <a:p>
            <a:pPr lvl="2"/>
            <a:endParaRPr lang="da-DK" dirty="0"/>
          </a:p>
          <a:p>
            <a:pPr lvl="2"/>
            <a:r>
              <a:rPr lang="da-DK" b="1" dirty="0"/>
              <a:t>Miljøpåvirkning</a:t>
            </a:r>
          </a:p>
          <a:p>
            <a:pPr lvl="3"/>
            <a:r>
              <a:rPr lang="da-DK" dirty="0"/>
              <a:t>Bæredygtig grundvandsindvinding, der ikke påvirker vandområderne negativt</a:t>
            </a:r>
          </a:p>
          <a:p>
            <a:pPr lvl="3"/>
            <a:r>
              <a:rPr lang="da-DK" dirty="0"/>
              <a:t>Okkerslam – et restprodukt med jern, mangan og arsen</a:t>
            </a:r>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23</a:t>
            </a:fld>
            <a:endParaRPr lang="da-DK" dirty="0"/>
          </a:p>
        </p:txBody>
      </p:sp>
      <p:sp>
        <p:nvSpPr>
          <p:cNvPr id="4" name="Titel 1">
            <a:extLst>
              <a:ext uri="{FF2B5EF4-FFF2-40B4-BE49-F238E27FC236}">
                <a16:creationId xmlns:a16="http://schemas.microsoft.com/office/drawing/2014/main" id="{74BCB7B9-60B8-4A07-8FAA-CE3C9FDD1A19}"/>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2020-2032</a:t>
            </a:r>
            <a:br>
              <a:rPr lang="da-DK" dirty="0"/>
            </a:br>
            <a:r>
              <a:rPr lang="da-DK" sz="2800" dirty="0"/>
              <a:t>– Miljø og Klima</a:t>
            </a:r>
          </a:p>
        </p:txBody>
      </p:sp>
    </p:spTree>
    <p:extLst>
      <p:ext uri="{BB962C8B-B14F-4D97-AF65-F5344CB8AC3E}">
        <p14:creationId xmlns:p14="http://schemas.microsoft.com/office/powerpoint/2010/main" val="1943127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5353173" cy="3416300"/>
          </a:xfrm>
        </p:spPr>
        <p:txBody>
          <a:bodyPr/>
          <a:lstStyle/>
          <a:p>
            <a:pPr marL="357188" lvl="1" indent="-357188">
              <a:buClr>
                <a:schemeClr val="accent2">
                  <a:lumMod val="75000"/>
                </a:schemeClr>
              </a:buClr>
            </a:pPr>
            <a:r>
              <a:rPr lang="da-DK" b="1" dirty="0"/>
              <a:t>Blødgøring</a:t>
            </a:r>
          </a:p>
          <a:p>
            <a:pPr marL="537188" lvl="2" indent="-357188">
              <a:buClr>
                <a:schemeClr val="accent2">
                  <a:lumMod val="75000"/>
                </a:schemeClr>
              </a:buClr>
            </a:pPr>
            <a:r>
              <a:rPr lang="da-DK" dirty="0"/>
              <a:t>Hårdhed i vandet ligger på 13-14 °</a:t>
            </a:r>
            <a:r>
              <a:rPr lang="da-DK" dirty="0" err="1"/>
              <a:t>dH</a:t>
            </a:r>
            <a:r>
              <a:rPr lang="da-DK" dirty="0"/>
              <a:t> , og maksimalt ca. 15 °</a:t>
            </a:r>
            <a:r>
              <a:rPr lang="da-DK" dirty="0" err="1"/>
              <a:t>dH</a:t>
            </a:r>
            <a:endParaRPr lang="da-DK" dirty="0"/>
          </a:p>
          <a:p>
            <a:pPr marL="537188" lvl="2" indent="-357188">
              <a:buClr>
                <a:schemeClr val="accent2">
                  <a:lumMod val="75000"/>
                </a:schemeClr>
              </a:buClr>
            </a:pPr>
            <a:r>
              <a:rPr lang="da-DK" dirty="0"/>
              <a:t>Ingen planer om central blødgøring, men udviklingen følges</a:t>
            </a:r>
          </a:p>
          <a:p>
            <a:pPr marL="537188" lvl="2" indent="-357188">
              <a:buClr>
                <a:schemeClr val="accent2">
                  <a:lumMod val="75000"/>
                </a:schemeClr>
              </a:buClr>
            </a:pPr>
            <a:r>
              <a:rPr lang="da-DK" dirty="0"/>
              <a:t>Oplysning til kunderne om behov for private blødgøringsanlæg</a:t>
            </a:r>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24</a:t>
            </a:fld>
            <a:endParaRPr lang="da-DK" dirty="0"/>
          </a:p>
        </p:txBody>
      </p:sp>
      <p:sp>
        <p:nvSpPr>
          <p:cNvPr id="4" name="Titel 1">
            <a:extLst>
              <a:ext uri="{FF2B5EF4-FFF2-40B4-BE49-F238E27FC236}">
                <a16:creationId xmlns:a16="http://schemas.microsoft.com/office/drawing/2014/main" id="{13DC7C11-11E0-47B6-AFAE-EA0465AA8621}"/>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2020-2032</a:t>
            </a:r>
            <a:br>
              <a:rPr lang="da-DK" dirty="0"/>
            </a:br>
            <a:r>
              <a:rPr lang="da-DK" sz="2800" dirty="0"/>
              <a:t>– Kunder og udvikling af produkter og serviceydelser</a:t>
            </a:r>
          </a:p>
        </p:txBody>
      </p:sp>
      <p:grpSp>
        <p:nvGrpSpPr>
          <p:cNvPr id="8" name="Group 4">
            <a:extLst>
              <a:ext uri="{FF2B5EF4-FFF2-40B4-BE49-F238E27FC236}">
                <a16:creationId xmlns:a16="http://schemas.microsoft.com/office/drawing/2014/main" id="{E31F61F5-6238-49BA-910C-FB6B4E946CA9}"/>
              </a:ext>
            </a:extLst>
          </p:cNvPr>
          <p:cNvGrpSpPr>
            <a:grpSpLocks noChangeAspect="1"/>
          </p:cNvGrpSpPr>
          <p:nvPr/>
        </p:nvGrpSpPr>
        <p:grpSpPr bwMode="auto">
          <a:xfrm>
            <a:off x="6213912" y="1700808"/>
            <a:ext cx="5018087" cy="4079875"/>
            <a:chOff x="2797" y="1312"/>
            <a:chExt cx="3161" cy="2570"/>
          </a:xfrm>
        </p:grpSpPr>
        <p:sp>
          <p:nvSpPr>
            <p:cNvPr id="9" name="AutoShape 3">
              <a:extLst>
                <a:ext uri="{FF2B5EF4-FFF2-40B4-BE49-F238E27FC236}">
                  <a16:creationId xmlns:a16="http://schemas.microsoft.com/office/drawing/2014/main" id="{B9297EF9-32DA-4962-ADFE-0ADF913C0727}"/>
                </a:ext>
              </a:extLst>
            </p:cNvPr>
            <p:cNvSpPr>
              <a:spLocks noChangeAspect="1" noChangeArrowheads="1" noTextEdit="1"/>
            </p:cNvSpPr>
            <p:nvPr/>
          </p:nvSpPr>
          <p:spPr bwMode="auto">
            <a:xfrm>
              <a:off x="2797" y="1312"/>
              <a:ext cx="3161" cy="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pic>
          <p:nvPicPr>
            <p:cNvPr id="2053" name="Picture 5">
              <a:extLst>
                <a:ext uri="{FF2B5EF4-FFF2-40B4-BE49-F238E27FC236}">
                  <a16:creationId xmlns:a16="http://schemas.microsoft.com/office/drawing/2014/main" id="{D922E401-058C-4A66-9AC9-B133B4DE8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 y="1312"/>
              <a:ext cx="3166" cy="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80615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7873453" cy="3416300"/>
          </a:xfrm>
        </p:spPr>
        <p:txBody>
          <a:bodyPr/>
          <a:lstStyle/>
          <a:p>
            <a:pPr marL="357188" lvl="1" indent="-357188">
              <a:buClr>
                <a:schemeClr val="accent2">
                  <a:lumMod val="75000"/>
                </a:schemeClr>
              </a:buClr>
            </a:pPr>
            <a:r>
              <a:rPr lang="da-DK" b="1" dirty="0"/>
              <a:t>Kunden i fokus</a:t>
            </a:r>
          </a:p>
          <a:p>
            <a:pPr lvl="2">
              <a:buClr>
                <a:schemeClr val="accent2">
                  <a:lumMod val="75000"/>
                </a:schemeClr>
              </a:buClr>
            </a:pPr>
            <a:r>
              <a:rPr lang="da-DK" dirty="0"/>
              <a:t>Forventning om en fleksibel kundeservice hvad angår tid og sted</a:t>
            </a:r>
            <a:br>
              <a:rPr lang="da-DK" dirty="0"/>
            </a:br>
            <a:endParaRPr lang="da-DK" dirty="0"/>
          </a:p>
          <a:p>
            <a:pPr lvl="2">
              <a:buClr>
                <a:schemeClr val="accent2">
                  <a:lumMod val="75000"/>
                </a:schemeClr>
              </a:buClr>
            </a:pPr>
            <a:r>
              <a:rPr lang="da-DK" dirty="0"/>
              <a:t>Relevante informationer og data tilgængelige via app og hjemmeside</a:t>
            </a:r>
            <a:br>
              <a:rPr lang="da-DK" dirty="0"/>
            </a:br>
            <a:endParaRPr lang="da-DK" dirty="0"/>
          </a:p>
          <a:p>
            <a:pPr lvl="2">
              <a:buClr>
                <a:schemeClr val="accent2">
                  <a:lumMod val="75000"/>
                </a:schemeClr>
              </a:buClr>
            </a:pPr>
            <a:r>
              <a:rPr lang="da-DK" dirty="0"/>
              <a:t>Tænke og udbygge netværkstanken mellem kunder, kollegaer, myndigheder, samarbejdspartnere og andre interessenter</a:t>
            </a:r>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25</a:t>
            </a:fld>
            <a:endParaRPr lang="da-DK" dirty="0"/>
          </a:p>
        </p:txBody>
      </p:sp>
      <p:sp>
        <p:nvSpPr>
          <p:cNvPr id="4" name="Titel 1">
            <a:extLst>
              <a:ext uri="{FF2B5EF4-FFF2-40B4-BE49-F238E27FC236}">
                <a16:creationId xmlns:a16="http://schemas.microsoft.com/office/drawing/2014/main" id="{13DC7C11-11E0-47B6-AFAE-EA0465AA8621}"/>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2020-2032</a:t>
            </a:r>
            <a:br>
              <a:rPr lang="da-DK" dirty="0"/>
            </a:br>
            <a:r>
              <a:rPr lang="da-DK" sz="2800" dirty="0"/>
              <a:t>– Kunder og udvikling af produkter og serviceydelser</a:t>
            </a:r>
          </a:p>
        </p:txBody>
      </p:sp>
    </p:spTree>
    <p:extLst>
      <p:ext uri="{BB962C8B-B14F-4D97-AF65-F5344CB8AC3E}">
        <p14:creationId xmlns:p14="http://schemas.microsoft.com/office/powerpoint/2010/main" val="1375140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1" y="2166938"/>
            <a:ext cx="6361285" cy="3416300"/>
          </a:xfrm>
        </p:spPr>
        <p:txBody>
          <a:bodyPr/>
          <a:lstStyle/>
          <a:p>
            <a:pPr marL="357188" lvl="1" indent="-357188">
              <a:buClr>
                <a:schemeClr val="accent2">
                  <a:lumMod val="75000"/>
                </a:schemeClr>
              </a:buClr>
            </a:pPr>
            <a:r>
              <a:rPr lang="da-DK" b="1" dirty="0"/>
              <a:t>Fælles projektkultur</a:t>
            </a:r>
          </a:p>
          <a:p>
            <a:pPr marL="537188" lvl="2" indent="-357188">
              <a:buClr>
                <a:schemeClr val="accent2">
                  <a:lumMod val="75000"/>
                </a:schemeClr>
              </a:buClr>
            </a:pPr>
            <a:r>
              <a:rPr lang="da-DK" dirty="0"/>
              <a:t>Sikre styring af tid, leverancer og økonomi</a:t>
            </a:r>
            <a:br>
              <a:rPr lang="da-DK" dirty="0"/>
            </a:br>
            <a:endParaRPr lang="da-DK" dirty="0"/>
          </a:p>
          <a:p>
            <a:pPr marL="537188" lvl="2" indent="-357188">
              <a:buClr>
                <a:schemeClr val="accent2">
                  <a:lumMod val="75000"/>
                </a:schemeClr>
              </a:buClr>
            </a:pPr>
            <a:r>
              <a:rPr lang="da-DK" dirty="0"/>
              <a:t>Synliggøre projekter og aktiviteter hos FH mhp. at tiltrække vandsektorens dygtigste specialister</a:t>
            </a:r>
          </a:p>
          <a:p>
            <a:pPr marL="537188" lvl="2" indent="-357188">
              <a:buClr>
                <a:schemeClr val="accent2">
                  <a:lumMod val="75000"/>
                </a:schemeClr>
              </a:buClr>
            </a:pPr>
            <a:endParaRPr lang="da-DK" dirty="0"/>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26</a:t>
            </a:fld>
            <a:endParaRPr lang="da-DK" dirty="0"/>
          </a:p>
        </p:txBody>
      </p:sp>
      <p:sp>
        <p:nvSpPr>
          <p:cNvPr id="4" name="Titel 1">
            <a:extLst>
              <a:ext uri="{FF2B5EF4-FFF2-40B4-BE49-F238E27FC236}">
                <a16:creationId xmlns:a16="http://schemas.microsoft.com/office/drawing/2014/main" id="{6661C06F-46A1-450C-A7C2-17A2D9522263}"/>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2020-2032</a:t>
            </a:r>
            <a:br>
              <a:rPr lang="da-DK" dirty="0"/>
            </a:br>
            <a:r>
              <a:rPr lang="da-DK" sz="2800" dirty="0"/>
              <a:t>– En velfungerende organisation</a:t>
            </a:r>
          </a:p>
        </p:txBody>
      </p:sp>
    </p:spTree>
    <p:extLst>
      <p:ext uri="{BB962C8B-B14F-4D97-AF65-F5344CB8AC3E}">
        <p14:creationId xmlns:p14="http://schemas.microsoft.com/office/powerpoint/2010/main" val="1932610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9385621" cy="3416300"/>
          </a:xfrm>
        </p:spPr>
        <p:txBody>
          <a:bodyPr/>
          <a:lstStyle/>
          <a:p>
            <a:pPr marL="357188" lvl="1" indent="-357188">
              <a:buClr>
                <a:schemeClr val="accent2">
                  <a:lumMod val="75000"/>
                </a:schemeClr>
              </a:buClr>
            </a:pPr>
            <a:r>
              <a:rPr lang="da-DK" b="1" dirty="0"/>
              <a:t>Innovation og udvikling</a:t>
            </a:r>
          </a:p>
          <a:p>
            <a:pPr marL="537188" lvl="2" indent="-357188">
              <a:buClr>
                <a:schemeClr val="accent2">
                  <a:lumMod val="75000"/>
                </a:schemeClr>
              </a:buClr>
            </a:pPr>
            <a:r>
              <a:rPr lang="da-DK" dirty="0"/>
              <a:t>Effektivisering via løbende teknologiudvikling og innovative tiltag</a:t>
            </a:r>
          </a:p>
          <a:p>
            <a:pPr marL="537188" lvl="2" indent="-357188">
              <a:buClr>
                <a:schemeClr val="accent2">
                  <a:lumMod val="75000"/>
                </a:schemeClr>
              </a:buClr>
            </a:pPr>
            <a:r>
              <a:rPr lang="da-DK" dirty="0"/>
              <a:t>Adgang til efteruddannelse, vidensdeling i faglige netværk, deltagelse i forsknings- og udviklingsprojekter</a:t>
            </a:r>
          </a:p>
          <a:p>
            <a:pPr marL="537188" lvl="2" indent="-357188">
              <a:buClr>
                <a:schemeClr val="accent2">
                  <a:lumMod val="75000"/>
                </a:schemeClr>
              </a:buClr>
            </a:pPr>
            <a:r>
              <a:rPr lang="da-DK" dirty="0"/>
              <a:t>Udvikle samarbejdet med vores interessenter især relevante myndigheder</a:t>
            </a:r>
          </a:p>
          <a:p>
            <a:pPr marL="537188" lvl="2" indent="-357188">
              <a:buClr>
                <a:schemeClr val="accent2">
                  <a:lumMod val="75000"/>
                </a:schemeClr>
              </a:buClr>
            </a:pPr>
            <a:r>
              <a:rPr lang="da-DK" dirty="0"/>
              <a:t>Prioritere involvering i faglige fællesskaber</a:t>
            </a:r>
          </a:p>
          <a:p>
            <a:pPr marL="537188" lvl="2" indent="-357188">
              <a:buClr>
                <a:schemeClr val="accent2">
                  <a:lumMod val="75000"/>
                </a:schemeClr>
              </a:buClr>
            </a:pPr>
            <a:r>
              <a:rPr lang="da-DK" dirty="0"/>
              <a:t>Vurdere mulighederne for udbygning af tilknyttede aktiviteter for at fastholde medarbejdere og sikre et professionelt højt niveau</a:t>
            </a:r>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27</a:t>
            </a:fld>
            <a:endParaRPr lang="da-DK" dirty="0"/>
          </a:p>
        </p:txBody>
      </p:sp>
      <p:sp>
        <p:nvSpPr>
          <p:cNvPr id="8" name="Titel 1">
            <a:extLst>
              <a:ext uri="{FF2B5EF4-FFF2-40B4-BE49-F238E27FC236}">
                <a16:creationId xmlns:a16="http://schemas.microsoft.com/office/drawing/2014/main" id="{EF416BB2-8956-420D-BB28-93989AFECB39}"/>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2020-2032</a:t>
            </a:r>
            <a:br>
              <a:rPr lang="da-DK" dirty="0"/>
            </a:br>
            <a:r>
              <a:rPr lang="da-DK" sz="2800" dirty="0"/>
              <a:t>– En velfungerende organisation</a:t>
            </a:r>
          </a:p>
        </p:txBody>
      </p:sp>
    </p:spTree>
    <p:extLst>
      <p:ext uri="{BB962C8B-B14F-4D97-AF65-F5344CB8AC3E}">
        <p14:creationId xmlns:p14="http://schemas.microsoft.com/office/powerpoint/2010/main" val="3139863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28</a:t>
            </a:fld>
            <a:endParaRPr lang="da-DK" dirty="0"/>
          </a:p>
        </p:txBody>
      </p:sp>
      <p:graphicFrame>
        <p:nvGraphicFramePr>
          <p:cNvPr id="7" name="Objekt 6"/>
          <p:cNvGraphicFramePr>
            <a:graphicFrameLocks noChangeAspect="1"/>
          </p:cNvGraphicFramePr>
          <p:nvPr/>
        </p:nvGraphicFramePr>
        <p:xfrm>
          <a:off x="1552926" y="1052736"/>
          <a:ext cx="8547873" cy="4412405"/>
        </p:xfrm>
        <a:graphic>
          <a:graphicData uri="http://schemas.openxmlformats.org/presentationml/2006/ole">
            <mc:AlternateContent xmlns:mc="http://schemas.openxmlformats.org/markup-compatibility/2006">
              <mc:Choice xmlns:v="urn:schemas-microsoft-com:vml" Requires="v">
                <p:oleObj spid="_x0000_s3093" name="Worksheet" r:id="rId3" imgW="11487085" imgH="5800686" progId="Excel.Sheet.12">
                  <p:embed/>
                </p:oleObj>
              </mc:Choice>
              <mc:Fallback>
                <p:oleObj name="Worksheet" r:id="rId3" imgW="11487085" imgH="5800686" progId="Excel.Sheet.12">
                  <p:embed/>
                  <p:pic>
                    <p:nvPicPr>
                      <p:cNvPr id="7" name="Objekt 6"/>
                      <p:cNvPicPr/>
                      <p:nvPr/>
                    </p:nvPicPr>
                    <p:blipFill>
                      <a:blip r:embed="rId4"/>
                      <a:stretch>
                        <a:fillRect/>
                      </a:stretch>
                    </p:blipFill>
                    <p:spPr>
                      <a:xfrm>
                        <a:off x="1552926" y="1052736"/>
                        <a:ext cx="8547873" cy="4412405"/>
                      </a:xfrm>
                      <a:prstGeom prst="rect">
                        <a:avLst/>
                      </a:prstGeom>
                    </p:spPr>
                  </p:pic>
                </p:oleObj>
              </mc:Fallback>
            </mc:AlternateContent>
          </a:graphicData>
        </a:graphic>
      </p:graphicFrame>
      <p:sp>
        <p:nvSpPr>
          <p:cNvPr id="8" name="Titel 1">
            <a:extLst>
              <a:ext uri="{FF2B5EF4-FFF2-40B4-BE49-F238E27FC236}">
                <a16:creationId xmlns:a16="http://schemas.microsoft.com/office/drawing/2014/main" id="{E990DA0D-5A80-41A1-A944-D91F109805F9}"/>
              </a:ext>
            </a:extLst>
          </p:cNvPr>
          <p:cNvSpPr txBox="1">
            <a:spLocks/>
          </p:cNvSpPr>
          <p:nvPr/>
        </p:nvSpPr>
        <p:spPr>
          <a:xfrm>
            <a:off x="960001" y="188641"/>
            <a:ext cx="11231999" cy="864095"/>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2020-2032</a:t>
            </a:r>
            <a:br>
              <a:rPr lang="da-DK" dirty="0"/>
            </a:br>
            <a:endParaRPr lang="da-DK" sz="2800" dirty="0"/>
          </a:p>
        </p:txBody>
      </p:sp>
    </p:spTree>
    <p:extLst>
      <p:ext uri="{BB962C8B-B14F-4D97-AF65-F5344CB8AC3E}">
        <p14:creationId xmlns:p14="http://schemas.microsoft.com/office/powerpoint/2010/main" val="361368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5713213" cy="3416300"/>
          </a:xfrm>
        </p:spPr>
        <p:txBody>
          <a:bodyPr/>
          <a:lstStyle/>
          <a:p>
            <a:r>
              <a:rPr lang="da-DK" dirty="0"/>
              <a:t>Det er direktionens vurdering, at planen er godt på vej mod realisering og bidrager til at udvikle vandforsyningen de kommende år. </a:t>
            </a:r>
          </a:p>
          <a:p>
            <a:endParaRPr lang="da-DK" dirty="0"/>
          </a:p>
          <a:p>
            <a:r>
              <a:rPr lang="da-DK" dirty="0"/>
              <a:t>En revision af planen påbegyndes 2023.</a:t>
            </a:r>
          </a:p>
          <a:p>
            <a:endParaRPr lang="da-DK" dirty="0"/>
          </a:p>
          <a:p>
            <a:r>
              <a:rPr lang="da-DK" b="1" dirty="0"/>
              <a:t>Direktionen indstiller</a:t>
            </a:r>
            <a:r>
              <a:rPr lang="da-DK" dirty="0"/>
              <a:t>, at</a:t>
            </a:r>
          </a:p>
          <a:p>
            <a:pPr marL="342900" indent="-342900">
              <a:buClr>
                <a:schemeClr val="accent2">
                  <a:lumMod val="75000"/>
                </a:schemeClr>
              </a:buClr>
              <a:buFont typeface="Arial" panose="020B0604020202020204" pitchFamily="34" charset="0"/>
              <a:buChar char="•"/>
            </a:pPr>
            <a:r>
              <a:rPr lang="da-DK" dirty="0"/>
              <a:t>Orienteringen tages til efterretning.</a:t>
            </a:r>
          </a:p>
          <a:p>
            <a:pPr>
              <a:buClr>
                <a:schemeClr val="accent2">
                  <a:lumMod val="75000"/>
                </a:schemeClr>
              </a:buClr>
              <a:buNone/>
            </a:pPr>
            <a:endParaRPr lang="da-DK" dirty="0"/>
          </a:p>
          <a:p>
            <a:pPr>
              <a:buClr>
                <a:schemeClr val="accent2">
                  <a:lumMod val="75000"/>
                </a:schemeClr>
              </a:buClr>
              <a:buNone/>
            </a:pPr>
            <a:r>
              <a:rPr lang="da-DK" b="1" i="1" dirty="0"/>
              <a:t>Udsættes</a:t>
            </a:r>
            <a:r>
              <a:rPr lang="da-DK" dirty="0"/>
              <a:t>.</a:t>
            </a:r>
          </a:p>
          <a:p>
            <a:pPr>
              <a:buClr>
                <a:schemeClr val="accent2">
                  <a:lumMod val="75000"/>
                </a:schemeClr>
              </a:buClr>
              <a:buNone/>
            </a:pPr>
            <a:endParaRPr lang="da-DK" dirty="0"/>
          </a:p>
          <a:p>
            <a:pPr>
              <a:buClr>
                <a:schemeClr val="accent2">
                  <a:lumMod val="75000"/>
                </a:schemeClr>
              </a:buClr>
              <a:buNone/>
            </a:pPr>
            <a:endParaRPr lang="da-DK" dirty="0"/>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29</a:t>
            </a:fld>
            <a:endParaRPr lang="da-DK" dirty="0"/>
          </a:p>
        </p:txBody>
      </p:sp>
      <p:sp>
        <p:nvSpPr>
          <p:cNvPr id="8" name="Titel 1">
            <a:extLst>
              <a:ext uri="{FF2B5EF4-FFF2-40B4-BE49-F238E27FC236}">
                <a16:creationId xmlns:a16="http://schemas.microsoft.com/office/drawing/2014/main" id="{869A7C35-40E3-4D0D-A8CD-E4CECCAD46E4}"/>
              </a:ext>
            </a:extLst>
          </p:cNvPr>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Forsyningsplan Vand – Indstilling</a:t>
            </a:r>
          </a:p>
        </p:txBody>
      </p:sp>
      <p:pic>
        <p:nvPicPr>
          <p:cNvPr id="9" name="Pladsholder til 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01829" y="2420888"/>
            <a:ext cx="4216464" cy="3162349"/>
          </a:xfrm>
          <a:prstGeom prst="rect">
            <a:avLst/>
          </a:prstGeom>
        </p:spPr>
      </p:pic>
    </p:spTree>
    <p:extLst>
      <p:ext uri="{BB962C8B-B14F-4D97-AF65-F5344CB8AC3E}">
        <p14:creationId xmlns:p14="http://schemas.microsoft.com/office/powerpoint/2010/main" val="261792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type="body" sz="quarter" idx="13"/>
          </p:nvPr>
        </p:nvSpPr>
        <p:spPr/>
        <p:txBody>
          <a:bodyPr/>
          <a:lstStyle/>
          <a:p>
            <a:pPr marL="342900" indent="-342900">
              <a:buClr>
                <a:schemeClr val="accent2">
                  <a:lumMod val="75000"/>
                </a:schemeClr>
              </a:buClr>
              <a:buFont typeface="Arial" panose="020B0604020202020204" pitchFamily="34" charset="0"/>
              <a:buChar char="•"/>
            </a:pPr>
            <a:r>
              <a:rPr lang="da-DK" dirty="0"/>
              <a:t>Direktionen indstiller, at dagsordenen godkendes.</a:t>
            </a:r>
          </a:p>
          <a:p>
            <a:pPr>
              <a:buClr>
                <a:schemeClr val="accent2">
                  <a:lumMod val="75000"/>
                </a:schemeClr>
              </a:buClr>
              <a:buNone/>
            </a:pPr>
            <a:endParaRPr lang="da-DK" dirty="0"/>
          </a:p>
          <a:p>
            <a:pPr>
              <a:buClr>
                <a:schemeClr val="accent2">
                  <a:lumMod val="75000"/>
                </a:schemeClr>
              </a:buClr>
              <a:buNone/>
            </a:pPr>
            <a:r>
              <a:rPr lang="da-DK" b="1" i="1" dirty="0"/>
              <a:t>Indstillingen blev tiltrådt.</a:t>
            </a:r>
          </a:p>
          <a:p>
            <a:pPr>
              <a:buClr>
                <a:schemeClr val="accent2">
                  <a:lumMod val="75000"/>
                </a:schemeClr>
              </a:buClr>
              <a:buNone/>
            </a:pPr>
            <a:endParaRPr lang="da-DK" dirty="0"/>
          </a:p>
          <a:p>
            <a:pPr>
              <a:buClr>
                <a:schemeClr val="accent2">
                  <a:lumMod val="75000"/>
                </a:schemeClr>
              </a:buClr>
              <a:buNone/>
            </a:pPr>
            <a:endParaRPr lang="da-DK" dirty="0"/>
          </a:p>
        </p:txBody>
      </p:sp>
      <p:sp>
        <p:nvSpPr>
          <p:cNvPr id="5" name="Pladsholder til slide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3</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a:t>1. Godkendelse af dagsorden</a:t>
            </a:r>
          </a:p>
        </p:txBody>
      </p:sp>
      <p:pic>
        <p:nvPicPr>
          <p:cNvPr id="10"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071289" y="1943296"/>
            <a:ext cx="5471584" cy="3639942"/>
          </a:xfrm>
        </p:spPr>
      </p:pic>
      <p:sp>
        <p:nvSpPr>
          <p:cNvPr id="11" name="Pladsholder til sidefod 1"/>
          <p:cNvSpPr>
            <a:spLocks noGrp="1"/>
          </p:cNvSpPr>
          <p:nvPr>
            <p:ph type="ftr" sz="quarter" idx="11"/>
          </p:nvPr>
        </p:nvSpPr>
        <p:spPr>
          <a:xfrm>
            <a:off x="1752513" y="6334022"/>
            <a:ext cx="5544000" cy="176532"/>
          </a:xfrm>
        </p:spPr>
        <p:txBody>
          <a:bodyPr/>
          <a:lstStyle/>
          <a:p>
            <a:r>
              <a:rPr lang="da-DK"/>
              <a:t>Offentligt referat af bestyrelsesmødet den 17. november 2022  i Helsingør Vand A/S og Forsyning Helsingør Spildevand A/S </a:t>
            </a:r>
            <a:endParaRPr lang="da-DK" dirty="0"/>
          </a:p>
        </p:txBody>
      </p:sp>
    </p:spTree>
    <p:extLst>
      <p:ext uri="{BB962C8B-B14F-4D97-AF65-F5344CB8AC3E}">
        <p14:creationId xmlns:p14="http://schemas.microsoft.com/office/powerpoint/2010/main" val="417267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8881566" cy="3416300"/>
          </a:xfrm>
        </p:spPr>
        <p:txBody>
          <a:bodyPr/>
          <a:lstStyle/>
          <a:p>
            <a:pPr marL="0" lvl="1" indent="0">
              <a:buClr>
                <a:schemeClr val="accent2">
                  <a:lumMod val="75000"/>
                </a:schemeClr>
              </a:buClr>
              <a:buNone/>
            </a:pPr>
            <a:r>
              <a:rPr lang="da-DK" dirty="0"/>
              <a:t>Genoptagelse fra sidste møde, hvor sagen blev udsat.</a:t>
            </a:r>
          </a:p>
          <a:p>
            <a:pPr marL="0" lvl="1" indent="0">
              <a:buClr>
                <a:schemeClr val="accent2">
                  <a:lumMod val="75000"/>
                </a:schemeClr>
              </a:buClr>
              <a:buNone/>
            </a:pPr>
            <a:endParaRPr lang="da-DK" dirty="0"/>
          </a:p>
          <a:p>
            <a:pPr marL="0" lvl="1" indent="0">
              <a:buClr>
                <a:schemeClr val="accent2">
                  <a:lumMod val="75000"/>
                </a:schemeClr>
              </a:buClr>
              <a:buNone/>
            </a:pPr>
            <a:r>
              <a:rPr lang="da-DK" dirty="0"/>
              <a:t>Senest drøftet den 13. juni 2022, hvor bestyrelsen anmodede om at der laves et oplæg på hvilken betydning planen har for Forsyning Helsingør.</a:t>
            </a:r>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30</a:t>
            </a:fld>
            <a:endParaRPr lang="da-DK" dirty="0"/>
          </a:p>
        </p:txBody>
      </p:sp>
      <p:sp>
        <p:nvSpPr>
          <p:cNvPr id="4" name="Titel 1">
            <a:extLst>
              <a:ext uri="{FF2B5EF4-FFF2-40B4-BE49-F238E27FC236}">
                <a16:creationId xmlns:a16="http://schemas.microsoft.com/office/drawing/2014/main" id="{13DC7C11-11E0-47B6-AFAE-EA0465AA8621}"/>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10. </a:t>
            </a:r>
            <a:r>
              <a:rPr lang="da-DK" sz="4000" dirty="0"/>
              <a:t>Klimatilpasningsplanen</a:t>
            </a:r>
            <a:endParaRPr lang="da-DK" dirty="0"/>
          </a:p>
          <a:p>
            <a:r>
              <a:rPr lang="da-DK" sz="2800" dirty="0"/>
              <a:t>– Helsingør Kommunes Klimatilpasningsplan 2021-2033</a:t>
            </a:r>
          </a:p>
        </p:txBody>
      </p:sp>
    </p:spTree>
    <p:extLst>
      <p:ext uri="{BB962C8B-B14F-4D97-AF65-F5344CB8AC3E}">
        <p14:creationId xmlns:p14="http://schemas.microsoft.com/office/powerpoint/2010/main" val="1121549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1" y="2166938"/>
            <a:ext cx="3985022" cy="3416300"/>
          </a:xfrm>
        </p:spPr>
        <p:txBody>
          <a:bodyPr/>
          <a:lstStyle/>
          <a:p>
            <a:pPr lvl="1">
              <a:buClr>
                <a:schemeClr val="accent2">
                  <a:lumMod val="75000"/>
                </a:schemeClr>
              </a:buClr>
            </a:pPr>
            <a:r>
              <a:rPr lang="da-DK" dirty="0"/>
              <a:t>Forarbejde til Kommuneplan 2022</a:t>
            </a:r>
          </a:p>
          <a:p>
            <a:pPr lvl="1">
              <a:buClr>
                <a:schemeClr val="accent2">
                  <a:lumMod val="75000"/>
                </a:schemeClr>
              </a:buClr>
            </a:pPr>
            <a:r>
              <a:rPr lang="da-DK" dirty="0"/>
              <a:t>Erstatter Klimatilpasningsplan 2014 og Kommuneplantillæg nr. 11 til kommuneplan 2013-2025</a:t>
            </a:r>
          </a:p>
          <a:p>
            <a:pPr lvl="1">
              <a:buClr>
                <a:schemeClr val="accent2">
                  <a:lumMod val="75000"/>
                </a:schemeClr>
              </a:buClr>
            </a:pPr>
            <a:r>
              <a:rPr lang="da-DK" dirty="0"/>
              <a:t>Bygger på opdateret kortlægning af risici som følge af klimaændringer</a:t>
            </a:r>
          </a:p>
          <a:p>
            <a:pPr lvl="1">
              <a:buClr>
                <a:schemeClr val="accent2">
                  <a:lumMod val="75000"/>
                </a:schemeClr>
              </a:buClr>
            </a:pPr>
            <a:r>
              <a:rPr lang="da-DK" dirty="0"/>
              <a:t>Grundlag for rammer for nødvendige hensyn i lokalplanlægningen</a:t>
            </a:r>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31</a:t>
            </a:fld>
            <a:endParaRPr lang="da-DK" dirty="0"/>
          </a:p>
        </p:txBody>
      </p:sp>
      <p:sp>
        <p:nvSpPr>
          <p:cNvPr id="4" name="Titel 1">
            <a:extLst>
              <a:ext uri="{FF2B5EF4-FFF2-40B4-BE49-F238E27FC236}">
                <a16:creationId xmlns:a16="http://schemas.microsoft.com/office/drawing/2014/main" id="{13DC7C11-11E0-47B6-AFAE-EA0465AA8621}"/>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10. </a:t>
            </a:r>
            <a:r>
              <a:rPr lang="da-DK" sz="4000" dirty="0"/>
              <a:t>Klimatilpasningsplanen</a:t>
            </a:r>
            <a:endParaRPr lang="da-DK" dirty="0"/>
          </a:p>
          <a:p>
            <a:r>
              <a:rPr lang="da-DK" sz="2800" dirty="0"/>
              <a:t>– Helsingør Kommunes strategi for klimatilpasning 2021-2033</a:t>
            </a:r>
          </a:p>
        </p:txBody>
      </p:sp>
      <p:grpSp>
        <p:nvGrpSpPr>
          <p:cNvPr id="8" name="Group 4">
            <a:extLst>
              <a:ext uri="{FF2B5EF4-FFF2-40B4-BE49-F238E27FC236}">
                <a16:creationId xmlns:a16="http://schemas.microsoft.com/office/drawing/2014/main" id="{B7C46E63-9F00-46BF-A9F5-417268508388}"/>
              </a:ext>
            </a:extLst>
          </p:cNvPr>
          <p:cNvGrpSpPr>
            <a:grpSpLocks noChangeAspect="1"/>
          </p:cNvGrpSpPr>
          <p:nvPr/>
        </p:nvGrpSpPr>
        <p:grpSpPr bwMode="auto">
          <a:xfrm>
            <a:off x="5447928" y="1884086"/>
            <a:ext cx="5057949" cy="3801316"/>
            <a:chOff x="1425" y="345"/>
            <a:chExt cx="4830" cy="3630"/>
          </a:xfrm>
        </p:grpSpPr>
        <p:sp>
          <p:nvSpPr>
            <p:cNvPr id="9" name="AutoShape 3">
              <a:extLst>
                <a:ext uri="{FF2B5EF4-FFF2-40B4-BE49-F238E27FC236}">
                  <a16:creationId xmlns:a16="http://schemas.microsoft.com/office/drawing/2014/main" id="{0A5BD65F-3A41-49FA-9314-B5D71EA55BFF}"/>
                </a:ext>
              </a:extLst>
            </p:cNvPr>
            <p:cNvSpPr>
              <a:spLocks noChangeAspect="1" noChangeArrowheads="1" noTextEdit="1"/>
            </p:cNvSpPr>
            <p:nvPr/>
          </p:nvSpPr>
          <p:spPr bwMode="auto">
            <a:xfrm>
              <a:off x="1425" y="345"/>
              <a:ext cx="4830" cy="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pic>
          <p:nvPicPr>
            <p:cNvPr id="3077" name="Picture 5">
              <a:extLst>
                <a:ext uri="{FF2B5EF4-FFF2-40B4-BE49-F238E27FC236}">
                  <a16:creationId xmlns:a16="http://schemas.microsoft.com/office/drawing/2014/main" id="{4199B20D-F2A0-4539-B015-7326FCF75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 y="345"/>
              <a:ext cx="4836" cy="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9125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10465741" cy="3416300"/>
          </a:xfrm>
        </p:spPr>
        <p:txBody>
          <a:bodyPr/>
          <a:lstStyle/>
          <a:p>
            <a:pPr lvl="1">
              <a:buClr>
                <a:schemeClr val="accent2">
                  <a:lumMod val="75000"/>
                </a:schemeClr>
              </a:buClr>
            </a:pPr>
            <a:r>
              <a:rPr lang="da-DK" sz="1800" dirty="0"/>
              <a:t>Fokusere på lokale løsninger, der kan sikre kommunen mod skybrud og havstigninger og inddrage borgere og lokalsamfund i processen.</a:t>
            </a:r>
          </a:p>
          <a:p>
            <a:pPr lvl="1">
              <a:buClr>
                <a:schemeClr val="accent2">
                  <a:lumMod val="75000"/>
                </a:schemeClr>
              </a:buClr>
            </a:pPr>
            <a:r>
              <a:rPr lang="da-DK" sz="1800" dirty="0"/>
              <a:t>Sikre koordinering af indsatser på tværs af kommunegrænserne både inde i landet og ude ved kysten.</a:t>
            </a:r>
          </a:p>
          <a:p>
            <a:pPr lvl="1">
              <a:buClr>
                <a:schemeClr val="accent2">
                  <a:lumMod val="75000"/>
                </a:schemeClr>
              </a:buClr>
            </a:pPr>
            <a:r>
              <a:rPr lang="da-DK" sz="1800" dirty="0"/>
              <a:t>Skabe merværdi ved klimatilpasning – vi vil skabe attraktive natur- og byrum i forbindelse med klimatilpasning i Helsingør Kommune.</a:t>
            </a:r>
          </a:p>
          <a:p>
            <a:pPr lvl="1">
              <a:buClr>
                <a:schemeClr val="accent2">
                  <a:lumMod val="75000"/>
                </a:schemeClr>
              </a:buClr>
            </a:pPr>
            <a:r>
              <a:rPr lang="da-DK" sz="1800" dirty="0"/>
              <a:t>Forebygge og mindske skader som følge af skybrud bl.a. ved at regnvand skilles fra spildevand, og hvis muligt at forsinke vandets transport i vandløbene fra oplandet, inden det når byerne</a:t>
            </a:r>
          </a:p>
          <a:p>
            <a:pPr lvl="1">
              <a:buClr>
                <a:schemeClr val="accent2">
                  <a:lumMod val="75000"/>
                </a:schemeClr>
              </a:buClr>
            </a:pPr>
            <a:r>
              <a:rPr lang="da-DK" sz="1800" dirty="0"/>
              <a:t>Håndtere regnvand lokalt og med vægt på løsninger, der øger kvaliteten i naturen, byrummene og fritidsområderne, f.eks. med grønne veje i form af klimaveje</a:t>
            </a:r>
          </a:p>
          <a:p>
            <a:pPr lvl="1">
              <a:buClr>
                <a:schemeClr val="accent2">
                  <a:lumMod val="75000"/>
                </a:schemeClr>
              </a:buClr>
            </a:pPr>
            <a:r>
              <a:rPr lang="da-DK" sz="1800" dirty="0"/>
              <a:t>Klimasikre kommunens ejendomme</a:t>
            </a:r>
          </a:p>
          <a:p>
            <a:pPr lvl="1">
              <a:buClr>
                <a:schemeClr val="accent2">
                  <a:lumMod val="75000"/>
                </a:schemeClr>
              </a:buClr>
            </a:pPr>
            <a:r>
              <a:rPr lang="da-DK" sz="1800" dirty="0"/>
              <a:t>Mindske og forebygge skader som følge af erosion og havstigninger ved klimasikring af kystnær bebyggelse og kystnære anlæg.</a:t>
            </a:r>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32</a:t>
            </a:fld>
            <a:endParaRPr lang="da-DK" dirty="0"/>
          </a:p>
        </p:txBody>
      </p:sp>
      <p:sp>
        <p:nvSpPr>
          <p:cNvPr id="4" name="Titel 1">
            <a:extLst>
              <a:ext uri="{FF2B5EF4-FFF2-40B4-BE49-F238E27FC236}">
                <a16:creationId xmlns:a16="http://schemas.microsoft.com/office/drawing/2014/main" id="{13DC7C11-11E0-47B6-AFAE-EA0465AA8621}"/>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10. </a:t>
            </a:r>
            <a:r>
              <a:rPr lang="da-DK" sz="4000" dirty="0"/>
              <a:t>Klimatilpasningsplanen</a:t>
            </a:r>
            <a:endParaRPr lang="da-DK" dirty="0"/>
          </a:p>
          <a:p>
            <a:r>
              <a:rPr lang="da-DK" sz="2800" dirty="0"/>
              <a:t>– Overordnede mål for klimatilpasningsindsatsen</a:t>
            </a:r>
          </a:p>
        </p:txBody>
      </p:sp>
    </p:spTree>
    <p:extLst>
      <p:ext uri="{BB962C8B-B14F-4D97-AF65-F5344CB8AC3E}">
        <p14:creationId xmlns:p14="http://schemas.microsoft.com/office/powerpoint/2010/main" val="1309193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4" name="Titel 1">
            <a:extLst>
              <a:ext uri="{FF2B5EF4-FFF2-40B4-BE49-F238E27FC236}">
                <a16:creationId xmlns:a16="http://schemas.microsoft.com/office/drawing/2014/main" id="{13DC7C11-11E0-47B6-AFAE-EA0465AA8621}"/>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dirty="0">
                <a:solidFill>
                  <a:srgbClr val="44697D"/>
                </a:solidFill>
                <a:latin typeface="Calibri Light"/>
              </a:rPr>
              <a:t>10</a:t>
            </a:r>
            <a:r>
              <a:rPr kumimoji="0" lang="da-DK" sz="4000" b="0" i="0" u="none" strike="noStrike" kern="1200" cap="none" spc="0" normalizeH="0" baseline="0" noProof="0" dirty="0">
                <a:ln>
                  <a:noFill/>
                </a:ln>
                <a:solidFill>
                  <a:srgbClr val="44697D"/>
                </a:solidFill>
                <a:effectLst/>
                <a:uLnTx/>
                <a:uFillTx/>
                <a:latin typeface="Calibri Light"/>
                <a:ea typeface="+mj-ea"/>
                <a:cs typeface="+mj-cs"/>
              </a:rPr>
              <a:t>. Klimatilpasningsplanen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Handlingsplanens betydning for Forsyning Helsingør</a:t>
            </a:r>
          </a:p>
        </p:txBody>
      </p:sp>
      <p:grpSp>
        <p:nvGrpSpPr>
          <p:cNvPr id="8" name="Group 4">
            <a:extLst>
              <a:ext uri="{FF2B5EF4-FFF2-40B4-BE49-F238E27FC236}">
                <a16:creationId xmlns:a16="http://schemas.microsoft.com/office/drawing/2014/main" id="{31FBE518-248B-48CF-B7C0-47A73A2593F3}"/>
              </a:ext>
            </a:extLst>
          </p:cNvPr>
          <p:cNvGrpSpPr>
            <a:grpSpLocks noChangeAspect="1"/>
          </p:cNvGrpSpPr>
          <p:nvPr/>
        </p:nvGrpSpPr>
        <p:grpSpPr bwMode="auto">
          <a:xfrm>
            <a:off x="1343472" y="1466242"/>
            <a:ext cx="7944311" cy="4633807"/>
            <a:chOff x="310" y="101"/>
            <a:chExt cx="7060" cy="4118"/>
          </a:xfrm>
        </p:grpSpPr>
        <p:sp>
          <p:nvSpPr>
            <p:cNvPr id="9" name="AutoShape 3">
              <a:extLst>
                <a:ext uri="{FF2B5EF4-FFF2-40B4-BE49-F238E27FC236}">
                  <a16:creationId xmlns:a16="http://schemas.microsoft.com/office/drawing/2014/main" id="{C4513110-AB53-4956-B01A-250092D58D38}"/>
                </a:ext>
              </a:extLst>
            </p:cNvPr>
            <p:cNvSpPr>
              <a:spLocks noChangeAspect="1" noChangeArrowheads="1" noTextEdit="1"/>
            </p:cNvSpPr>
            <p:nvPr/>
          </p:nvSpPr>
          <p:spPr bwMode="auto">
            <a:xfrm>
              <a:off x="310" y="101"/>
              <a:ext cx="7060" cy="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pic>
          <p:nvPicPr>
            <p:cNvPr id="1029" name="Picture 5">
              <a:extLst>
                <a:ext uri="{FF2B5EF4-FFF2-40B4-BE49-F238E27FC236}">
                  <a16:creationId xmlns:a16="http://schemas.microsoft.com/office/drawing/2014/main" id="{4929833F-DE0A-415D-AFF6-D4032815E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 y="101"/>
              <a:ext cx="7066" cy="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6805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4" name="Titel 1">
            <a:extLst>
              <a:ext uri="{FF2B5EF4-FFF2-40B4-BE49-F238E27FC236}">
                <a16:creationId xmlns:a16="http://schemas.microsoft.com/office/drawing/2014/main" id="{13DC7C11-11E0-47B6-AFAE-EA0465AA8621}"/>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dirty="0">
                <a:solidFill>
                  <a:srgbClr val="44697D"/>
                </a:solidFill>
                <a:latin typeface="Calibri Light"/>
              </a:rPr>
              <a:t>10</a:t>
            </a:r>
            <a:r>
              <a:rPr kumimoji="0" lang="da-DK" sz="4000" b="0" i="0" u="none" strike="noStrike" kern="1200" cap="none" spc="0" normalizeH="0" baseline="0" noProof="0" dirty="0">
                <a:ln>
                  <a:noFill/>
                </a:ln>
                <a:solidFill>
                  <a:srgbClr val="44697D"/>
                </a:solidFill>
                <a:effectLst/>
                <a:uLnTx/>
                <a:uFillTx/>
                <a:latin typeface="Calibri Light"/>
                <a:ea typeface="+mj-ea"/>
                <a:cs typeface="+mj-cs"/>
              </a:rPr>
              <a:t>. Klimatilpasningsplanen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Handlingsplanens betydning for Forsyning Helsingør</a:t>
            </a:r>
          </a:p>
        </p:txBody>
      </p:sp>
      <p:grpSp>
        <p:nvGrpSpPr>
          <p:cNvPr id="7" name="Group 4">
            <a:extLst>
              <a:ext uri="{FF2B5EF4-FFF2-40B4-BE49-F238E27FC236}">
                <a16:creationId xmlns:a16="http://schemas.microsoft.com/office/drawing/2014/main" id="{CF85434F-92CB-46BC-B02B-6C6C53322B25}"/>
              </a:ext>
            </a:extLst>
          </p:cNvPr>
          <p:cNvGrpSpPr>
            <a:grpSpLocks noChangeAspect="1"/>
          </p:cNvGrpSpPr>
          <p:nvPr/>
        </p:nvGrpSpPr>
        <p:grpSpPr bwMode="auto">
          <a:xfrm>
            <a:off x="818148" y="1772816"/>
            <a:ext cx="9670340" cy="4090034"/>
            <a:chOff x="310" y="667"/>
            <a:chExt cx="7060" cy="2986"/>
          </a:xfrm>
        </p:grpSpPr>
        <p:sp>
          <p:nvSpPr>
            <p:cNvPr id="10" name="AutoShape 3">
              <a:extLst>
                <a:ext uri="{FF2B5EF4-FFF2-40B4-BE49-F238E27FC236}">
                  <a16:creationId xmlns:a16="http://schemas.microsoft.com/office/drawing/2014/main" id="{FAB2BDB1-662E-41A2-96BE-8E88635E78DE}"/>
                </a:ext>
              </a:extLst>
            </p:cNvPr>
            <p:cNvSpPr>
              <a:spLocks noChangeAspect="1" noChangeArrowheads="1" noTextEdit="1"/>
            </p:cNvSpPr>
            <p:nvPr/>
          </p:nvSpPr>
          <p:spPr bwMode="auto">
            <a:xfrm>
              <a:off x="310" y="667"/>
              <a:ext cx="7060" cy="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pic>
          <p:nvPicPr>
            <p:cNvPr id="2053" name="Picture 5">
              <a:extLst>
                <a:ext uri="{FF2B5EF4-FFF2-40B4-BE49-F238E27FC236}">
                  <a16:creationId xmlns:a16="http://schemas.microsoft.com/office/drawing/2014/main" id="{2A350BA7-D5B6-4281-AAE9-75CA96661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 y="667"/>
              <a:ext cx="7066" cy="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60714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p:txBody>
          <a:bodyPr/>
          <a:lstStyle/>
          <a:p>
            <a:r>
              <a:rPr lang="da-DK" dirty="0"/>
              <a:t>Det er direktionens vurdering, at alle de handlinger i klimatilpasningsplanen, der involverer Forsyning Helsingør, er ved at blive planlagt eller realiseret.</a:t>
            </a:r>
          </a:p>
          <a:p>
            <a:endParaRPr lang="da-DK" dirty="0"/>
          </a:p>
          <a:p>
            <a:r>
              <a:rPr lang="da-DK" b="1" dirty="0"/>
              <a:t>Direktionen indstiller</a:t>
            </a:r>
            <a:r>
              <a:rPr lang="da-DK" dirty="0"/>
              <a:t>, at</a:t>
            </a:r>
          </a:p>
          <a:p>
            <a:pPr marL="342900" indent="-342900">
              <a:buClr>
                <a:schemeClr val="accent2">
                  <a:lumMod val="75000"/>
                </a:schemeClr>
              </a:buClr>
              <a:buFont typeface="Arial" panose="020B0604020202020204" pitchFamily="34" charset="0"/>
              <a:buChar char="•"/>
            </a:pPr>
            <a:r>
              <a:rPr lang="da-DK" dirty="0"/>
              <a:t>Orienteringen tages til efterretning.</a:t>
            </a:r>
          </a:p>
          <a:p>
            <a:pPr>
              <a:buClr>
                <a:schemeClr val="accent2">
                  <a:lumMod val="75000"/>
                </a:schemeClr>
              </a:buClr>
              <a:buNone/>
            </a:pPr>
            <a:endParaRPr lang="da-DK" dirty="0"/>
          </a:p>
          <a:p>
            <a:pPr>
              <a:buClr>
                <a:schemeClr val="accent2">
                  <a:lumMod val="75000"/>
                </a:schemeClr>
              </a:buClr>
              <a:buNone/>
            </a:pPr>
            <a:r>
              <a:rPr lang="da-DK" b="1" i="1" dirty="0"/>
              <a:t>Udsættes.</a:t>
            </a:r>
          </a:p>
          <a:p>
            <a:pPr>
              <a:buClr>
                <a:schemeClr val="accent2">
                  <a:lumMod val="75000"/>
                </a:schemeClr>
              </a:buClr>
              <a:buNone/>
            </a:pPr>
            <a:endParaRPr lang="da-DK" dirty="0"/>
          </a:p>
          <a:p>
            <a:pPr>
              <a:buClr>
                <a:schemeClr val="accent2">
                  <a:lumMod val="75000"/>
                </a:schemeClr>
              </a:buClr>
              <a:buNone/>
            </a:pPr>
            <a:endParaRPr lang="da-DK" dirty="0"/>
          </a:p>
        </p:txBody>
      </p:sp>
      <p:sp>
        <p:nvSpPr>
          <p:cNvPr id="5" name="Pladsholder til sidefod 4"/>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35</a:t>
            </a:fld>
            <a:endParaRPr lang="da-DK" dirty="0"/>
          </a:p>
        </p:txBody>
      </p:sp>
      <p:sp>
        <p:nvSpPr>
          <p:cNvPr id="8" name="Titel 1">
            <a:extLst>
              <a:ext uri="{FF2B5EF4-FFF2-40B4-BE49-F238E27FC236}">
                <a16:creationId xmlns:a16="http://schemas.microsoft.com/office/drawing/2014/main" id="{869A7C35-40E3-4D0D-A8CD-E4CECCAD46E4}"/>
              </a:ext>
            </a:extLst>
          </p:cNvPr>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10. </a:t>
            </a:r>
            <a:r>
              <a:rPr lang="da-DK" sz="4000" dirty="0"/>
              <a:t>Klimatilpasningsplanen</a:t>
            </a:r>
            <a:r>
              <a:rPr lang="da-DK" dirty="0"/>
              <a:t>  – Indstilling</a:t>
            </a:r>
          </a:p>
        </p:txBody>
      </p:sp>
      <p:pic>
        <p:nvPicPr>
          <p:cNvPr id="9" name="Pladsholder til 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01829" y="2420888"/>
            <a:ext cx="4216464" cy="3162349"/>
          </a:xfrm>
          <a:prstGeom prst="rect">
            <a:avLst/>
          </a:prstGeom>
        </p:spPr>
      </p:pic>
    </p:spTree>
    <p:extLst>
      <p:ext uri="{BB962C8B-B14F-4D97-AF65-F5344CB8AC3E}">
        <p14:creationId xmlns:p14="http://schemas.microsoft.com/office/powerpoint/2010/main" val="3135454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2"/>
          <a:stretch>
            <a:fillRect/>
          </a:stretch>
        </p:blipFill>
        <p:spPr>
          <a:xfrm>
            <a:off x="5375920" y="1347489"/>
            <a:ext cx="6179556" cy="43551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ladsholder til billede 5"/>
          <p:cNvPicPr>
            <a:picLocks noChangeAspect="1"/>
          </p:cNvPicPr>
          <p:nvPr/>
        </p:nvPicPr>
        <p:blipFill>
          <a:blip r:embed="rId3">
            <a:extLst>
              <a:ext uri="{28A0092B-C50C-407E-A947-70E740481C1C}">
                <a14:useLocalDpi xmlns:a14="http://schemas.microsoft.com/office/drawing/2010/main" val="0"/>
              </a:ext>
            </a:extLst>
          </a:blip>
          <a:srcRect l="3174" r="3174"/>
          <a:stretch>
            <a:fillRect/>
          </a:stretch>
        </p:blipFill>
        <p:spPr>
          <a:xfrm>
            <a:off x="569858" y="1347489"/>
            <a:ext cx="3536091" cy="25855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Titel 1"/>
          <p:cNvSpPr>
            <a:spLocks noGrp="1"/>
          </p:cNvSpPr>
          <p:nvPr>
            <p:ph type="title"/>
          </p:nvPr>
        </p:nvSpPr>
        <p:spPr>
          <a:xfrm>
            <a:off x="960001" y="188641"/>
            <a:ext cx="10824631" cy="936103"/>
          </a:xfrm>
        </p:spPr>
        <p:txBody>
          <a:bodyPr anchor="b"/>
          <a:lstStyle/>
          <a:p>
            <a:r>
              <a:rPr lang="da-DK" dirty="0"/>
              <a:t>Punkter til orientering</a:t>
            </a:r>
          </a:p>
        </p:txBody>
      </p:sp>
      <p:sp>
        <p:nvSpPr>
          <p:cNvPr id="5" name="Pladsholder til slidenummer 4"/>
          <p:cNvSpPr>
            <a:spLocks noGrp="1"/>
          </p:cNvSpPr>
          <p:nvPr>
            <p:ph type="sldNum" sz="quarter" idx="12"/>
          </p:nvPr>
        </p:nvSpPr>
        <p:spPr/>
        <p:txBody>
          <a:bodyPr/>
          <a:lstStyle/>
          <a:p>
            <a:r>
              <a:rPr lang="da-DK" cap="all"/>
              <a:t>Side</a:t>
            </a:r>
            <a:r>
              <a:rPr lang="da-DK"/>
              <a:t> </a:t>
            </a:r>
            <a:fld id="{5BA07366-CB75-4AA8-9E5B-928B849F427C}" type="slidenum">
              <a:rPr lang="da-DK" smtClean="0"/>
              <a:pPr/>
              <a:t>36</a:t>
            </a:fld>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a:t>Offentligt referat af bestyrelsesmødet den 17. november 2022  i Helsingør Vand A/S og Forsyning Helsingør Spildevand A/S </a:t>
            </a:r>
            <a:endParaRPr lang="da-DK" dirty="0"/>
          </a:p>
        </p:txBody>
      </p:sp>
      <p:pic>
        <p:nvPicPr>
          <p:cNvPr id="6" name="Billede 5" descr="Et billede, der indeholder himmel, udendørs, bygning, beboelsesejendom&#10;&#10;Automatisk genereret beskrivelse">
            <a:extLst>
              <a:ext uri="{FF2B5EF4-FFF2-40B4-BE49-F238E27FC236}">
                <a16:creationId xmlns:a16="http://schemas.microsoft.com/office/drawing/2014/main" id="{7CABD186-1052-4AFD-9558-BBF76419D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751" y="3734382"/>
            <a:ext cx="2952328" cy="1968219"/>
          </a:xfrm>
          <a:prstGeom prst="rect">
            <a:avLst/>
          </a:prstGeom>
        </p:spPr>
      </p:pic>
    </p:spTree>
    <p:extLst>
      <p:ext uri="{BB962C8B-B14F-4D97-AF65-F5344CB8AC3E}">
        <p14:creationId xmlns:p14="http://schemas.microsoft.com/office/powerpoint/2010/main" val="1845135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EBB0BB17-D618-4F25-8B4F-24F147188C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5" name="Pladsholder til indhold 4">
            <a:extLst>
              <a:ext uri="{FF2B5EF4-FFF2-40B4-BE49-F238E27FC236}">
                <a16:creationId xmlns:a16="http://schemas.microsoft.com/office/drawing/2014/main" id="{2DF53D0D-0244-4BDE-944D-8B1B76F18749}"/>
              </a:ext>
            </a:extLst>
          </p:cNvPr>
          <p:cNvSpPr>
            <a:spLocks noGrp="1"/>
          </p:cNvSpPr>
          <p:nvPr>
            <p:ph sz="quarter" idx="15"/>
          </p:nvPr>
        </p:nvSpPr>
        <p:spPr>
          <a:xfrm>
            <a:off x="960001" y="1725510"/>
            <a:ext cx="10273152" cy="4079754"/>
          </a:xfrm>
        </p:spPr>
        <p:txBody>
          <a:bodyPr/>
          <a:lstStyle/>
          <a:p>
            <a:pPr marL="0" lvl="1" indent="0">
              <a:buNone/>
            </a:pPr>
            <a:r>
              <a:rPr lang="da-DK" sz="1800" dirty="0"/>
              <a:t>Mulig vandforurening Hellebæk Vandværk 27/10 2022</a:t>
            </a:r>
          </a:p>
          <a:p>
            <a:pPr marL="0" lvl="1" indent="0">
              <a:buNone/>
            </a:pPr>
            <a:endParaRPr lang="da-DK" sz="1800" dirty="0">
              <a:solidFill>
                <a:srgbClr val="FF0000"/>
              </a:solidFill>
            </a:endParaRPr>
          </a:p>
          <a:p>
            <a:r>
              <a:rPr lang="da-DK" sz="1800" dirty="0"/>
              <a:t>Foreløbige prøveresultater afgang spor 1 Hellebæk vandværk torsdag d. 27/10 kl. 12.18:</a:t>
            </a:r>
          </a:p>
          <a:p>
            <a:r>
              <a:rPr lang="da-DK" sz="1800" dirty="0"/>
              <a:t>- Coliforme bakterier &gt; 200 pr. 100 ml (grænseværdi &lt;1)</a:t>
            </a:r>
          </a:p>
          <a:p>
            <a:r>
              <a:rPr lang="da-DK" sz="1800" dirty="0"/>
              <a:t>- E. Coli 7 cfu/100 ml (grænseværdi &lt;1)</a:t>
            </a:r>
          </a:p>
          <a:p>
            <a:pPr marL="0" lvl="1" indent="0">
              <a:buNone/>
            </a:pPr>
            <a:endParaRPr lang="da-DK" sz="1800" dirty="0">
              <a:solidFill>
                <a:srgbClr val="FF0000"/>
              </a:solidFill>
            </a:endParaRPr>
          </a:p>
          <a:p>
            <a:endParaRPr lang="da-DK" dirty="0">
              <a:solidFill>
                <a:srgbClr val="FF0000"/>
              </a:solidFill>
            </a:endParaRPr>
          </a:p>
        </p:txBody>
      </p:sp>
      <p:sp>
        <p:nvSpPr>
          <p:cNvPr id="7" name="Titel 1"/>
          <p:cNvSpPr>
            <a:spLocks noGrp="1"/>
          </p:cNvSpPr>
          <p:nvPr>
            <p:ph type="title"/>
          </p:nvPr>
        </p:nvSpPr>
        <p:spPr>
          <a:xfrm>
            <a:off x="960000" y="332656"/>
            <a:ext cx="10824631" cy="775555"/>
          </a:xfrm>
        </p:spPr>
        <p:txBody>
          <a:bodyPr anchor="b"/>
          <a:lstStyle/>
          <a:p>
            <a:r>
              <a:rPr lang="da-DK" sz="3600" dirty="0"/>
              <a:t>11. Vandforureningssag</a:t>
            </a: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pic>
        <p:nvPicPr>
          <p:cNvPr id="2" name="Billede 1">
            <a:extLst>
              <a:ext uri="{FF2B5EF4-FFF2-40B4-BE49-F238E27FC236}">
                <a16:creationId xmlns:a16="http://schemas.microsoft.com/office/drawing/2014/main" id="{7451C84C-1DF5-4FDD-9CDC-F4C9E7306D84}"/>
              </a:ext>
            </a:extLst>
          </p:cNvPr>
          <p:cNvPicPr>
            <a:picLocks noChangeAspect="1"/>
          </p:cNvPicPr>
          <p:nvPr/>
        </p:nvPicPr>
        <p:blipFill>
          <a:blip r:embed="rId2"/>
          <a:stretch>
            <a:fillRect/>
          </a:stretch>
        </p:blipFill>
        <p:spPr>
          <a:xfrm>
            <a:off x="958847" y="3328434"/>
            <a:ext cx="5209161" cy="2825210"/>
          </a:xfrm>
          <a:prstGeom prst="rect">
            <a:avLst/>
          </a:prstGeom>
        </p:spPr>
      </p:pic>
    </p:spTree>
    <p:extLst>
      <p:ext uri="{BB962C8B-B14F-4D97-AF65-F5344CB8AC3E}">
        <p14:creationId xmlns:p14="http://schemas.microsoft.com/office/powerpoint/2010/main" val="3198179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EBB0BB17-D618-4F25-8B4F-24F147188C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5" name="Pladsholder til indhold 4">
            <a:extLst>
              <a:ext uri="{FF2B5EF4-FFF2-40B4-BE49-F238E27FC236}">
                <a16:creationId xmlns:a16="http://schemas.microsoft.com/office/drawing/2014/main" id="{2DF53D0D-0244-4BDE-944D-8B1B76F18749}"/>
              </a:ext>
            </a:extLst>
          </p:cNvPr>
          <p:cNvSpPr>
            <a:spLocks noGrp="1"/>
          </p:cNvSpPr>
          <p:nvPr>
            <p:ph sz="quarter" idx="15"/>
          </p:nvPr>
        </p:nvSpPr>
        <p:spPr>
          <a:xfrm>
            <a:off x="960001" y="1268760"/>
            <a:ext cx="10273152" cy="4608512"/>
          </a:xfrm>
        </p:spPr>
        <p:txBody>
          <a:bodyPr/>
          <a:lstStyle/>
          <a:p>
            <a:pPr marL="0" lvl="1" indent="0">
              <a:buNone/>
            </a:pPr>
            <a:endParaRPr lang="da-DK" sz="1800" dirty="0">
              <a:solidFill>
                <a:srgbClr val="FF0000"/>
              </a:solidFill>
            </a:endParaRPr>
          </a:p>
          <a:p>
            <a:pPr marL="0" lvl="1" indent="0">
              <a:buNone/>
            </a:pPr>
            <a:endParaRPr lang="da-DK" sz="1800" dirty="0">
              <a:solidFill>
                <a:srgbClr val="FF0000"/>
              </a:solidFill>
            </a:endParaRPr>
          </a:p>
          <a:p>
            <a:endParaRPr lang="da-DK" dirty="0">
              <a:solidFill>
                <a:srgbClr val="FF0000"/>
              </a:solidFill>
            </a:endParaRPr>
          </a:p>
        </p:txBody>
      </p:sp>
      <p:sp>
        <p:nvSpPr>
          <p:cNvPr id="7" name="Titel 1"/>
          <p:cNvSpPr>
            <a:spLocks noGrp="1"/>
          </p:cNvSpPr>
          <p:nvPr>
            <p:ph type="title"/>
          </p:nvPr>
        </p:nvSpPr>
        <p:spPr>
          <a:xfrm>
            <a:off x="960000" y="332656"/>
            <a:ext cx="10824631" cy="775555"/>
          </a:xfrm>
        </p:spPr>
        <p:txBody>
          <a:bodyPr anchor="b"/>
          <a:lstStyle/>
          <a:p>
            <a:r>
              <a:rPr lang="da-DK" sz="3600" dirty="0"/>
              <a:t>11. Vandforureningssag</a:t>
            </a: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pic>
        <p:nvPicPr>
          <p:cNvPr id="2" name="Billede 1">
            <a:extLst>
              <a:ext uri="{FF2B5EF4-FFF2-40B4-BE49-F238E27FC236}">
                <a16:creationId xmlns:a16="http://schemas.microsoft.com/office/drawing/2014/main" id="{1719BDA2-11C1-4BDA-9EA3-12AD80A4F48C}"/>
              </a:ext>
            </a:extLst>
          </p:cNvPr>
          <p:cNvPicPr>
            <a:picLocks noChangeAspect="1"/>
          </p:cNvPicPr>
          <p:nvPr/>
        </p:nvPicPr>
        <p:blipFill>
          <a:blip r:embed="rId2"/>
          <a:stretch>
            <a:fillRect/>
          </a:stretch>
        </p:blipFill>
        <p:spPr>
          <a:xfrm>
            <a:off x="1487487" y="1282798"/>
            <a:ext cx="4848497" cy="4848497"/>
          </a:xfrm>
          <a:prstGeom prst="rect">
            <a:avLst/>
          </a:prstGeom>
        </p:spPr>
      </p:pic>
    </p:spTree>
    <p:extLst>
      <p:ext uri="{BB962C8B-B14F-4D97-AF65-F5344CB8AC3E}">
        <p14:creationId xmlns:p14="http://schemas.microsoft.com/office/powerpoint/2010/main" val="114642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EBB0BB17-D618-4F25-8B4F-24F147188C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5" name="Pladsholder til indhold 4">
            <a:extLst>
              <a:ext uri="{FF2B5EF4-FFF2-40B4-BE49-F238E27FC236}">
                <a16:creationId xmlns:a16="http://schemas.microsoft.com/office/drawing/2014/main" id="{2DF53D0D-0244-4BDE-944D-8B1B76F18749}"/>
              </a:ext>
            </a:extLst>
          </p:cNvPr>
          <p:cNvSpPr>
            <a:spLocks noGrp="1"/>
          </p:cNvSpPr>
          <p:nvPr>
            <p:ph sz="quarter" idx="15"/>
          </p:nvPr>
        </p:nvSpPr>
        <p:spPr>
          <a:xfrm>
            <a:off x="960001" y="1725510"/>
            <a:ext cx="10273152" cy="4079754"/>
          </a:xfrm>
        </p:spPr>
        <p:txBody>
          <a:bodyPr/>
          <a:lstStyle/>
          <a:p>
            <a:pPr marL="0" lvl="1" indent="0">
              <a:buNone/>
            </a:pPr>
            <a:r>
              <a:rPr lang="da-DK" sz="1800" dirty="0"/>
              <a:t>Styrelsen for Patientsikkerhed – udtalelse torsdag kl. 15.51</a:t>
            </a:r>
            <a:endParaRPr lang="da-DK" sz="1800" dirty="0">
              <a:solidFill>
                <a:srgbClr val="FF0000"/>
              </a:solidFill>
            </a:endParaRPr>
          </a:p>
          <a:p>
            <a:endParaRPr lang="da-DK" dirty="0">
              <a:solidFill>
                <a:srgbClr val="FF0000"/>
              </a:solidFill>
            </a:endParaRPr>
          </a:p>
        </p:txBody>
      </p:sp>
      <p:sp>
        <p:nvSpPr>
          <p:cNvPr id="7" name="Titel 1"/>
          <p:cNvSpPr>
            <a:spLocks noGrp="1"/>
          </p:cNvSpPr>
          <p:nvPr>
            <p:ph type="title"/>
          </p:nvPr>
        </p:nvSpPr>
        <p:spPr>
          <a:xfrm>
            <a:off x="960000" y="332656"/>
            <a:ext cx="10824631" cy="775555"/>
          </a:xfrm>
        </p:spPr>
        <p:txBody>
          <a:bodyPr anchor="b"/>
          <a:lstStyle/>
          <a:p>
            <a:r>
              <a:rPr lang="da-DK" sz="3600" dirty="0"/>
              <a:t>11. Vandforureningssag</a:t>
            </a: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pic>
        <p:nvPicPr>
          <p:cNvPr id="3" name="Billede 2">
            <a:extLst>
              <a:ext uri="{FF2B5EF4-FFF2-40B4-BE49-F238E27FC236}">
                <a16:creationId xmlns:a16="http://schemas.microsoft.com/office/drawing/2014/main" id="{DC496D92-1A6A-4B64-AB9D-740B453037F3}"/>
              </a:ext>
            </a:extLst>
          </p:cNvPr>
          <p:cNvPicPr>
            <a:picLocks noChangeAspect="1"/>
          </p:cNvPicPr>
          <p:nvPr/>
        </p:nvPicPr>
        <p:blipFill>
          <a:blip r:embed="rId2"/>
          <a:stretch>
            <a:fillRect/>
          </a:stretch>
        </p:blipFill>
        <p:spPr>
          <a:xfrm>
            <a:off x="960001" y="2163997"/>
            <a:ext cx="8082637" cy="3929299"/>
          </a:xfrm>
          <a:prstGeom prst="rect">
            <a:avLst/>
          </a:prstGeom>
        </p:spPr>
      </p:pic>
    </p:spTree>
    <p:extLst>
      <p:ext uri="{BB962C8B-B14F-4D97-AF65-F5344CB8AC3E}">
        <p14:creationId xmlns:p14="http://schemas.microsoft.com/office/powerpoint/2010/main" val="71142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6721326" cy="3416300"/>
          </a:xfrm>
        </p:spPr>
        <p:txBody>
          <a:bodyPr/>
          <a:lstStyle/>
          <a:p>
            <a:pPr>
              <a:buClr>
                <a:schemeClr val="bg1"/>
              </a:buClr>
              <a:buNone/>
            </a:pPr>
            <a:r>
              <a:rPr lang="da-DK" dirty="0"/>
              <a:t>Referat fra bestyrelsesmøde i selskaberne afholdt den 24. august 2022 er lagt på Admincontrol </a:t>
            </a:r>
          </a:p>
          <a:p>
            <a:pPr>
              <a:buClr>
                <a:schemeClr val="bg1"/>
              </a:buClr>
              <a:buNone/>
            </a:pPr>
            <a:endParaRPr lang="da-DK" dirty="0"/>
          </a:p>
          <a:p>
            <a:pPr>
              <a:buClr>
                <a:schemeClr val="bg1"/>
              </a:buClr>
              <a:buNone/>
            </a:pPr>
            <a:r>
              <a:rPr lang="da-DK" dirty="0"/>
              <a:t>Der er ikke indkommet bemærkninger til referatet</a:t>
            </a:r>
          </a:p>
          <a:p>
            <a:pPr>
              <a:buClr>
                <a:schemeClr val="bg1"/>
              </a:buClr>
              <a:buNone/>
            </a:pPr>
            <a:endParaRPr lang="da-DK" dirty="0"/>
          </a:p>
          <a:p>
            <a:pPr>
              <a:buClr>
                <a:schemeClr val="bg1"/>
              </a:buClr>
              <a:buNone/>
            </a:pPr>
            <a:r>
              <a:rPr lang="da-DK" dirty="0"/>
              <a:t>Referatet er underskrevet elektronisk af samtlige bestyrelsesmedlemmer, jf. Forretningsordenens pkt. 10.1 og </a:t>
            </a:r>
          </a:p>
          <a:p>
            <a:pPr>
              <a:buClr>
                <a:schemeClr val="bg1"/>
              </a:buClr>
              <a:buNone/>
            </a:pPr>
            <a:endParaRPr lang="da-DK" dirty="0"/>
          </a:p>
          <a:p>
            <a:pPr>
              <a:buClr>
                <a:schemeClr val="bg1"/>
              </a:buClr>
              <a:buNone/>
            </a:pPr>
            <a:r>
              <a:rPr lang="da-DK" dirty="0"/>
              <a:t>Referatet er dermed godkendt af den samlede bestyrelse.</a:t>
            </a:r>
          </a:p>
          <a:p>
            <a:pPr marL="342900" indent="-342900">
              <a:buClr>
                <a:schemeClr val="bg1"/>
              </a:buClr>
              <a:buFont typeface="Arial" panose="020B0604020202020204" pitchFamily="34" charset="0"/>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824192" y="2166938"/>
            <a:ext cx="3602038" cy="3237274"/>
          </a:xfrm>
        </p:spPr>
      </p:pic>
      <p:sp>
        <p:nvSpPr>
          <p:cNvPr id="8" name="Pladsholder til slidenummer 7"/>
          <p:cNvSpPr>
            <a:spLocks noGrp="1"/>
          </p:cNvSpPr>
          <p:nvPr>
            <p:ph type="sldNum" sz="quarter" idx="12"/>
          </p:nvPr>
        </p:nvSpPr>
        <p:spPr/>
        <p:txBody>
          <a:bodyPr/>
          <a:lstStyle/>
          <a:p>
            <a:r>
              <a:rPr lang="da-DK" cap="all"/>
              <a:t>Side</a:t>
            </a:r>
            <a:r>
              <a:rPr lang="da-DK"/>
              <a:t> </a:t>
            </a:r>
            <a:fld id="{5BA07366-CB75-4AA8-9E5B-928B849F427C}" type="slidenum">
              <a:rPr lang="da-DK" smtClean="0"/>
              <a:pPr/>
              <a:t>4</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2. Godkendelse af referat</a:t>
            </a:r>
          </a:p>
        </p:txBody>
      </p:sp>
      <p:sp>
        <p:nvSpPr>
          <p:cNvPr id="12" name="Pladsholder til sidefod 1"/>
          <p:cNvSpPr>
            <a:spLocks noGrp="1"/>
          </p:cNvSpPr>
          <p:nvPr>
            <p:ph type="ftr" sz="quarter" idx="11"/>
          </p:nvPr>
        </p:nvSpPr>
        <p:spPr>
          <a:xfrm>
            <a:off x="1752513" y="6334022"/>
            <a:ext cx="5544000" cy="176532"/>
          </a:xfrm>
        </p:spPr>
        <p:txBody>
          <a:bodyPr/>
          <a:lstStyle/>
          <a:p>
            <a:r>
              <a:rPr lang="da-DK"/>
              <a:t>Offentligt referat af bestyrelsesmødet den 17. november 2022  i Helsingør Vand A/S og Forsyning Helsingør Spildevand A/S </a:t>
            </a:r>
            <a:endParaRPr lang="da-DK" dirty="0"/>
          </a:p>
        </p:txBody>
      </p:sp>
    </p:spTree>
    <p:extLst>
      <p:ext uri="{BB962C8B-B14F-4D97-AF65-F5344CB8AC3E}">
        <p14:creationId xmlns:p14="http://schemas.microsoft.com/office/powerpoint/2010/main" val="826706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EBB0BB17-D618-4F25-8B4F-24F147188C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5" name="Pladsholder til indhold 4">
            <a:extLst>
              <a:ext uri="{FF2B5EF4-FFF2-40B4-BE49-F238E27FC236}">
                <a16:creationId xmlns:a16="http://schemas.microsoft.com/office/drawing/2014/main" id="{2DF53D0D-0244-4BDE-944D-8B1B76F18749}"/>
              </a:ext>
            </a:extLst>
          </p:cNvPr>
          <p:cNvSpPr>
            <a:spLocks noGrp="1"/>
          </p:cNvSpPr>
          <p:nvPr>
            <p:ph sz="quarter" idx="15"/>
          </p:nvPr>
        </p:nvSpPr>
        <p:spPr>
          <a:xfrm>
            <a:off x="986108" y="1540670"/>
            <a:ext cx="10273152" cy="4079754"/>
          </a:xfrm>
        </p:spPr>
        <p:txBody>
          <a:bodyPr/>
          <a:lstStyle/>
          <a:p>
            <a:pPr marL="0" lvl="1" indent="0">
              <a:buNone/>
            </a:pPr>
            <a:r>
              <a:rPr lang="da-DK" sz="1800" dirty="0"/>
              <a:t>Forsyning Helsingør - Pressemeddelelse torsdag kl. 16.16</a:t>
            </a:r>
            <a:endParaRPr lang="da-DK" dirty="0">
              <a:solidFill>
                <a:srgbClr val="FF0000"/>
              </a:solidFill>
            </a:endParaRPr>
          </a:p>
        </p:txBody>
      </p:sp>
      <p:sp>
        <p:nvSpPr>
          <p:cNvPr id="7" name="Titel 1"/>
          <p:cNvSpPr>
            <a:spLocks noGrp="1"/>
          </p:cNvSpPr>
          <p:nvPr>
            <p:ph type="title"/>
          </p:nvPr>
        </p:nvSpPr>
        <p:spPr>
          <a:xfrm>
            <a:off x="960000" y="332656"/>
            <a:ext cx="10824631" cy="775555"/>
          </a:xfrm>
        </p:spPr>
        <p:txBody>
          <a:bodyPr anchor="b"/>
          <a:lstStyle/>
          <a:p>
            <a:r>
              <a:rPr lang="da-DK" sz="3600" dirty="0"/>
              <a:t>11. Vandforureningssag</a:t>
            </a: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9" name="Pladsholder til tekst 2">
            <a:extLst>
              <a:ext uri="{FF2B5EF4-FFF2-40B4-BE49-F238E27FC236}">
                <a16:creationId xmlns:a16="http://schemas.microsoft.com/office/drawing/2014/main" id="{CE504B2C-FE6F-40B1-8FA5-E61B5A24F866}"/>
              </a:ext>
            </a:extLst>
          </p:cNvPr>
          <p:cNvSpPr txBox="1">
            <a:spLocks/>
          </p:cNvSpPr>
          <p:nvPr/>
        </p:nvSpPr>
        <p:spPr>
          <a:xfrm>
            <a:off x="851977" y="2132856"/>
            <a:ext cx="5976664" cy="3416300"/>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r>
              <a:rPr lang="da-DK" sz="1800" dirty="0">
                <a:latin typeface="Calibri" panose="020F0502020204030204" pitchFamily="34" charset="0"/>
                <a:ea typeface="Calibri" panose="020F0502020204030204" pitchFamily="34" charset="0"/>
              </a:rPr>
              <a:t>Kære lokal- og regionalpresse</a:t>
            </a:r>
          </a:p>
          <a:p>
            <a:r>
              <a:rPr lang="da-DK" sz="1800" dirty="0">
                <a:latin typeface="Calibri" panose="020F0502020204030204" pitchFamily="34" charset="0"/>
                <a:ea typeface="Calibri" panose="020F0502020204030204" pitchFamily="34" charset="0"/>
              </a:rPr>
              <a:t> </a:t>
            </a:r>
          </a:p>
          <a:p>
            <a:r>
              <a:rPr lang="da-DK" sz="1800" dirty="0">
                <a:latin typeface="Calibri" panose="020F0502020204030204" pitchFamily="34" charset="0"/>
                <a:ea typeface="Calibri" panose="020F0502020204030204" pitchFamily="34" charset="0"/>
              </a:rPr>
              <a:t>Vi har i dag konstateret en forurening af vandet på et af vores vandværker med e-coli-bakterier og </a:t>
            </a:r>
            <a:r>
              <a:rPr lang="da-DK" sz="1800" dirty="0" err="1">
                <a:latin typeface="Calibri" panose="020F0502020204030204" pitchFamily="34" charset="0"/>
                <a:ea typeface="Calibri" panose="020F0502020204030204" pitchFamily="34" charset="0"/>
              </a:rPr>
              <a:t>koliforme</a:t>
            </a:r>
            <a:r>
              <a:rPr lang="da-DK" sz="1800" dirty="0">
                <a:latin typeface="Calibri" panose="020F0502020204030204" pitchFamily="34" charset="0"/>
                <a:ea typeface="Calibri" panose="020F0502020204030204" pitchFamily="34" charset="0"/>
              </a:rPr>
              <a:t> bakterier. Styrelsen for Patientsikkerhed og Helsingør Kommune anbefaler derfor, at kunderne i det berørte område skal koge vandet, inden det drikkes eller bruges til tandbørstning eller madlavning. </a:t>
            </a:r>
          </a:p>
          <a:p>
            <a:r>
              <a:rPr lang="da-DK" sz="1800" dirty="0">
                <a:latin typeface="Calibri" panose="020F0502020204030204" pitchFamily="34" charset="0"/>
                <a:ea typeface="Calibri" panose="020F0502020204030204" pitchFamily="34" charset="0"/>
              </a:rPr>
              <a:t> </a:t>
            </a:r>
          </a:p>
          <a:p>
            <a:r>
              <a:rPr lang="da-DK" sz="1800" dirty="0">
                <a:latin typeface="Calibri" panose="020F0502020204030204" pitchFamily="34" charset="0"/>
                <a:ea typeface="Calibri" panose="020F0502020204030204" pitchFamily="34" charset="0"/>
              </a:rPr>
              <a:t>Anbefalingen dækker hele Helsingør Kommune – på nær en række konkrete områder, som er nævnt i pressemeddelelsen.  Når anbefalingen ophæves vil dette også blive kommunikeret ud til kunderne. </a:t>
            </a:r>
          </a:p>
          <a:p>
            <a:endParaRPr lang="da-DK" dirty="0"/>
          </a:p>
        </p:txBody>
      </p:sp>
      <p:pic>
        <p:nvPicPr>
          <p:cNvPr id="2" name="Billede 1">
            <a:extLst>
              <a:ext uri="{FF2B5EF4-FFF2-40B4-BE49-F238E27FC236}">
                <a16:creationId xmlns:a16="http://schemas.microsoft.com/office/drawing/2014/main" id="{67DFD41D-F7DD-45A5-903C-4E4946B287AC}"/>
              </a:ext>
            </a:extLst>
          </p:cNvPr>
          <p:cNvPicPr>
            <a:picLocks noChangeAspect="1"/>
          </p:cNvPicPr>
          <p:nvPr/>
        </p:nvPicPr>
        <p:blipFill>
          <a:blip r:embed="rId2"/>
          <a:stretch>
            <a:fillRect/>
          </a:stretch>
        </p:blipFill>
        <p:spPr>
          <a:xfrm>
            <a:off x="7304489" y="2201012"/>
            <a:ext cx="4048095" cy="3420152"/>
          </a:xfrm>
          <a:prstGeom prst="rect">
            <a:avLst/>
          </a:prstGeom>
        </p:spPr>
      </p:pic>
    </p:spTree>
    <p:extLst>
      <p:ext uri="{BB962C8B-B14F-4D97-AF65-F5344CB8AC3E}">
        <p14:creationId xmlns:p14="http://schemas.microsoft.com/office/powerpoint/2010/main" val="2120960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EBB0BB17-D618-4F25-8B4F-24F147188C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5" name="Pladsholder til indhold 4">
            <a:extLst>
              <a:ext uri="{FF2B5EF4-FFF2-40B4-BE49-F238E27FC236}">
                <a16:creationId xmlns:a16="http://schemas.microsoft.com/office/drawing/2014/main" id="{2DF53D0D-0244-4BDE-944D-8B1B76F18749}"/>
              </a:ext>
            </a:extLst>
          </p:cNvPr>
          <p:cNvSpPr>
            <a:spLocks noGrp="1"/>
          </p:cNvSpPr>
          <p:nvPr>
            <p:ph sz="quarter" idx="15"/>
          </p:nvPr>
        </p:nvSpPr>
        <p:spPr>
          <a:xfrm>
            <a:off x="960001" y="1725510"/>
            <a:ext cx="10273152" cy="4079754"/>
          </a:xfrm>
        </p:spPr>
        <p:txBody>
          <a:bodyPr/>
          <a:lstStyle/>
          <a:p>
            <a:pPr marL="0" lvl="1" indent="0">
              <a:buNone/>
            </a:pPr>
            <a:r>
              <a:rPr lang="da-DK" sz="1800" dirty="0"/>
              <a:t>Helsingør Kommune - Strakspåbud om kogeanbefaling mv. torsdag kl. 17.21</a:t>
            </a:r>
            <a:endParaRPr lang="da-DK" dirty="0">
              <a:solidFill>
                <a:srgbClr val="FF0000"/>
              </a:solidFill>
            </a:endParaRPr>
          </a:p>
        </p:txBody>
      </p:sp>
      <p:sp>
        <p:nvSpPr>
          <p:cNvPr id="7" name="Titel 1"/>
          <p:cNvSpPr>
            <a:spLocks noGrp="1"/>
          </p:cNvSpPr>
          <p:nvPr>
            <p:ph type="title"/>
          </p:nvPr>
        </p:nvSpPr>
        <p:spPr>
          <a:xfrm>
            <a:off x="960000" y="332656"/>
            <a:ext cx="10824631" cy="775555"/>
          </a:xfrm>
        </p:spPr>
        <p:txBody>
          <a:bodyPr anchor="b"/>
          <a:lstStyle/>
          <a:p>
            <a:r>
              <a:rPr lang="da-DK" sz="3600" dirty="0"/>
              <a:t>11. Vandforureningssag</a:t>
            </a: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pic>
        <p:nvPicPr>
          <p:cNvPr id="9" name="Billede 8">
            <a:extLst>
              <a:ext uri="{FF2B5EF4-FFF2-40B4-BE49-F238E27FC236}">
                <a16:creationId xmlns:a16="http://schemas.microsoft.com/office/drawing/2014/main" id="{98A5CC11-A6DF-485B-9338-E1F5616014C1}"/>
              </a:ext>
            </a:extLst>
          </p:cNvPr>
          <p:cNvPicPr>
            <a:picLocks noChangeAspect="1"/>
          </p:cNvPicPr>
          <p:nvPr/>
        </p:nvPicPr>
        <p:blipFill>
          <a:blip r:embed="rId2"/>
          <a:stretch>
            <a:fillRect/>
          </a:stretch>
        </p:blipFill>
        <p:spPr>
          <a:xfrm>
            <a:off x="958849" y="2276872"/>
            <a:ext cx="7225383" cy="3641639"/>
          </a:xfrm>
          <a:prstGeom prst="rect">
            <a:avLst/>
          </a:prstGeom>
        </p:spPr>
      </p:pic>
    </p:spTree>
    <p:extLst>
      <p:ext uri="{BB962C8B-B14F-4D97-AF65-F5344CB8AC3E}">
        <p14:creationId xmlns:p14="http://schemas.microsoft.com/office/powerpoint/2010/main" val="1624339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EBB0BB17-D618-4F25-8B4F-24F147188C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5" name="Pladsholder til indhold 4">
            <a:extLst>
              <a:ext uri="{FF2B5EF4-FFF2-40B4-BE49-F238E27FC236}">
                <a16:creationId xmlns:a16="http://schemas.microsoft.com/office/drawing/2014/main" id="{2DF53D0D-0244-4BDE-944D-8B1B76F18749}"/>
              </a:ext>
            </a:extLst>
          </p:cNvPr>
          <p:cNvSpPr>
            <a:spLocks noGrp="1"/>
          </p:cNvSpPr>
          <p:nvPr>
            <p:ph sz="quarter" idx="15"/>
          </p:nvPr>
        </p:nvSpPr>
        <p:spPr>
          <a:xfrm>
            <a:off x="960001" y="1556792"/>
            <a:ext cx="10273152" cy="4303868"/>
          </a:xfrm>
        </p:spPr>
        <p:txBody>
          <a:bodyPr/>
          <a:lstStyle/>
          <a:p>
            <a:pPr marL="0" lvl="1" indent="0">
              <a:buNone/>
            </a:pPr>
            <a:r>
              <a:rPr lang="da-DK" sz="1800" b="1" dirty="0"/>
              <a:t>Punkter til evaluering:</a:t>
            </a:r>
          </a:p>
          <a:p>
            <a:pPr lvl="1"/>
            <a:r>
              <a:rPr lang="da-DK" sz="1800" dirty="0"/>
              <a:t>Hvad var årsagen til at der blev målt bakterier i vandprøven?</a:t>
            </a:r>
          </a:p>
          <a:p>
            <a:pPr lvl="1"/>
            <a:r>
              <a:rPr lang="da-DK" sz="1800" dirty="0"/>
              <a:t>Var der tale om en ”overreaktion” og skulle vi have ventet med at inddrage Styrelsen for Patientsikkerhed indtil der forelå en omprøve et døgn efter?</a:t>
            </a:r>
          </a:p>
          <a:p>
            <a:pPr lvl="1"/>
            <a:r>
              <a:rPr lang="da-DK" sz="1800" dirty="0"/>
              <a:t>Repræsentation af Kundeservice i beredskabet?</a:t>
            </a:r>
          </a:p>
          <a:p>
            <a:pPr lvl="1"/>
            <a:r>
              <a:rPr lang="da-DK" sz="1800" dirty="0"/>
              <a:t>Aktivering af sms-tjeneste?</a:t>
            </a:r>
          </a:p>
          <a:p>
            <a:pPr lvl="1"/>
            <a:r>
              <a:rPr lang="da-DK" sz="1800" dirty="0"/>
              <a:t>Meddelelse på Forsyning Helsingørs telefonsvarer og øget åbningstid for telefoniske henvendelser efter udsendelse af pressemeddelelse og sms?</a:t>
            </a:r>
          </a:p>
          <a:p>
            <a:pPr lvl="1"/>
            <a:r>
              <a:rPr lang="da-DK" sz="1800" dirty="0"/>
              <a:t>Kan Forsyning Helsingør sektionere yderligere for at begrænse udbredelsen af en forurening i høj trykzone?</a:t>
            </a:r>
          </a:p>
          <a:p>
            <a:pPr lvl="1"/>
            <a:r>
              <a:rPr lang="da-DK" sz="1800" dirty="0"/>
              <a:t>Ændringer til beredskabsplanen:</a:t>
            </a:r>
          </a:p>
          <a:p>
            <a:pPr lvl="2"/>
            <a:r>
              <a:rPr lang="da-DK" sz="1800" dirty="0"/>
              <a:t>Udnytte mulighederne for et mere præcist kort m. adressesøgning for et givent område</a:t>
            </a:r>
          </a:p>
          <a:p>
            <a:pPr lvl="2"/>
            <a:r>
              <a:rPr lang="da-DK" sz="1800" dirty="0"/>
              <a:t>Anvendelse af side med gode råd v. kogeanbefaling</a:t>
            </a:r>
          </a:p>
          <a:p>
            <a:pPr lvl="2"/>
            <a:r>
              <a:rPr lang="da-DK" sz="1800" dirty="0"/>
              <a:t>Kontakt til væsentlige virksomheder og institutioner</a:t>
            </a:r>
          </a:p>
          <a:p>
            <a:pPr lvl="2"/>
            <a:r>
              <a:rPr lang="da-DK" sz="1800" dirty="0"/>
              <a:t>Opfordring til tlf. kontakt til Styrelsen for Patientsikkerhed ændres</a:t>
            </a:r>
          </a:p>
          <a:p>
            <a:pPr lvl="1"/>
            <a:endParaRPr lang="da-DK" sz="1800" dirty="0"/>
          </a:p>
          <a:p>
            <a:pPr marL="0" lvl="1" indent="0">
              <a:buNone/>
            </a:pPr>
            <a:endParaRPr lang="da-DK" sz="1800" dirty="0">
              <a:solidFill>
                <a:srgbClr val="FF0000"/>
              </a:solidFill>
            </a:endParaRPr>
          </a:p>
          <a:p>
            <a:endParaRPr lang="da-DK" dirty="0">
              <a:solidFill>
                <a:srgbClr val="FF0000"/>
              </a:solidFill>
            </a:endParaRPr>
          </a:p>
        </p:txBody>
      </p:sp>
      <p:sp>
        <p:nvSpPr>
          <p:cNvPr id="7" name="Titel 1"/>
          <p:cNvSpPr>
            <a:spLocks noGrp="1"/>
          </p:cNvSpPr>
          <p:nvPr>
            <p:ph type="title"/>
          </p:nvPr>
        </p:nvSpPr>
        <p:spPr>
          <a:xfrm>
            <a:off x="960000" y="332656"/>
            <a:ext cx="10824631" cy="775555"/>
          </a:xfrm>
        </p:spPr>
        <p:txBody>
          <a:bodyPr anchor="b"/>
          <a:lstStyle/>
          <a:p>
            <a:r>
              <a:rPr lang="da-DK" sz="3600" dirty="0"/>
              <a:t>11. Vandforureningssag</a:t>
            </a: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3898970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EBB0BB17-D618-4F25-8B4F-24F147188C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5" name="Pladsholder til indhold 4">
            <a:extLst>
              <a:ext uri="{FF2B5EF4-FFF2-40B4-BE49-F238E27FC236}">
                <a16:creationId xmlns:a16="http://schemas.microsoft.com/office/drawing/2014/main" id="{2DF53D0D-0244-4BDE-944D-8B1B76F18749}"/>
              </a:ext>
            </a:extLst>
          </p:cNvPr>
          <p:cNvSpPr>
            <a:spLocks noGrp="1"/>
          </p:cNvSpPr>
          <p:nvPr>
            <p:ph sz="quarter" idx="15"/>
          </p:nvPr>
        </p:nvSpPr>
        <p:spPr>
          <a:xfrm>
            <a:off x="960001" y="1725510"/>
            <a:ext cx="10273152" cy="4079754"/>
          </a:xfrm>
        </p:spPr>
        <p:txBody>
          <a:bodyPr/>
          <a:lstStyle/>
          <a:p>
            <a:pPr marL="0" lvl="1" indent="0">
              <a:buNone/>
            </a:pPr>
            <a:r>
              <a:rPr lang="da-DK" sz="1600" dirty="0">
                <a:effectLst/>
                <a:latin typeface="Calibri" panose="020F0502020204030204" pitchFamily="34" charset="0"/>
                <a:ea typeface="Calibri" panose="020F0502020204030204" pitchFamily="34" charset="0"/>
                <a:cs typeface="Times New Roman" panose="02020603050405020304" pitchFamily="18" charset="0"/>
              </a:rPr>
              <a:t>Vandskaden i Hestemøllestræde opstod den 29.9.2021, hvor det bliver meldt til vores vandforsyning at vandtrykket er faldet for beboerne i Hestemøllestræde 2A-2C.</a:t>
            </a:r>
          </a:p>
          <a:p>
            <a:pPr marL="0" lvl="1" indent="0">
              <a:buNone/>
            </a:pP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marL="0" lvl="1" indent="0">
              <a:buNone/>
            </a:pPr>
            <a:r>
              <a:rPr lang="da-DK" sz="1600" dirty="0">
                <a:effectLst/>
                <a:latin typeface="Calibri" panose="020F0502020204030204" pitchFamily="34" charset="0"/>
                <a:ea typeface="Calibri" panose="020F0502020204030204" pitchFamily="34" charset="0"/>
                <a:cs typeface="Times New Roman" panose="02020603050405020304" pitchFamily="18" charset="0"/>
              </a:rPr>
              <a:t>Den 30.9.2020 ankommer Vandforsyningen til stedet og kan konstatere at der er et brud og at store mængder brugsvand er trængt ind i kælderen.</a:t>
            </a:r>
          </a:p>
          <a:p>
            <a:pPr marL="0" lvl="1" indent="0">
              <a:buNone/>
            </a:pPr>
            <a:r>
              <a:rPr lang="da-DK" sz="1600" dirty="0">
                <a:effectLst/>
                <a:latin typeface="Calibri" panose="020F0502020204030204" pitchFamily="34" charset="0"/>
                <a:ea typeface="Calibri" panose="020F0502020204030204" pitchFamily="34" charset="0"/>
                <a:cs typeface="Times New Roman" panose="02020603050405020304" pitchFamily="18" charset="0"/>
              </a:rPr>
              <a:t>Bruddet repareres, men da man sætter vand på igen, sker der flere brud på samme ledning. Man etablerer derfor en plastikledning over terræn, så beboerne kan få vand.</a:t>
            </a:r>
          </a:p>
          <a:p>
            <a:pPr marL="0" lvl="1" indent="0">
              <a:buNone/>
            </a:pP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marL="0" lvl="1" indent="0">
              <a:buNone/>
            </a:pPr>
            <a:r>
              <a:rPr lang="da-DK" sz="1600" dirty="0">
                <a:latin typeface="Calibri" panose="020F0502020204030204" pitchFamily="34" charset="0"/>
                <a:ea typeface="Calibri" panose="020F0502020204030204" pitchFamily="34" charset="0"/>
                <a:cs typeface="Times New Roman" panose="02020603050405020304" pitchFamily="18" charset="0"/>
              </a:rPr>
              <a:t>Skaden anmeldes til Forsyning Helsingørs ansvarsforsikring samt den fælles entrepriseforsikring tegnet med Helsingør Kommune.</a:t>
            </a:r>
          </a:p>
          <a:p>
            <a:pPr marL="0" lvl="1" indent="0">
              <a:buNone/>
            </a:pP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marL="0" lvl="1" indent="0">
              <a:buNone/>
            </a:pPr>
            <a:r>
              <a:rPr lang="da-DK" sz="1600" dirty="0">
                <a:effectLst/>
                <a:latin typeface="Calibri" panose="020F0502020204030204" pitchFamily="34" charset="0"/>
                <a:ea typeface="Calibri" panose="020F0502020204030204" pitchFamily="34" charset="0"/>
                <a:cs typeface="Times New Roman" panose="02020603050405020304" pitchFamily="18" charset="0"/>
              </a:rPr>
              <a:t>Den 26.5.2021 blev skadessagen oprettet som isoleret bevisoptagelse af Alm. Brand (ejerforeningens forsikring) De indstævnte er </a:t>
            </a:r>
            <a:r>
              <a:rPr lang="da-DK" sz="1600" dirty="0">
                <a:latin typeface="Calibri" panose="020F0502020204030204" pitchFamily="34" charset="0"/>
                <a:ea typeface="Calibri" panose="020F0502020204030204" pitchFamily="34" charset="0"/>
                <a:cs typeface="Times New Roman" panose="02020603050405020304" pitchFamily="18" charset="0"/>
              </a:rPr>
              <a:t>Ejerforeningen i Hestemøllestræde (herefter Hestemøllestræde), Helsingør Kommune, Forsyning Helsingør og  Entreprenør Zøllner.</a:t>
            </a:r>
          </a:p>
          <a:p>
            <a:pPr marL="0" lvl="1" indent="0">
              <a:buNone/>
            </a:pP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800" dirty="0">
              <a:solidFill>
                <a:srgbClr val="FF0000"/>
              </a:solidFill>
            </a:endParaRPr>
          </a:p>
        </p:txBody>
      </p:sp>
      <p:sp>
        <p:nvSpPr>
          <p:cNvPr id="7" name="Titel 1"/>
          <p:cNvSpPr>
            <a:spLocks noGrp="1"/>
          </p:cNvSpPr>
          <p:nvPr>
            <p:ph type="title"/>
          </p:nvPr>
        </p:nvSpPr>
        <p:spPr>
          <a:xfrm>
            <a:off x="960001" y="244116"/>
            <a:ext cx="10824631" cy="1152127"/>
          </a:xfrm>
        </p:spPr>
        <p:txBody>
          <a:bodyPr anchor="b"/>
          <a:lstStyle/>
          <a:p>
            <a:r>
              <a:rPr lang="da-DK" sz="3600" dirty="0"/>
              <a:t>12. Status på sagen i Hestemøllestræde</a:t>
            </a: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1595271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EBB0BB17-D618-4F25-8B4F-24F147188C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5" name="Pladsholder til indhold 4">
            <a:extLst>
              <a:ext uri="{FF2B5EF4-FFF2-40B4-BE49-F238E27FC236}">
                <a16:creationId xmlns:a16="http://schemas.microsoft.com/office/drawing/2014/main" id="{2DF53D0D-0244-4BDE-944D-8B1B76F18749}"/>
              </a:ext>
            </a:extLst>
          </p:cNvPr>
          <p:cNvSpPr>
            <a:spLocks noGrp="1"/>
          </p:cNvSpPr>
          <p:nvPr>
            <p:ph sz="quarter" idx="15"/>
          </p:nvPr>
        </p:nvSpPr>
        <p:spPr>
          <a:xfrm>
            <a:off x="960001" y="1725510"/>
            <a:ext cx="10273152" cy="4079754"/>
          </a:xfrm>
        </p:spPr>
        <p:txBody>
          <a:bodyPr/>
          <a:lstStyle/>
          <a:p>
            <a:pPr marL="0" lvl="1" indent="0">
              <a:buNone/>
            </a:pPr>
            <a:r>
              <a:rPr lang="da-DK" sz="1600" dirty="0">
                <a:effectLst/>
                <a:latin typeface="Calibri" panose="020F0502020204030204" pitchFamily="34" charset="0"/>
                <a:ea typeface="Calibri" panose="020F0502020204030204" pitchFamily="34" charset="0"/>
                <a:cs typeface="Times New Roman" panose="02020603050405020304" pitchFamily="18" charset="0"/>
              </a:rPr>
              <a:t>Der er syn og skøn af flere omgange, da det er en kompliceret dag, da ejendommen er fredet.</a:t>
            </a:r>
          </a:p>
          <a:p>
            <a:pPr marL="0" lvl="1" indent="0">
              <a:buNone/>
            </a:pP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marL="0" lvl="1" indent="0">
              <a:buNone/>
            </a:pPr>
            <a:r>
              <a:rPr lang="da-DK" sz="1600" dirty="0"/>
              <a:t>Den 3. oktober 2022 afgøres syn og skønssagen i retten.</a:t>
            </a:r>
          </a:p>
          <a:p>
            <a:pPr marL="0" lvl="1" indent="0">
              <a:buNone/>
            </a:pPr>
            <a:endParaRPr lang="da-DK" sz="1600" dirty="0"/>
          </a:p>
          <a:p>
            <a:pPr marL="0" lvl="1" indent="0">
              <a:buNone/>
            </a:pPr>
            <a:r>
              <a:rPr lang="da-DK" sz="1600" dirty="0"/>
              <a:t>Retten konkluderer at Alm. Brand på baggrund af skønserklæringen ikke har grundlag for at anfægte Hestemøllestrædes krav på erstatning for bygningsskaderne, og at der heller ikke er grundlag for noget regreskrav mod nogen af de øvrige skønsindstævnte.</a:t>
            </a:r>
          </a:p>
          <a:p>
            <a:pPr marL="0" lvl="1" indent="0">
              <a:buNone/>
            </a:pPr>
            <a:endParaRPr lang="da-DK" sz="1600" dirty="0"/>
          </a:p>
          <a:p>
            <a:pPr marL="0" lvl="1" indent="0">
              <a:buNone/>
            </a:pPr>
            <a:r>
              <a:rPr lang="da-DK" sz="1600" dirty="0"/>
              <a:t>Herefter, og da det efter skønserklæringerne må lægges til grund at det var den erosion af jord </a:t>
            </a:r>
            <a:r>
              <a:rPr lang="da-DK" sz="1600" dirty="0" err="1"/>
              <a:t>m.v</a:t>
            </a:r>
            <a:r>
              <a:rPr lang="da-DK" sz="1600" dirty="0"/>
              <a:t> op mod muren ud til vejen der var forbundet med bruddet på vandrøret som medførte bygningsskaden, lægger retten til grund, at resultatet af det gennemførte skøn har været til fordel for de skønsindstævnte og at Alm. Brand som skønsrekvirent skal betale sagsomkostninger.</a:t>
            </a:r>
          </a:p>
          <a:p>
            <a:endParaRPr lang="da-DK" sz="1800" dirty="0">
              <a:solidFill>
                <a:srgbClr val="FF0000"/>
              </a:solidFill>
            </a:endParaRPr>
          </a:p>
          <a:p>
            <a:endParaRPr lang="da-DK" sz="1800" dirty="0">
              <a:solidFill>
                <a:srgbClr val="FF0000"/>
              </a:solidFill>
            </a:endParaRPr>
          </a:p>
        </p:txBody>
      </p:sp>
      <p:sp>
        <p:nvSpPr>
          <p:cNvPr id="7" name="Titel 1"/>
          <p:cNvSpPr>
            <a:spLocks noGrp="1"/>
          </p:cNvSpPr>
          <p:nvPr>
            <p:ph type="title"/>
          </p:nvPr>
        </p:nvSpPr>
        <p:spPr>
          <a:xfrm>
            <a:off x="960001" y="244116"/>
            <a:ext cx="10824631" cy="1152127"/>
          </a:xfrm>
        </p:spPr>
        <p:txBody>
          <a:bodyPr anchor="b"/>
          <a:lstStyle/>
          <a:p>
            <a:r>
              <a:rPr lang="da-DK" sz="3600" dirty="0"/>
              <a:t>12. Status på sagen i Hestemøllestræde</a:t>
            </a: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1190419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a:xfrm>
            <a:off x="959424" y="1484784"/>
            <a:ext cx="10273151" cy="4176464"/>
          </a:xfrm>
        </p:spPr>
        <p:txBody>
          <a:bodyPr/>
          <a:lstStyle/>
          <a:p>
            <a:r>
              <a:rPr lang="da-DK" dirty="0"/>
              <a:t>Ny vandsektorlov er udskudt af ministeren og senest af valget. </a:t>
            </a:r>
            <a:r>
              <a:rPr lang="da-DK" dirty="0" err="1"/>
              <a:t>Danva’s</a:t>
            </a:r>
            <a:r>
              <a:rPr lang="da-DK" dirty="0"/>
              <a:t> fokusområder er</a:t>
            </a:r>
          </a:p>
          <a:p>
            <a:pPr marL="522900" lvl="1" indent="-342900"/>
            <a:r>
              <a:rPr lang="da-DK" b="0" i="0" dirty="0">
                <a:effectLst/>
                <a:latin typeface="CeraPRO"/>
              </a:rPr>
              <a:t>Model til omkostningsdækning på klimatilpasningsprojekter</a:t>
            </a:r>
          </a:p>
          <a:p>
            <a:pPr marL="522900" lvl="1" indent="-342900"/>
            <a:r>
              <a:rPr lang="da-DK" b="0" i="0" dirty="0">
                <a:effectLst/>
                <a:latin typeface="CeraPRO"/>
              </a:rPr>
              <a:t>Opdatering af Pris- og levetidskataloget (POLKA)</a:t>
            </a:r>
          </a:p>
          <a:p>
            <a:pPr marL="522900" lvl="1" indent="-342900"/>
            <a:r>
              <a:rPr lang="da-DK" b="0" i="0" dirty="0">
                <a:effectLst/>
                <a:latin typeface="CeraPRO"/>
              </a:rPr>
              <a:t>Model for effektiviseringskrav</a:t>
            </a:r>
          </a:p>
          <a:p>
            <a:pPr marL="522900" lvl="1" indent="-342900"/>
            <a:r>
              <a:rPr lang="da-DK" b="0" i="0" dirty="0">
                <a:effectLst/>
                <a:latin typeface="CeraPRO"/>
              </a:rPr>
              <a:t>Model for implementering af WACC</a:t>
            </a:r>
          </a:p>
          <a:p>
            <a:pPr marL="522900" lvl="1" indent="-342900"/>
            <a:r>
              <a:rPr lang="da-DK" b="0" i="0" dirty="0">
                <a:effectLst/>
                <a:latin typeface="CeraPRO"/>
              </a:rPr>
              <a:t>Et hensigtsmæssigt tilsyn</a:t>
            </a:r>
          </a:p>
          <a:p>
            <a:pPr marL="522900" lvl="1" indent="-342900"/>
            <a:r>
              <a:rPr lang="da-DK" b="0" i="0" dirty="0">
                <a:effectLst/>
                <a:latin typeface="CeraPRO"/>
              </a:rPr>
              <a:t>Model for fleksible rammer</a:t>
            </a:r>
          </a:p>
          <a:p>
            <a:pPr marL="522900" lvl="1" indent="-342900"/>
            <a:r>
              <a:rPr lang="da-DK" b="0" i="0" dirty="0">
                <a:effectLst/>
                <a:latin typeface="CeraPRO"/>
              </a:rPr>
              <a:t>Understøttelse af grøn omstilling og innovation</a:t>
            </a:r>
          </a:p>
          <a:p>
            <a:pPr marL="522900" lvl="1" indent="-342900"/>
            <a:r>
              <a:rPr lang="da-DK" b="0" i="0" dirty="0">
                <a:effectLst/>
                <a:latin typeface="CeraPRO"/>
              </a:rPr>
              <a:t>Regler for kontrol med overholdelse af rammerne</a:t>
            </a:r>
          </a:p>
          <a:p>
            <a:endParaRPr lang="da-DK" dirty="0"/>
          </a:p>
          <a:p>
            <a:r>
              <a:rPr lang="da-DK" i="0" dirty="0">
                <a:effectLst/>
              </a:rPr>
              <a:t>Stigende el omkostninger dækkes ikke af prisfremskrivningen i de økonomiske rammer</a:t>
            </a:r>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45</a:t>
            </a:fld>
            <a:endParaRPr lang="da-DK" dirty="0"/>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endParaRPr lang="da-DK" dirty="0"/>
          </a:p>
          <a:p>
            <a:endParaRPr lang="da-DK" dirty="0"/>
          </a:p>
          <a:p>
            <a:r>
              <a:rPr lang="da-DK" dirty="0"/>
              <a:t>12. Ny regulering og afledte konsekvenser</a:t>
            </a:r>
          </a:p>
          <a:p>
            <a:endParaRPr lang="da-DK" dirty="0"/>
          </a:p>
          <a:p>
            <a:endParaRPr lang="da-DK" dirty="0"/>
          </a:p>
          <a:p>
            <a:r>
              <a:rPr lang="da-DK" dirty="0"/>
              <a:t>13. Ny regulering og afledte konsekvenser</a:t>
            </a:r>
          </a:p>
        </p:txBody>
      </p:sp>
    </p:spTree>
    <p:extLst>
      <p:ext uri="{BB962C8B-B14F-4D97-AF65-F5344CB8AC3E}">
        <p14:creationId xmlns:p14="http://schemas.microsoft.com/office/powerpoint/2010/main" val="550159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13. Ny regulering og afledte konsekvenser</a:t>
            </a:r>
            <a:br>
              <a:rPr lang="da-DK" dirty="0"/>
            </a:br>
            <a:r>
              <a:rPr lang="da-DK" dirty="0"/>
              <a:t>- </a:t>
            </a:r>
            <a:r>
              <a:rPr lang="da-DK" sz="2800" dirty="0"/>
              <a:t>Revision af vandsektorloven mv.</a:t>
            </a:r>
          </a:p>
        </p:txBody>
      </p:sp>
      <p:sp>
        <p:nvSpPr>
          <p:cNvPr id="3" name="Text Placeholder 2"/>
          <p:cNvSpPr>
            <a:spLocks noGrp="1"/>
          </p:cNvSpPr>
          <p:nvPr>
            <p:ph type="body" sz="quarter" idx="13"/>
          </p:nvPr>
        </p:nvSpPr>
        <p:spPr>
          <a:xfrm>
            <a:off x="958850" y="2166938"/>
            <a:ext cx="10274301" cy="3416300"/>
          </a:xfrm>
        </p:spPr>
        <p:txBody>
          <a:bodyPr/>
          <a:lstStyle/>
          <a:p>
            <a:pPr lvl="1"/>
            <a:r>
              <a:rPr lang="da-DK" dirty="0"/>
              <a:t>Justeret økonomisk regulering af vandsektoren, styrkelse af takstkontrol mv.</a:t>
            </a:r>
          </a:p>
          <a:p>
            <a:pPr lvl="1"/>
            <a:endParaRPr lang="da-DK" dirty="0"/>
          </a:p>
          <a:p>
            <a:pPr lvl="1"/>
            <a:r>
              <a:rPr lang="da-DK" dirty="0"/>
              <a:t>Medfører ændringer i flg. lovgivning:</a:t>
            </a:r>
          </a:p>
          <a:p>
            <a:pPr lvl="2"/>
            <a:r>
              <a:rPr lang="da-DK" dirty="0"/>
              <a:t>Lov om ændring af vandsektorloven</a:t>
            </a:r>
          </a:p>
          <a:p>
            <a:pPr lvl="2"/>
            <a:r>
              <a:rPr lang="da-DK" dirty="0"/>
              <a:t>Lov om vandforsyning m.v.</a:t>
            </a:r>
          </a:p>
          <a:p>
            <a:pPr lvl="2"/>
            <a:r>
              <a:rPr lang="da-DK" dirty="0"/>
              <a:t>Lov om betalingsregler for spildevandsforsyningsselskaber m.v.</a:t>
            </a:r>
          </a:p>
          <a:p>
            <a:pPr lvl="2"/>
            <a:r>
              <a:rPr lang="da-DK" dirty="0"/>
              <a:t>Lov om kommuners afståelse af vandselskaber</a:t>
            </a:r>
          </a:p>
          <a:p>
            <a:pPr lvl="2"/>
            <a:endParaRPr lang="da-DK" dirty="0"/>
          </a:p>
          <a:p>
            <a:pPr lvl="1"/>
            <a:r>
              <a:rPr lang="da-DK" dirty="0"/>
              <a:t>Lovforslag sendt i høring 29/6 2022 med høringsfrist 21/8 2022</a:t>
            </a:r>
          </a:p>
        </p:txBody>
      </p:sp>
      <p:sp>
        <p:nvSpPr>
          <p:cNvPr id="4" name="Pladsholder til sidefod 3">
            <a:extLst>
              <a:ext uri="{FF2B5EF4-FFF2-40B4-BE49-F238E27FC236}">
                <a16:creationId xmlns:a16="http://schemas.microsoft.com/office/drawing/2014/main" id="{9AE60EAA-FD03-4828-9AD3-D9B2B26C7EFB}"/>
              </a:ext>
            </a:extLst>
          </p:cNvPr>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5" name="Pladsholder til slidenummer 4">
            <a:extLst>
              <a:ext uri="{FF2B5EF4-FFF2-40B4-BE49-F238E27FC236}">
                <a16:creationId xmlns:a16="http://schemas.microsoft.com/office/drawing/2014/main" id="{87DFEF01-66B0-46C9-B2FC-D63978675971}"/>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46</a:t>
            </a:fld>
            <a:endParaRPr lang="da-DK" dirty="0"/>
          </a:p>
        </p:txBody>
      </p:sp>
    </p:spTree>
    <p:extLst>
      <p:ext uri="{BB962C8B-B14F-4D97-AF65-F5344CB8AC3E}">
        <p14:creationId xmlns:p14="http://schemas.microsoft.com/office/powerpoint/2010/main" val="999165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AFAEBB-C240-4187-8A7B-31D52176B7C3}"/>
              </a:ext>
            </a:extLst>
          </p:cNvPr>
          <p:cNvSpPr>
            <a:spLocks noGrp="1"/>
          </p:cNvSpPr>
          <p:nvPr>
            <p:ph type="title"/>
          </p:nvPr>
        </p:nvSpPr>
        <p:spPr/>
        <p:txBody>
          <a:bodyPr/>
          <a:lstStyle/>
          <a:p>
            <a:r>
              <a:rPr lang="da-DK" dirty="0"/>
              <a:t>13. Ny regulering og afledte konsekvenser </a:t>
            </a:r>
            <a:br>
              <a:rPr lang="da-DK" dirty="0"/>
            </a:br>
            <a:r>
              <a:rPr lang="da-DK" sz="2800" dirty="0"/>
              <a:t>- Den danske vandsektor i dag</a:t>
            </a:r>
          </a:p>
        </p:txBody>
      </p:sp>
      <p:sp>
        <p:nvSpPr>
          <p:cNvPr id="3" name="Pladsholder til tekst 2">
            <a:extLst>
              <a:ext uri="{FF2B5EF4-FFF2-40B4-BE49-F238E27FC236}">
                <a16:creationId xmlns:a16="http://schemas.microsoft.com/office/drawing/2014/main" id="{9926822B-3951-4B5C-9DD3-9CC9DF6BC8FE}"/>
              </a:ext>
            </a:extLst>
          </p:cNvPr>
          <p:cNvSpPr>
            <a:spLocks noGrp="1"/>
          </p:cNvSpPr>
          <p:nvPr>
            <p:ph type="body" sz="quarter" idx="13"/>
          </p:nvPr>
        </p:nvSpPr>
        <p:spPr>
          <a:xfrm>
            <a:off x="958850" y="2166938"/>
            <a:ext cx="10273151" cy="3416300"/>
          </a:xfrm>
        </p:spPr>
        <p:txBody>
          <a:bodyPr/>
          <a:lstStyle/>
          <a:p>
            <a:pPr lvl="1"/>
            <a:r>
              <a:rPr lang="da-DK" dirty="0"/>
              <a:t>International topklasse</a:t>
            </a:r>
          </a:p>
          <a:p>
            <a:pPr lvl="1"/>
            <a:r>
              <a:rPr lang="da-DK" dirty="0"/>
              <a:t>Stabil levering og høj kvalitet</a:t>
            </a:r>
          </a:p>
          <a:p>
            <a:pPr lvl="1"/>
            <a:r>
              <a:rPr lang="da-DK" dirty="0"/>
              <a:t>Dansk vandteknologi kan bidrage til at løse globale miljø- og klimaudfordringer</a:t>
            </a:r>
          </a:p>
          <a:p>
            <a:pPr lvl="1"/>
            <a:endParaRPr lang="da-DK" dirty="0"/>
          </a:p>
          <a:p>
            <a:pPr lvl="1"/>
            <a:r>
              <a:rPr lang="da-DK" dirty="0"/>
              <a:t>En ny lovgivning skal bidrage til flg.:</a:t>
            </a:r>
          </a:p>
          <a:p>
            <a:pPr lvl="2"/>
            <a:r>
              <a:rPr lang="da-DK" dirty="0"/>
              <a:t>At vandsektoren kan videreudvikles og indfri sine ambitiøse målsætninger for miljø og klima</a:t>
            </a:r>
          </a:p>
          <a:p>
            <a:pPr lvl="2"/>
            <a:r>
              <a:rPr lang="da-DK" dirty="0"/>
              <a:t>At fokus på en økonomisk effektiv vandsektor fastholdes</a:t>
            </a:r>
          </a:p>
          <a:p>
            <a:pPr lvl="2"/>
            <a:r>
              <a:rPr lang="da-DK" dirty="0"/>
              <a:t>At vandsektorens efterspørgsel på omkostnings- og energieffektive løsninger bidrager til at danske virksomheder bliver førende på vandteknologiudvikling</a:t>
            </a:r>
          </a:p>
          <a:p>
            <a:pPr lvl="2"/>
            <a:endParaRPr lang="da-DK" dirty="0">
              <a:solidFill>
                <a:srgbClr val="FF0000"/>
              </a:solidFill>
            </a:endParaRPr>
          </a:p>
        </p:txBody>
      </p:sp>
      <p:sp>
        <p:nvSpPr>
          <p:cNvPr id="4" name="Pladsholder til sidefod 3">
            <a:extLst>
              <a:ext uri="{FF2B5EF4-FFF2-40B4-BE49-F238E27FC236}">
                <a16:creationId xmlns:a16="http://schemas.microsoft.com/office/drawing/2014/main" id="{A349E971-088B-4BA9-AD69-103CFA1A23EF}"/>
              </a:ext>
            </a:extLst>
          </p:cNvPr>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a:extLst>
              <a:ext uri="{FF2B5EF4-FFF2-40B4-BE49-F238E27FC236}">
                <a16:creationId xmlns:a16="http://schemas.microsoft.com/office/drawing/2014/main" id="{0CC11656-FB41-4353-8716-1E7D893AD0AC}"/>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47</a:t>
            </a:fld>
            <a:endParaRPr lang="da-DK" dirty="0"/>
          </a:p>
        </p:txBody>
      </p:sp>
    </p:spTree>
    <p:extLst>
      <p:ext uri="{BB962C8B-B14F-4D97-AF65-F5344CB8AC3E}">
        <p14:creationId xmlns:p14="http://schemas.microsoft.com/office/powerpoint/2010/main" val="3567672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9F424-F76B-4DA5-A7D8-FBF856D3668A}"/>
              </a:ext>
            </a:extLst>
          </p:cNvPr>
          <p:cNvSpPr>
            <a:spLocks noGrp="1"/>
          </p:cNvSpPr>
          <p:nvPr>
            <p:ph type="title"/>
          </p:nvPr>
        </p:nvSpPr>
        <p:spPr/>
        <p:txBody>
          <a:bodyPr/>
          <a:lstStyle/>
          <a:p>
            <a:r>
              <a:rPr lang="da-DK" dirty="0"/>
              <a:t>13. Ny regulering og afledte konsekvenser </a:t>
            </a:r>
            <a:br>
              <a:rPr lang="da-DK" dirty="0"/>
            </a:br>
            <a:r>
              <a:rPr lang="da-DK" sz="2800" dirty="0"/>
              <a:t>- Nye udfordringer og opgaver</a:t>
            </a:r>
          </a:p>
        </p:txBody>
      </p:sp>
      <p:sp>
        <p:nvSpPr>
          <p:cNvPr id="3" name="Pladsholder til tekst 2">
            <a:extLst>
              <a:ext uri="{FF2B5EF4-FFF2-40B4-BE49-F238E27FC236}">
                <a16:creationId xmlns:a16="http://schemas.microsoft.com/office/drawing/2014/main" id="{52B02C9F-E181-4029-81AE-414E4D8486B6}"/>
              </a:ext>
            </a:extLst>
          </p:cNvPr>
          <p:cNvSpPr>
            <a:spLocks noGrp="1"/>
          </p:cNvSpPr>
          <p:nvPr>
            <p:ph type="body" sz="quarter" idx="13"/>
          </p:nvPr>
        </p:nvSpPr>
        <p:spPr>
          <a:xfrm>
            <a:off x="958851" y="2166938"/>
            <a:ext cx="10273150" cy="3416300"/>
          </a:xfrm>
        </p:spPr>
        <p:txBody>
          <a:bodyPr/>
          <a:lstStyle/>
          <a:p>
            <a:pPr lvl="1"/>
            <a:r>
              <a:rPr lang="da-DK" dirty="0"/>
              <a:t>Klimaforandringer medfører et øget behov for investeringer i klimatilpasning</a:t>
            </a:r>
          </a:p>
          <a:p>
            <a:pPr lvl="1"/>
            <a:r>
              <a:rPr lang="da-DK" dirty="0"/>
              <a:t>Ambition om en energi- og klimaneutral vandsektor medfører at vandsektoren agerer energi- og omkostningseffektivt</a:t>
            </a:r>
          </a:p>
          <a:p>
            <a:pPr lvl="1"/>
            <a:r>
              <a:rPr lang="da-DK" dirty="0"/>
              <a:t>Udnytte ressourcer som opstår ved behandling af vand</a:t>
            </a:r>
          </a:p>
          <a:p>
            <a:pPr lvl="1"/>
            <a:r>
              <a:rPr lang="da-DK" dirty="0"/>
              <a:t>Målsætninger skal opnås til den lavest mulige pris for samfundet</a:t>
            </a:r>
          </a:p>
          <a:p>
            <a:pPr lvl="1"/>
            <a:endParaRPr lang="da-DK" dirty="0">
              <a:solidFill>
                <a:srgbClr val="FF0000"/>
              </a:solidFill>
            </a:endParaRPr>
          </a:p>
        </p:txBody>
      </p:sp>
      <p:sp>
        <p:nvSpPr>
          <p:cNvPr id="4" name="Pladsholder til sidefod 3">
            <a:extLst>
              <a:ext uri="{FF2B5EF4-FFF2-40B4-BE49-F238E27FC236}">
                <a16:creationId xmlns:a16="http://schemas.microsoft.com/office/drawing/2014/main" id="{56F547D8-9FF8-4A75-B741-DC03AA47E10A}"/>
              </a:ext>
            </a:extLst>
          </p:cNvPr>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a:extLst>
              <a:ext uri="{FF2B5EF4-FFF2-40B4-BE49-F238E27FC236}">
                <a16:creationId xmlns:a16="http://schemas.microsoft.com/office/drawing/2014/main" id="{F3CA2A53-A1BE-4DB6-BB22-E585210C9E5D}"/>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48</a:t>
            </a:fld>
            <a:endParaRPr lang="da-DK" dirty="0"/>
          </a:p>
        </p:txBody>
      </p:sp>
    </p:spTree>
    <p:extLst>
      <p:ext uri="{BB962C8B-B14F-4D97-AF65-F5344CB8AC3E}">
        <p14:creationId xmlns:p14="http://schemas.microsoft.com/office/powerpoint/2010/main" val="1389658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98DC0-1300-4936-9F0C-335877E3A2E5}"/>
              </a:ext>
            </a:extLst>
          </p:cNvPr>
          <p:cNvSpPr>
            <a:spLocks noGrp="1"/>
          </p:cNvSpPr>
          <p:nvPr>
            <p:ph type="title"/>
          </p:nvPr>
        </p:nvSpPr>
        <p:spPr/>
        <p:txBody>
          <a:bodyPr/>
          <a:lstStyle/>
          <a:p>
            <a:r>
              <a:rPr lang="da-DK" dirty="0"/>
              <a:t>13. Ny regulering og afledte konsekvenser </a:t>
            </a:r>
            <a:br>
              <a:rPr lang="da-DK" dirty="0"/>
            </a:br>
            <a:r>
              <a:rPr lang="da-DK" sz="2800" dirty="0"/>
              <a:t>- Lovforslagets hovedpunkter</a:t>
            </a:r>
          </a:p>
        </p:txBody>
      </p:sp>
      <p:sp>
        <p:nvSpPr>
          <p:cNvPr id="3" name="Pladsholder til tekst 2">
            <a:extLst>
              <a:ext uri="{FF2B5EF4-FFF2-40B4-BE49-F238E27FC236}">
                <a16:creationId xmlns:a16="http://schemas.microsoft.com/office/drawing/2014/main" id="{D9F06A4F-B4FA-4B03-A2F2-95B62B795D8D}"/>
              </a:ext>
            </a:extLst>
          </p:cNvPr>
          <p:cNvSpPr>
            <a:spLocks noGrp="1"/>
          </p:cNvSpPr>
          <p:nvPr>
            <p:ph type="body" sz="quarter" idx="13"/>
          </p:nvPr>
        </p:nvSpPr>
        <p:spPr>
          <a:xfrm>
            <a:off x="958851" y="2166938"/>
            <a:ext cx="10273150" cy="3416300"/>
          </a:xfrm>
        </p:spPr>
        <p:txBody>
          <a:bodyPr/>
          <a:lstStyle/>
          <a:p>
            <a:pPr lvl="1"/>
            <a:r>
              <a:rPr lang="da-DK" dirty="0"/>
              <a:t>Justering af vandsektorlovens økonomiske regulering</a:t>
            </a:r>
          </a:p>
          <a:p>
            <a:pPr lvl="1"/>
            <a:r>
              <a:rPr lang="da-DK" dirty="0"/>
              <a:t>Styrkelse af Vandsektortilsynets økonomiske tilsyn med vandsektoren</a:t>
            </a:r>
          </a:p>
          <a:p>
            <a:pPr lvl="1"/>
            <a:r>
              <a:rPr lang="da-DK" dirty="0"/>
              <a:t>Styrkelse af kommunalbestyrelsernes kontrol med bidrag, takster, regulativer og betalingsvedtægter</a:t>
            </a:r>
          </a:p>
          <a:p>
            <a:pPr lvl="1"/>
            <a:endParaRPr lang="da-DK" dirty="0">
              <a:solidFill>
                <a:srgbClr val="FF0000"/>
              </a:solidFill>
            </a:endParaRPr>
          </a:p>
        </p:txBody>
      </p:sp>
      <p:sp>
        <p:nvSpPr>
          <p:cNvPr id="4" name="Pladsholder til sidefod 3">
            <a:extLst>
              <a:ext uri="{FF2B5EF4-FFF2-40B4-BE49-F238E27FC236}">
                <a16:creationId xmlns:a16="http://schemas.microsoft.com/office/drawing/2014/main" id="{F53599A9-3C8F-46C7-AFE8-0FACC6C5281C}"/>
              </a:ext>
            </a:extLst>
          </p:cNvPr>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a:extLst>
              <a:ext uri="{FF2B5EF4-FFF2-40B4-BE49-F238E27FC236}">
                <a16:creationId xmlns:a16="http://schemas.microsoft.com/office/drawing/2014/main" id="{E513DB55-9768-4EEC-9ABC-99412A7654F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49</a:t>
            </a:fld>
            <a:endParaRPr lang="da-DK" dirty="0"/>
          </a:p>
        </p:txBody>
      </p:sp>
    </p:spTree>
    <p:extLst>
      <p:ext uri="{BB962C8B-B14F-4D97-AF65-F5344CB8AC3E}">
        <p14:creationId xmlns:p14="http://schemas.microsoft.com/office/powerpoint/2010/main" val="319577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307" r="23307"/>
          <a:stretch>
            <a:fillRect/>
          </a:stretch>
        </p:blipFill>
        <p:spPr>
          <a:xfrm>
            <a:off x="7608168" y="2138338"/>
            <a:ext cx="3602038" cy="3566318"/>
          </a:xfrm>
        </p:spPr>
      </p:pic>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5</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3. Formanden og Direktionen orienterer</a:t>
            </a:r>
          </a:p>
        </p:txBody>
      </p:sp>
      <p:sp>
        <p:nvSpPr>
          <p:cNvPr id="11" name="Pladsholder til tekst 2"/>
          <p:cNvSpPr>
            <a:spLocks noGrp="1"/>
          </p:cNvSpPr>
          <p:nvPr>
            <p:ph type="body" sz="quarter" idx="13"/>
          </p:nvPr>
        </p:nvSpPr>
        <p:spPr>
          <a:xfrm>
            <a:off x="695400" y="2166938"/>
            <a:ext cx="6696743" cy="4167084"/>
          </a:xfrm>
        </p:spPr>
        <p:txBody>
          <a:bodyPr/>
          <a:lstStyle/>
          <a:p>
            <a:pPr marL="266700">
              <a:buClr>
                <a:schemeClr val="accent2">
                  <a:lumMod val="75000"/>
                </a:schemeClr>
              </a:buClr>
              <a:buNone/>
            </a:pPr>
            <a:r>
              <a:rPr lang="da-DK" sz="1800" dirty="0"/>
              <a:t>Bestyrelsesformanden orienterer mundtligt om relevante sager og forhold relateret til varetagelsen af bestyrelsesarbejdet i selskaberne.</a:t>
            </a:r>
          </a:p>
          <a:p>
            <a:pPr marL="266700">
              <a:buClr>
                <a:schemeClr val="accent2">
                  <a:lumMod val="75000"/>
                </a:schemeClr>
              </a:buClr>
              <a:buNone/>
            </a:pPr>
            <a:r>
              <a:rPr lang="da-DK" sz="1800" b="1" i="1" dirty="0"/>
              <a:t>Peter Poulsen har meldt afbud. Birgitte Bergmann har søgt orlov resten af 2022.</a:t>
            </a:r>
          </a:p>
          <a:p>
            <a:pPr marL="266700">
              <a:buClr>
                <a:schemeClr val="accent2">
                  <a:lumMod val="75000"/>
                </a:schemeClr>
              </a:buClr>
              <a:buNone/>
            </a:pPr>
            <a:endParaRPr lang="da-DK" sz="1800" dirty="0"/>
          </a:p>
          <a:p>
            <a:pPr marL="266700">
              <a:buClr>
                <a:schemeClr val="accent2">
                  <a:lumMod val="75000"/>
                </a:schemeClr>
              </a:buClr>
              <a:buNone/>
            </a:pPr>
            <a:r>
              <a:rPr lang="da-DK" sz="1800" dirty="0"/>
              <a:t>Direktionen orienterer mundtligt om relevante forhold og sager, herunder organisatoriske, relateret til varetagelsen af den daglige ledelse af selskaberne.</a:t>
            </a:r>
          </a:p>
          <a:p>
            <a:pPr marL="266700">
              <a:buClr>
                <a:schemeClr val="accent2">
                  <a:lumMod val="75000"/>
                </a:schemeClr>
              </a:buClr>
              <a:buNone/>
            </a:pPr>
            <a:endParaRPr lang="da-DK" sz="1800" dirty="0"/>
          </a:p>
          <a:p>
            <a:pPr marL="266700">
              <a:buClr>
                <a:schemeClr val="accent2">
                  <a:lumMod val="75000"/>
                </a:schemeClr>
              </a:buClr>
              <a:buNone/>
            </a:pPr>
            <a:endParaRPr lang="da-DK" sz="1800" dirty="0"/>
          </a:p>
          <a:p>
            <a:pPr marL="266700">
              <a:buClr>
                <a:schemeClr val="accent2">
                  <a:lumMod val="75000"/>
                </a:schemeClr>
              </a:buClr>
              <a:buNone/>
            </a:pPr>
            <a:endParaRPr lang="da-DK" sz="1800" i="1" dirty="0"/>
          </a:p>
          <a:p>
            <a:pPr marL="266700">
              <a:buClr>
                <a:schemeClr val="accent2">
                  <a:lumMod val="75000"/>
                </a:schemeClr>
              </a:buClr>
              <a:buNone/>
            </a:pPr>
            <a:endParaRPr lang="da-DK" sz="1800" dirty="0"/>
          </a:p>
          <a:p>
            <a:pPr marL="266700">
              <a:buClr>
                <a:schemeClr val="accent2">
                  <a:lumMod val="75000"/>
                </a:schemeClr>
              </a:buClr>
              <a:buNone/>
            </a:pPr>
            <a:r>
              <a:rPr lang="da-DK" sz="1800" dirty="0"/>
              <a:t>	</a:t>
            </a:r>
          </a:p>
          <a:p>
            <a:pPr marL="266700">
              <a:buClr>
                <a:schemeClr val="accent2">
                  <a:lumMod val="75000"/>
                </a:schemeClr>
              </a:buClr>
              <a:buNone/>
            </a:pPr>
            <a:r>
              <a:rPr lang="da-DK" sz="1800" b="1" i="1" dirty="0"/>
              <a:t> </a:t>
            </a:r>
            <a:endParaRPr lang="da-DK" sz="1800" dirty="0"/>
          </a:p>
          <a:p>
            <a:pPr marL="285750" indent="-285750">
              <a:buClr>
                <a:schemeClr val="accent2">
                  <a:lumMod val="75000"/>
                </a:schemeClr>
              </a:buClr>
              <a:buFont typeface="Arial" panose="020B0604020202020204" pitchFamily="34" charset="0"/>
              <a:buChar char="•"/>
            </a:pPr>
            <a:endParaRPr lang="da-DK" sz="1800" dirty="0"/>
          </a:p>
          <a:p>
            <a:pPr lvl="3" indent="0">
              <a:buClr>
                <a:schemeClr val="accent1">
                  <a:lumMod val="60000"/>
                  <a:lumOff val="40000"/>
                </a:schemeClr>
              </a:buClr>
              <a:buNone/>
            </a:pPr>
            <a:endParaRPr lang="da-DK" sz="1800" dirty="0"/>
          </a:p>
          <a:p>
            <a:pPr marL="342900" indent="-342900">
              <a:buClr>
                <a:schemeClr val="accent1">
                  <a:lumMod val="60000"/>
                  <a:lumOff val="40000"/>
                </a:schemeClr>
              </a:buClr>
              <a:buFont typeface="Arial" panose="020B0604020202020204" pitchFamily="34" charset="0"/>
              <a:buChar char="•"/>
            </a:pPr>
            <a:endParaRPr lang="da-DK" dirty="0"/>
          </a:p>
        </p:txBody>
      </p:sp>
      <p:sp>
        <p:nvSpPr>
          <p:cNvPr id="10" name="Pladsholder til sidefod 1"/>
          <p:cNvSpPr>
            <a:spLocks noGrp="1"/>
          </p:cNvSpPr>
          <p:nvPr>
            <p:ph type="ftr" sz="quarter" idx="11"/>
          </p:nvPr>
        </p:nvSpPr>
        <p:spPr>
          <a:xfrm>
            <a:off x="1752513" y="6334022"/>
            <a:ext cx="5544000" cy="176532"/>
          </a:xfrm>
        </p:spPr>
        <p:txBody>
          <a:bodyPr/>
          <a:lstStyle/>
          <a:p>
            <a:r>
              <a:rPr lang="da-DK"/>
              <a:t>Offentligt referat af bestyrelsesmødet den 17. november 2022  i Helsingør Vand A/S og Forsyning Helsingør Spildevand A/S </a:t>
            </a:r>
            <a:endParaRPr lang="da-DK" dirty="0"/>
          </a:p>
        </p:txBody>
      </p:sp>
    </p:spTree>
    <p:extLst>
      <p:ext uri="{BB962C8B-B14F-4D97-AF65-F5344CB8AC3E}">
        <p14:creationId xmlns:p14="http://schemas.microsoft.com/office/powerpoint/2010/main" val="3855408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C655A-653D-4095-9BC4-7D99ACA59C6E}"/>
              </a:ext>
            </a:extLst>
          </p:cNvPr>
          <p:cNvSpPr>
            <a:spLocks noGrp="1"/>
          </p:cNvSpPr>
          <p:nvPr>
            <p:ph type="title"/>
          </p:nvPr>
        </p:nvSpPr>
        <p:spPr/>
        <p:txBody>
          <a:bodyPr/>
          <a:lstStyle/>
          <a:p>
            <a:r>
              <a:rPr lang="da-DK" dirty="0"/>
              <a:t>13. Ny regulering og afledte konsekvenser </a:t>
            </a:r>
            <a:br>
              <a:rPr lang="da-DK" dirty="0"/>
            </a:br>
            <a:r>
              <a:rPr lang="da-DK" sz="2800" dirty="0"/>
              <a:t>- Justering af vandsektorlovens økonomiske regulering</a:t>
            </a:r>
          </a:p>
        </p:txBody>
      </p:sp>
      <p:sp>
        <p:nvSpPr>
          <p:cNvPr id="3" name="Pladsholder til tekst 2">
            <a:extLst>
              <a:ext uri="{FF2B5EF4-FFF2-40B4-BE49-F238E27FC236}">
                <a16:creationId xmlns:a16="http://schemas.microsoft.com/office/drawing/2014/main" id="{E6AB00AB-FC74-4555-B518-72C1A91E983A}"/>
              </a:ext>
            </a:extLst>
          </p:cNvPr>
          <p:cNvSpPr>
            <a:spLocks noGrp="1"/>
          </p:cNvSpPr>
          <p:nvPr>
            <p:ph type="body" sz="quarter" idx="13"/>
          </p:nvPr>
        </p:nvSpPr>
        <p:spPr>
          <a:xfrm>
            <a:off x="958850" y="2166938"/>
            <a:ext cx="10274301" cy="3416300"/>
          </a:xfrm>
        </p:spPr>
        <p:txBody>
          <a:bodyPr/>
          <a:lstStyle/>
          <a:p>
            <a:pPr lvl="1"/>
            <a:r>
              <a:rPr lang="da-DK" dirty="0"/>
              <a:t>Mere </a:t>
            </a:r>
            <a:r>
              <a:rPr lang="da-DK" b="1" dirty="0"/>
              <a:t>fleksible indtægtsrammer </a:t>
            </a:r>
            <a:r>
              <a:rPr lang="da-DK" dirty="0"/>
              <a:t>– løbende tilpasning til udviklingen i selskabernes faktiske omkostninger</a:t>
            </a:r>
          </a:p>
          <a:p>
            <a:pPr lvl="1"/>
            <a:r>
              <a:rPr lang="da-DK" b="1" dirty="0"/>
              <a:t>Forrentningsrammer</a:t>
            </a:r>
            <a:r>
              <a:rPr lang="da-DK" dirty="0"/>
              <a:t> – opkrævning af finansieringsomkostninger hos forbrugerne</a:t>
            </a:r>
          </a:p>
          <a:p>
            <a:pPr lvl="1"/>
            <a:r>
              <a:rPr lang="da-DK" dirty="0"/>
              <a:t>Reguleringen fastholder et </a:t>
            </a:r>
            <a:r>
              <a:rPr lang="da-DK" b="1" dirty="0"/>
              <a:t>effektiviseringspres</a:t>
            </a:r>
            <a:r>
              <a:rPr lang="da-DK" dirty="0"/>
              <a:t> – visse begrænsninger over for væsentligt ineffektive selskaber dvs. </a:t>
            </a:r>
            <a:r>
              <a:rPr lang="da-DK" b="1" dirty="0"/>
              <a:t>individuelle effektiviseringskrav </a:t>
            </a:r>
            <a:r>
              <a:rPr lang="da-DK" dirty="0"/>
              <a:t>via benchmarking</a:t>
            </a:r>
          </a:p>
          <a:p>
            <a:pPr lvl="1"/>
            <a:r>
              <a:rPr lang="da-DK" dirty="0"/>
              <a:t>Ny metode til at opgøre det </a:t>
            </a:r>
            <a:r>
              <a:rPr lang="da-DK" b="1" dirty="0"/>
              <a:t>generelle effektiviseringskrav </a:t>
            </a:r>
            <a:r>
              <a:rPr lang="da-DK" dirty="0"/>
              <a:t>– mindre konjunkturfølsomt</a:t>
            </a:r>
          </a:p>
          <a:p>
            <a:pPr lvl="1"/>
            <a:r>
              <a:rPr lang="da-DK" dirty="0"/>
              <a:t>Mulighed for at opkræve </a:t>
            </a:r>
            <a:r>
              <a:rPr lang="da-DK" b="1" dirty="0"/>
              <a:t>takstmidler for tillægsberettigede omkostninger</a:t>
            </a:r>
            <a:r>
              <a:rPr lang="da-DK" dirty="0"/>
              <a:t> allerede det år, aktiviteten starter</a:t>
            </a:r>
          </a:p>
          <a:p>
            <a:pPr lvl="1"/>
            <a:r>
              <a:rPr lang="da-DK" b="1" dirty="0"/>
              <a:t>Ensretning af den økonomiske regulering</a:t>
            </a:r>
            <a:r>
              <a:rPr lang="da-DK" dirty="0"/>
              <a:t>, så både store og mindre vandselskaber bliver omfattet af indtægtsrammer og stilles over for både generelle og individuelle effektiviseringskrav</a:t>
            </a:r>
          </a:p>
          <a:p>
            <a:pPr lvl="1"/>
            <a:endParaRPr lang="da-DK" dirty="0">
              <a:solidFill>
                <a:srgbClr val="FF0000"/>
              </a:solidFill>
            </a:endParaRPr>
          </a:p>
        </p:txBody>
      </p:sp>
      <p:sp>
        <p:nvSpPr>
          <p:cNvPr id="4" name="Pladsholder til sidefod 3">
            <a:extLst>
              <a:ext uri="{FF2B5EF4-FFF2-40B4-BE49-F238E27FC236}">
                <a16:creationId xmlns:a16="http://schemas.microsoft.com/office/drawing/2014/main" id="{266A5D71-192B-499B-AC55-843D66D0B2BD}"/>
              </a:ext>
            </a:extLst>
          </p:cNvPr>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a:extLst>
              <a:ext uri="{FF2B5EF4-FFF2-40B4-BE49-F238E27FC236}">
                <a16:creationId xmlns:a16="http://schemas.microsoft.com/office/drawing/2014/main" id="{21782AF7-FEC3-4B9E-A507-752F2857E3DA}"/>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50</a:t>
            </a:fld>
            <a:endParaRPr lang="da-DK" dirty="0"/>
          </a:p>
        </p:txBody>
      </p:sp>
    </p:spTree>
    <p:extLst>
      <p:ext uri="{BB962C8B-B14F-4D97-AF65-F5344CB8AC3E}">
        <p14:creationId xmlns:p14="http://schemas.microsoft.com/office/powerpoint/2010/main" val="640867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68BF2-69B0-4CC8-919A-5709C1751BFB}"/>
              </a:ext>
            </a:extLst>
          </p:cNvPr>
          <p:cNvSpPr>
            <a:spLocks noGrp="1"/>
          </p:cNvSpPr>
          <p:nvPr>
            <p:ph type="title"/>
          </p:nvPr>
        </p:nvSpPr>
        <p:spPr/>
        <p:txBody>
          <a:bodyPr/>
          <a:lstStyle/>
          <a:p>
            <a:r>
              <a:rPr lang="da-DK" dirty="0"/>
              <a:t>13. Ny regulering og afledte konsekvenser </a:t>
            </a:r>
            <a:br>
              <a:rPr lang="da-DK" dirty="0"/>
            </a:br>
            <a:r>
              <a:rPr lang="da-DK" sz="2800" dirty="0"/>
              <a:t>- Styrkelse af Vandsektortilsynets økonomiske tilsyn med vandsektoren</a:t>
            </a:r>
          </a:p>
        </p:txBody>
      </p:sp>
      <p:sp>
        <p:nvSpPr>
          <p:cNvPr id="3" name="Pladsholder til tekst 2">
            <a:extLst>
              <a:ext uri="{FF2B5EF4-FFF2-40B4-BE49-F238E27FC236}">
                <a16:creationId xmlns:a16="http://schemas.microsoft.com/office/drawing/2014/main" id="{A2F6D985-45F6-4E4C-AAC1-1D3E2CB3290D}"/>
              </a:ext>
            </a:extLst>
          </p:cNvPr>
          <p:cNvSpPr>
            <a:spLocks noGrp="1"/>
          </p:cNvSpPr>
          <p:nvPr>
            <p:ph type="body" sz="quarter" idx="13"/>
          </p:nvPr>
        </p:nvSpPr>
        <p:spPr>
          <a:xfrm>
            <a:off x="958850" y="2166938"/>
            <a:ext cx="10274301" cy="3416300"/>
          </a:xfrm>
        </p:spPr>
        <p:txBody>
          <a:bodyPr/>
          <a:lstStyle/>
          <a:p>
            <a:pPr lvl="1"/>
            <a:r>
              <a:rPr lang="da-DK" b="1" dirty="0"/>
              <a:t>Vandsektortilsynet</a:t>
            </a:r>
            <a:r>
              <a:rPr lang="da-DK" dirty="0"/>
              <a:t> i stedet for Forsyningssekretariatet</a:t>
            </a:r>
          </a:p>
          <a:p>
            <a:pPr lvl="1"/>
            <a:r>
              <a:rPr lang="da-DK" dirty="0"/>
              <a:t>Sikre redskaber til en </a:t>
            </a:r>
            <a:r>
              <a:rPr lang="da-DK" b="1" dirty="0"/>
              <a:t>effektiv administration</a:t>
            </a:r>
            <a:r>
              <a:rPr lang="da-DK" dirty="0"/>
              <a:t> og et </a:t>
            </a:r>
            <a:r>
              <a:rPr lang="da-DK" b="1" dirty="0"/>
              <a:t>effektivt tilsyn</a:t>
            </a:r>
            <a:r>
              <a:rPr lang="da-DK" dirty="0"/>
              <a:t> med den økonomiske regulering</a:t>
            </a:r>
          </a:p>
          <a:p>
            <a:pPr lvl="1"/>
            <a:r>
              <a:rPr lang="da-DK" dirty="0"/>
              <a:t>Sikre redskaber til at </a:t>
            </a:r>
            <a:r>
              <a:rPr lang="da-DK" b="1" dirty="0"/>
              <a:t>analysere og monitorere</a:t>
            </a:r>
            <a:r>
              <a:rPr lang="da-DK" dirty="0"/>
              <a:t> sektoren</a:t>
            </a:r>
          </a:p>
          <a:p>
            <a:pPr lvl="1"/>
            <a:r>
              <a:rPr lang="da-DK" dirty="0"/>
              <a:t>Bidrage til </a:t>
            </a:r>
            <a:r>
              <a:rPr lang="da-DK" b="1" dirty="0"/>
              <a:t>udvikling af reguleringen </a:t>
            </a:r>
            <a:r>
              <a:rPr lang="da-DK" dirty="0"/>
              <a:t>af sektoren</a:t>
            </a:r>
          </a:p>
          <a:p>
            <a:pPr lvl="1"/>
            <a:r>
              <a:rPr lang="da-DK" dirty="0"/>
              <a:t>Styrker tilsyn med og håndhævelse af regler om </a:t>
            </a:r>
            <a:r>
              <a:rPr lang="da-DK" b="1" dirty="0"/>
              <a:t>tilknyttet virksomhed</a:t>
            </a:r>
          </a:p>
          <a:p>
            <a:pPr lvl="1"/>
            <a:r>
              <a:rPr lang="da-DK" dirty="0"/>
              <a:t>Styrker tilsyn med og håndhævelse af regler om </a:t>
            </a:r>
            <a:r>
              <a:rPr lang="da-DK" b="1" dirty="0"/>
              <a:t>markedsmæssighed i aftaler</a:t>
            </a:r>
          </a:p>
        </p:txBody>
      </p:sp>
      <p:sp>
        <p:nvSpPr>
          <p:cNvPr id="4" name="Pladsholder til sidefod 3">
            <a:extLst>
              <a:ext uri="{FF2B5EF4-FFF2-40B4-BE49-F238E27FC236}">
                <a16:creationId xmlns:a16="http://schemas.microsoft.com/office/drawing/2014/main" id="{E3B85418-6DDD-4A3A-8BAE-18D044F40FF0}"/>
              </a:ext>
            </a:extLst>
          </p:cNvPr>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a:extLst>
              <a:ext uri="{FF2B5EF4-FFF2-40B4-BE49-F238E27FC236}">
                <a16:creationId xmlns:a16="http://schemas.microsoft.com/office/drawing/2014/main" id="{456BE952-7C5B-4356-843B-312EA270E1C9}"/>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51</a:t>
            </a:fld>
            <a:endParaRPr lang="da-DK" dirty="0"/>
          </a:p>
        </p:txBody>
      </p:sp>
    </p:spTree>
    <p:extLst>
      <p:ext uri="{BB962C8B-B14F-4D97-AF65-F5344CB8AC3E}">
        <p14:creationId xmlns:p14="http://schemas.microsoft.com/office/powerpoint/2010/main" val="208120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4D195-EE5F-466D-AF98-2AFF3FE89775}"/>
              </a:ext>
            </a:extLst>
          </p:cNvPr>
          <p:cNvSpPr>
            <a:spLocks noGrp="1"/>
          </p:cNvSpPr>
          <p:nvPr>
            <p:ph type="title"/>
          </p:nvPr>
        </p:nvSpPr>
        <p:spPr>
          <a:xfrm>
            <a:off x="960001" y="332656"/>
            <a:ext cx="10273151" cy="1445461"/>
          </a:xfrm>
        </p:spPr>
        <p:txBody>
          <a:bodyPr/>
          <a:lstStyle/>
          <a:p>
            <a:r>
              <a:rPr lang="da-DK" dirty="0"/>
              <a:t>13. Ny regulering og afledte konsekvenser </a:t>
            </a:r>
            <a:br>
              <a:rPr lang="da-DK" dirty="0"/>
            </a:br>
            <a:r>
              <a:rPr lang="da-DK" sz="2400" dirty="0"/>
              <a:t>- Styrkelse af kommunalbestyrelsernes kontrol med bidrag, takster, regulativer og betalingsvedtægter</a:t>
            </a:r>
          </a:p>
        </p:txBody>
      </p:sp>
      <p:sp>
        <p:nvSpPr>
          <p:cNvPr id="3" name="Pladsholder til tekst 2">
            <a:extLst>
              <a:ext uri="{FF2B5EF4-FFF2-40B4-BE49-F238E27FC236}">
                <a16:creationId xmlns:a16="http://schemas.microsoft.com/office/drawing/2014/main" id="{6684F6C9-0C28-4A76-8684-9907D64A5192}"/>
              </a:ext>
            </a:extLst>
          </p:cNvPr>
          <p:cNvSpPr>
            <a:spLocks noGrp="1"/>
          </p:cNvSpPr>
          <p:nvPr>
            <p:ph type="body" sz="quarter" idx="13"/>
          </p:nvPr>
        </p:nvSpPr>
        <p:spPr>
          <a:xfrm>
            <a:off x="958850" y="2166938"/>
            <a:ext cx="10274301" cy="3416300"/>
          </a:xfrm>
        </p:spPr>
        <p:txBody>
          <a:bodyPr/>
          <a:lstStyle/>
          <a:p>
            <a:pPr lvl="1"/>
            <a:r>
              <a:rPr lang="da-DK" dirty="0"/>
              <a:t>Sikre mere </a:t>
            </a:r>
            <a:r>
              <a:rPr lang="da-DK" b="1" dirty="0"/>
              <a:t>klarhed om rammerne </a:t>
            </a:r>
            <a:r>
              <a:rPr lang="da-DK" dirty="0"/>
              <a:t>for og indholdet i de kommunale godkendelser og hermed øge forbrugerbeskyttelsen</a:t>
            </a:r>
          </a:p>
          <a:p>
            <a:pPr lvl="1"/>
            <a:r>
              <a:rPr lang="da-DK" dirty="0"/>
              <a:t>Sikre en mere </a:t>
            </a:r>
            <a:r>
              <a:rPr lang="da-DK" b="1" dirty="0"/>
              <a:t>ensartet kontrol </a:t>
            </a:r>
            <a:r>
              <a:rPr lang="da-DK" dirty="0"/>
              <a:t>af takster og bidrag, regulativer og vedtægter på tværs af kommuner og over tid</a:t>
            </a:r>
          </a:p>
          <a:p>
            <a:pPr lvl="1"/>
            <a:r>
              <a:rPr lang="da-DK" b="1" dirty="0"/>
              <a:t>Mulighed for at anmelde takster </a:t>
            </a:r>
            <a:r>
              <a:rPr lang="da-DK" dirty="0"/>
              <a:t>mv. frem for at sende til godkendelse</a:t>
            </a:r>
          </a:p>
          <a:p>
            <a:pPr lvl="1"/>
            <a:r>
              <a:rPr lang="da-DK" b="1" dirty="0"/>
              <a:t>Udvidelse af vandselskabernes klageadgang </a:t>
            </a:r>
            <a:r>
              <a:rPr lang="da-DK" dirty="0"/>
              <a:t>til Energiklagenævnet</a:t>
            </a:r>
          </a:p>
          <a:p>
            <a:pPr marL="0" lvl="1" indent="0">
              <a:buNone/>
            </a:pPr>
            <a:endParaRPr lang="da-DK" dirty="0"/>
          </a:p>
          <a:p>
            <a:pPr marL="0" lvl="1" indent="0">
              <a:buNone/>
            </a:pPr>
            <a:r>
              <a:rPr lang="da-DK" b="1" i="1" dirty="0"/>
              <a:t>Udsættes.</a:t>
            </a:r>
          </a:p>
        </p:txBody>
      </p:sp>
      <p:sp>
        <p:nvSpPr>
          <p:cNvPr id="4" name="Pladsholder til sidefod 3">
            <a:extLst>
              <a:ext uri="{FF2B5EF4-FFF2-40B4-BE49-F238E27FC236}">
                <a16:creationId xmlns:a16="http://schemas.microsoft.com/office/drawing/2014/main" id="{A2D6DCD8-6082-4558-9184-8B35EB325019}"/>
              </a:ext>
            </a:extLst>
          </p:cNvPr>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6" name="Pladsholder til slidenummer 5">
            <a:extLst>
              <a:ext uri="{FF2B5EF4-FFF2-40B4-BE49-F238E27FC236}">
                <a16:creationId xmlns:a16="http://schemas.microsoft.com/office/drawing/2014/main" id="{57A7099A-7CF8-4CBC-AA15-C872466EB8B8}"/>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52</a:t>
            </a:fld>
            <a:endParaRPr lang="da-DK" dirty="0"/>
          </a:p>
        </p:txBody>
      </p:sp>
    </p:spTree>
    <p:extLst>
      <p:ext uri="{BB962C8B-B14F-4D97-AF65-F5344CB8AC3E}">
        <p14:creationId xmlns:p14="http://schemas.microsoft.com/office/powerpoint/2010/main" val="398531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53</a:t>
            </a:fld>
            <a:endParaRPr lang="da-DK" dirty="0"/>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14. </a:t>
            </a:r>
            <a:r>
              <a:rPr lang="da-DK" strike="sngStrike" dirty="0"/>
              <a:t>Væsentlige anlægsprojekter</a:t>
            </a:r>
          </a:p>
        </p:txBody>
      </p:sp>
    </p:spTree>
    <p:extLst>
      <p:ext uri="{BB962C8B-B14F-4D97-AF65-F5344CB8AC3E}">
        <p14:creationId xmlns:p14="http://schemas.microsoft.com/office/powerpoint/2010/main" val="3539202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p:txBody>
          <a:bodyPr/>
          <a:lstStyle/>
          <a:p>
            <a:pPr>
              <a:buClr>
                <a:schemeClr val="accent2">
                  <a:lumMod val="75000"/>
                </a:schemeClr>
              </a:buClr>
            </a:pPr>
            <a:r>
              <a:rPr lang="da-DK" dirty="0"/>
              <a:t>Formand og direktion vil fremlægge forslag til kommunikation, som anbefales offentliggjort på baggrund af bestyrelsesmødet.</a:t>
            </a:r>
          </a:p>
          <a:p>
            <a:pPr marL="0" indent="0">
              <a:buClr>
                <a:schemeClr val="accent2">
                  <a:lumMod val="75000"/>
                </a:schemeClr>
              </a:buClr>
              <a:buNone/>
            </a:pPr>
            <a:endParaRPr lang="da-DK" dirty="0"/>
          </a:p>
          <a:p>
            <a:pPr marL="0" indent="0">
              <a:buClr>
                <a:schemeClr val="accent2">
                  <a:lumMod val="75000"/>
                </a:schemeClr>
              </a:buClr>
              <a:buNone/>
            </a:pPr>
            <a:endParaRPr lang="da-DK" dirty="0"/>
          </a:p>
        </p:txBody>
      </p:sp>
      <p:sp>
        <p:nvSpPr>
          <p:cNvPr id="6" name="Pladsholder til slidenummer 5"/>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54</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a:t>15. Kommunikation</a:t>
            </a:r>
          </a:p>
        </p:txBody>
      </p:sp>
      <p:sp>
        <p:nvSpPr>
          <p:cNvPr id="9" name="Pladsholder til sidefod 1"/>
          <p:cNvSpPr>
            <a:spLocks noGrp="1"/>
          </p:cNvSpPr>
          <p:nvPr>
            <p:ph type="ftr" sz="quarter" idx="11"/>
          </p:nvPr>
        </p:nvSpPr>
        <p:spPr>
          <a:xfrm>
            <a:off x="1752513" y="6334022"/>
            <a:ext cx="5544000" cy="176532"/>
          </a:xfrm>
        </p:spPr>
        <p:txBody>
          <a:bodyPr/>
          <a:lstStyle/>
          <a:p>
            <a:r>
              <a:rPr lang="da-DK"/>
              <a:t>Offentligt referat af bestyrelsesmødet den 17. november 2022  i Helsingør Vand A/S og Forsyning Helsingør Spildevand A/S </a:t>
            </a:r>
            <a:endParaRPr lang="da-DK" dirty="0"/>
          </a:p>
        </p:txBody>
      </p:sp>
    </p:spTree>
    <p:extLst>
      <p:ext uri="{BB962C8B-B14F-4D97-AF65-F5344CB8AC3E}">
        <p14:creationId xmlns:p14="http://schemas.microsoft.com/office/powerpoint/2010/main" val="3681555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8160B0DF-7EF9-451C-8E4F-F49DC2250DAE}"/>
              </a:ext>
            </a:extLst>
          </p:cNvPr>
          <p:cNvSpPr>
            <a:spLocks noGrp="1"/>
          </p:cNvSpPr>
          <p:nvPr>
            <p:ph type="ftr" sz="quarter" idx="11"/>
          </p:nvPr>
        </p:nvSpPr>
        <p:spPr/>
        <p:txBody>
          <a:bodyPr/>
          <a:lstStyle/>
          <a:p>
            <a:r>
              <a:rPr lang="da-DK"/>
              <a:t>Offentligt referat af bestyrelsesmødet den 17. november 2022  i Helsingør Vand A/S og Forsyning Helsingør Spildevand A/S </a:t>
            </a:r>
            <a:endParaRPr lang="da-DK" dirty="0"/>
          </a:p>
        </p:txBody>
      </p:sp>
      <p:sp>
        <p:nvSpPr>
          <p:cNvPr id="4" name="Pladsholder til slidenummer 3">
            <a:extLst>
              <a:ext uri="{FF2B5EF4-FFF2-40B4-BE49-F238E27FC236}">
                <a16:creationId xmlns:a16="http://schemas.microsoft.com/office/drawing/2014/main" id="{E7A00E3F-D8FD-4EC8-A4EA-AF085C84B7DA}"/>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55</a:t>
            </a:fld>
            <a:endParaRPr lang="da-DK" dirty="0"/>
          </a:p>
        </p:txBody>
      </p:sp>
      <p:sp>
        <p:nvSpPr>
          <p:cNvPr id="6" name="Pladsholder til tekst 2">
            <a:extLst>
              <a:ext uri="{FF2B5EF4-FFF2-40B4-BE49-F238E27FC236}">
                <a16:creationId xmlns:a16="http://schemas.microsoft.com/office/drawing/2014/main" id="{CE9ABF94-646B-461F-BE79-41999527D343}"/>
              </a:ext>
            </a:extLst>
          </p:cNvPr>
          <p:cNvSpPr>
            <a:spLocks noGrp="1"/>
          </p:cNvSpPr>
          <p:nvPr>
            <p:ph sz="quarter" idx="15"/>
          </p:nvPr>
        </p:nvSpPr>
        <p:spPr>
          <a:xfrm>
            <a:off x="960438" y="2166938"/>
            <a:ext cx="4775522" cy="3416300"/>
          </a:xfrm>
        </p:spPr>
        <p:txBody>
          <a:bodyPr>
            <a:normAutofit lnSpcReduction="10000"/>
          </a:bodyPr>
          <a:lstStyle/>
          <a:p>
            <a:pPr>
              <a:spcAft>
                <a:spcPts val="600"/>
              </a:spcAft>
            </a:pPr>
            <a:r>
              <a:rPr lang="da-DK" dirty="0"/>
              <a:t>Godkendelse af mødeplan for 2023:</a:t>
            </a:r>
          </a:p>
          <a:p>
            <a:pPr marL="342900" indent="-342900">
              <a:spcAft>
                <a:spcPts val="600"/>
              </a:spcAft>
              <a:buClr>
                <a:schemeClr val="accent1"/>
              </a:buClr>
              <a:buFont typeface="Arial" panose="020B0604020202020204" pitchFamily="34" charset="0"/>
              <a:buChar char="•"/>
            </a:pPr>
            <a:r>
              <a:rPr lang="da-DK" dirty="0"/>
              <a:t>torsdag den 23.3.2023</a:t>
            </a:r>
          </a:p>
          <a:p>
            <a:pPr marL="342900" indent="-342900">
              <a:spcAft>
                <a:spcPts val="600"/>
              </a:spcAft>
              <a:buClr>
                <a:schemeClr val="accent1"/>
              </a:buClr>
              <a:buFont typeface="Arial" panose="020B0604020202020204" pitchFamily="34" charset="0"/>
              <a:buChar char="•"/>
            </a:pPr>
            <a:r>
              <a:rPr lang="da-DK" dirty="0"/>
              <a:t>torsdag den 25.4.2023</a:t>
            </a:r>
          </a:p>
          <a:p>
            <a:pPr marL="342900" indent="-342900">
              <a:spcAft>
                <a:spcPts val="600"/>
              </a:spcAft>
              <a:buClr>
                <a:schemeClr val="accent1"/>
              </a:buClr>
              <a:buFont typeface="Arial" panose="020B0604020202020204" pitchFamily="34" charset="0"/>
              <a:buChar char="•"/>
            </a:pPr>
            <a:r>
              <a:rPr lang="da-DK" dirty="0"/>
              <a:t>mandag den 12.6.2023</a:t>
            </a:r>
          </a:p>
          <a:p>
            <a:pPr marL="342900" indent="-342900">
              <a:spcAft>
                <a:spcPts val="600"/>
              </a:spcAft>
              <a:buClr>
                <a:schemeClr val="accent1"/>
              </a:buClr>
              <a:buFont typeface="Arial" panose="020B0604020202020204" pitchFamily="34" charset="0"/>
              <a:buChar char="•"/>
            </a:pPr>
            <a:r>
              <a:rPr lang="da-DK" dirty="0"/>
              <a:t>Fredag den 25.8.2023 kl. 8.30</a:t>
            </a:r>
          </a:p>
          <a:p>
            <a:pPr marL="342900" indent="-342900">
              <a:spcAft>
                <a:spcPts val="600"/>
              </a:spcAft>
              <a:buClr>
                <a:schemeClr val="accent1"/>
              </a:buClr>
              <a:buFont typeface="Arial" panose="020B0604020202020204" pitchFamily="34" charset="0"/>
              <a:buChar char="•"/>
            </a:pPr>
            <a:r>
              <a:rPr lang="da-DK" dirty="0"/>
              <a:t>mandag den 13.11.2023</a:t>
            </a:r>
          </a:p>
          <a:p>
            <a:pPr marL="342900" indent="-342900">
              <a:spcAft>
                <a:spcPts val="600"/>
              </a:spcAft>
              <a:buClr>
                <a:schemeClr val="accent1"/>
              </a:buClr>
              <a:buFont typeface="Arial" panose="020B0604020202020204" pitchFamily="34" charset="0"/>
              <a:buChar char="•"/>
            </a:pPr>
            <a:r>
              <a:rPr lang="da-DK" dirty="0"/>
              <a:t>onsdag 13.12.2023</a:t>
            </a:r>
          </a:p>
          <a:p>
            <a:pPr>
              <a:spcAft>
                <a:spcPts val="600"/>
              </a:spcAft>
              <a:buClr>
                <a:schemeClr val="accent1"/>
              </a:buClr>
              <a:buNone/>
            </a:pPr>
            <a:endParaRPr lang="da-DK" dirty="0"/>
          </a:p>
          <a:p>
            <a:pPr>
              <a:spcAft>
                <a:spcPts val="600"/>
              </a:spcAft>
              <a:buClr>
                <a:schemeClr val="accent1"/>
              </a:buClr>
              <a:buNone/>
            </a:pPr>
            <a:r>
              <a:rPr lang="da-DK" b="1" i="1" dirty="0"/>
              <a:t>Mødeplanen blev godkendt.</a:t>
            </a:r>
            <a:endParaRPr lang="da-DK" dirty="0"/>
          </a:p>
          <a:p>
            <a:pPr>
              <a:spcAft>
                <a:spcPts val="600"/>
              </a:spcAft>
            </a:pPr>
            <a:endParaRPr lang="da-DK" dirty="0"/>
          </a:p>
        </p:txBody>
      </p:sp>
      <p:pic>
        <p:nvPicPr>
          <p:cNvPr id="7" name="Pladsholder til billede 6">
            <a:extLst>
              <a:ext uri="{FF2B5EF4-FFF2-40B4-BE49-F238E27FC236}">
                <a16:creationId xmlns:a16="http://schemas.microsoft.com/office/drawing/2014/main" id="{5332ED1C-5D69-4D96-8252-AAA8342B8E65}"/>
              </a:ext>
            </a:extLst>
          </p:cNvPr>
          <p:cNvPicPr>
            <a:picLocks noChangeAspect="1"/>
          </p:cNvPicPr>
          <p:nvPr/>
        </p:nvPicPr>
        <p:blipFill rotWithShape="1">
          <a:blip r:embed="rId2">
            <a:extLst>
              <a:ext uri="{28A0092B-C50C-407E-A947-70E740481C1C}">
                <a14:useLocalDpi xmlns:a14="http://schemas.microsoft.com/office/drawing/2010/main" val="0"/>
              </a:ext>
            </a:extLst>
          </a:blip>
          <a:srcRect l="13480" r="12362"/>
          <a:stretch/>
        </p:blipFill>
        <p:spPr>
          <a:xfrm>
            <a:off x="6430963" y="2166938"/>
            <a:ext cx="4802187" cy="3416300"/>
          </a:xfrm>
          <a:prstGeom prst="rect">
            <a:avLst/>
          </a:prstGeom>
          <a:noFill/>
          <a:effectLst>
            <a:outerShdw blurRad="190500" dist="38100" dir="8100000" algn="tr" rotWithShape="0">
              <a:prstClr val="black">
                <a:alpha val="40000"/>
              </a:prstClr>
            </a:outerShdw>
          </a:effectLst>
        </p:spPr>
      </p:pic>
      <p:sp>
        <p:nvSpPr>
          <p:cNvPr id="8" name="Titel 1"/>
          <p:cNvSpPr>
            <a:spLocks noGrp="1"/>
          </p:cNvSpPr>
          <p:nvPr>
            <p:ph type="title"/>
          </p:nvPr>
        </p:nvSpPr>
        <p:spPr>
          <a:xfrm>
            <a:off x="960001" y="188641"/>
            <a:ext cx="10824631" cy="936103"/>
          </a:xfrm>
        </p:spPr>
        <p:txBody>
          <a:bodyPr anchor="b"/>
          <a:lstStyle/>
          <a:p>
            <a:r>
              <a:rPr lang="da-DK" dirty="0"/>
              <a:t>16. Mødeplan 2023</a:t>
            </a:r>
          </a:p>
        </p:txBody>
      </p:sp>
    </p:spTree>
    <p:extLst>
      <p:ext uri="{BB962C8B-B14F-4D97-AF65-F5344CB8AC3E}">
        <p14:creationId xmlns:p14="http://schemas.microsoft.com/office/powerpoint/2010/main" val="3964617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1844824"/>
            <a:ext cx="6793334" cy="3960440"/>
          </a:xfrm>
        </p:spPr>
        <p:txBody>
          <a:bodyPr/>
          <a:lstStyle/>
          <a:p>
            <a:pPr>
              <a:buClr>
                <a:schemeClr val="accent1"/>
              </a:buClr>
              <a:buNone/>
            </a:pPr>
            <a:r>
              <a:rPr lang="da-DK" dirty="0"/>
              <a:t>Bestyrelsen skal beslutte, hvilke dagsordenpunkter tavshedspligten skal fraviges.</a:t>
            </a:r>
          </a:p>
          <a:p>
            <a:r>
              <a:rPr lang="da-DK" dirty="0"/>
              <a:t> </a:t>
            </a:r>
          </a:p>
          <a:p>
            <a:r>
              <a:rPr lang="da-DK" dirty="0"/>
              <a:t> </a:t>
            </a:r>
          </a:p>
          <a:p>
            <a:r>
              <a:rPr lang="da-DK" b="1" dirty="0"/>
              <a:t>Formand og direktion indstiller</a:t>
            </a:r>
            <a:r>
              <a:rPr lang="da-DK" dirty="0"/>
              <a:t>, at </a:t>
            </a:r>
          </a:p>
          <a:p>
            <a:pPr marL="342900" lvl="0" indent="-342900">
              <a:buClr>
                <a:schemeClr val="accent2">
                  <a:lumMod val="75000"/>
                </a:schemeClr>
              </a:buClr>
              <a:buFont typeface="Arial" panose="020B0604020202020204" pitchFamily="34" charset="0"/>
              <a:buChar char="•"/>
            </a:pPr>
            <a:r>
              <a:rPr lang="da-DK" dirty="0"/>
              <a:t>Tavshedspligten fraviges på samtlige punkter med undtagelse af punkt 4,5,6,7,8 og 14</a:t>
            </a:r>
            <a:r>
              <a:rPr lang="da-DK" dirty="0">
                <a:solidFill>
                  <a:srgbClr val="FF0000"/>
                </a:solidFill>
              </a:rPr>
              <a:t> </a:t>
            </a:r>
            <a:r>
              <a:rPr lang="da-DK" dirty="0"/>
              <a:t>idet bemærkes, at der udarbejdes et resumé for så vidt angår punkt 4.</a:t>
            </a:r>
          </a:p>
          <a:p>
            <a:pPr lvl="0">
              <a:buClr>
                <a:schemeClr val="accent2">
                  <a:lumMod val="75000"/>
                </a:schemeClr>
              </a:buClr>
              <a:buNone/>
            </a:pPr>
            <a:endParaRPr kumimoji="0" lang="da-DK" sz="2000" b="1" i="1" u="none" strike="noStrike" kern="1200" cap="none" spc="0" normalizeH="0" baseline="0" noProof="0" dirty="0">
              <a:ln>
                <a:noFill/>
              </a:ln>
              <a:solidFill>
                <a:prstClr val="black"/>
              </a:solidFill>
              <a:effectLst/>
              <a:uLnTx/>
              <a:uFillTx/>
              <a:latin typeface="Calibri"/>
              <a:ea typeface="+mn-ea"/>
              <a:cs typeface="+mn-cs"/>
            </a:endParaRPr>
          </a:p>
          <a:p>
            <a:pPr lvl="0">
              <a:buClr>
                <a:schemeClr val="accent2">
                  <a:lumMod val="75000"/>
                </a:schemeClr>
              </a:buClr>
              <a:buNone/>
            </a:pPr>
            <a:r>
              <a:rPr kumimoji="0" lang="da-DK" sz="2000" b="1" i="1" u="none" strike="noStrike" kern="1200" cap="none" spc="0" normalizeH="0" baseline="0" noProof="0" dirty="0">
                <a:ln>
                  <a:noFill/>
                </a:ln>
                <a:solidFill>
                  <a:prstClr val="black"/>
                </a:solidFill>
                <a:effectLst/>
                <a:uLnTx/>
                <a:uFillTx/>
                <a:latin typeface="Calibri"/>
                <a:ea typeface="+mn-ea"/>
                <a:cs typeface="+mn-cs"/>
              </a:rPr>
              <a:t>Indstillingen blev tiltrådt.</a:t>
            </a:r>
            <a:endParaRPr lang="da-DK" dirty="0"/>
          </a:p>
          <a:p>
            <a:pPr lvl="0">
              <a:buClr>
                <a:schemeClr val="accent2">
                  <a:lumMod val="75000"/>
                </a:schemeClr>
              </a:buClr>
              <a:buNone/>
            </a:pPr>
            <a:endParaRPr lang="da-DK" dirty="0"/>
          </a:p>
          <a:p>
            <a:pPr lvl="0">
              <a:buClr>
                <a:schemeClr val="accent2">
                  <a:lumMod val="75000"/>
                </a:schemeClr>
              </a:buClr>
              <a:buNone/>
            </a:pPr>
            <a:endParaRPr lang="da-DK" dirty="0"/>
          </a:p>
          <a:p>
            <a:pPr marL="882900" lvl="3" indent="-342900">
              <a:buClr>
                <a:schemeClr val="accent1"/>
              </a:buClr>
              <a:buFont typeface="Wingdings" panose="05000000000000000000" pitchFamily="2" charset="2"/>
              <a:buChar char="§"/>
            </a:pPr>
            <a:endParaRPr lang="da-DK" dirty="0"/>
          </a:p>
          <a:p>
            <a:endParaRPr lang="da-DK" dirty="0"/>
          </a:p>
        </p:txBody>
      </p:sp>
      <p:pic>
        <p:nvPicPr>
          <p:cNvPr id="7" name="Pladsholder til billede 6"/>
          <p:cNvPicPr>
            <a:picLocks noGrp="1" noChangeAspect="1"/>
          </p:cNvPicPr>
          <p:nvPr>
            <p:ph type="pic" sz="quarter" idx="14"/>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1675" r="1675"/>
          <a:stretch>
            <a:fillRect/>
          </a:stretch>
        </p:blipFill>
        <p:spPr>
          <a:xfrm>
            <a:off x="7968208" y="2116894"/>
            <a:ext cx="3480967" cy="3416300"/>
          </a:xfrm>
        </p:spPr>
      </p:pic>
      <p:sp>
        <p:nvSpPr>
          <p:cNvPr id="6" name="Pladsholder til slidenummer 5"/>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56</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a:t>17. Fravigelse af tavshedspligten</a:t>
            </a:r>
          </a:p>
        </p:txBody>
      </p:sp>
      <p:sp>
        <p:nvSpPr>
          <p:cNvPr id="9" name="Pladsholder til sidefod 1"/>
          <p:cNvSpPr>
            <a:spLocks noGrp="1"/>
          </p:cNvSpPr>
          <p:nvPr>
            <p:ph type="ftr" sz="quarter" idx="11"/>
          </p:nvPr>
        </p:nvSpPr>
        <p:spPr>
          <a:xfrm>
            <a:off x="1752513" y="6334022"/>
            <a:ext cx="5544000" cy="176532"/>
          </a:xfrm>
        </p:spPr>
        <p:txBody>
          <a:bodyPr/>
          <a:lstStyle/>
          <a:p>
            <a:r>
              <a:rPr lang="da-DK"/>
              <a:t>Offentligt referat af bestyrelsesmødet den 17. november 2022  i Helsingør Vand A/S og Forsyning Helsingør Spildevand A/S </a:t>
            </a:r>
            <a:endParaRPr lang="da-DK" dirty="0"/>
          </a:p>
        </p:txBody>
      </p:sp>
    </p:spTree>
    <p:extLst>
      <p:ext uri="{BB962C8B-B14F-4D97-AF65-F5344CB8AC3E}">
        <p14:creationId xmlns:p14="http://schemas.microsoft.com/office/powerpoint/2010/main" val="2630566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4"/>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t="2578" b="2578"/>
          <a:stretch>
            <a:fillRect/>
          </a:stretch>
        </p:blipFill>
        <p:spPr/>
      </p:pic>
      <p:sp>
        <p:nvSpPr>
          <p:cNvPr id="6" name="Pladsholder til slidenummer 5"/>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57</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a:t>18. Eventuelt</a:t>
            </a:r>
          </a:p>
        </p:txBody>
      </p:sp>
      <p:sp>
        <p:nvSpPr>
          <p:cNvPr id="9" name="Pladsholder til sidefod 1"/>
          <p:cNvSpPr>
            <a:spLocks noGrp="1"/>
          </p:cNvSpPr>
          <p:nvPr>
            <p:ph type="ftr" sz="quarter" idx="11"/>
          </p:nvPr>
        </p:nvSpPr>
        <p:spPr>
          <a:xfrm>
            <a:off x="1752513" y="6334022"/>
            <a:ext cx="5544000" cy="176532"/>
          </a:xfrm>
        </p:spPr>
        <p:txBody>
          <a:bodyPr/>
          <a:lstStyle/>
          <a:p>
            <a:r>
              <a:rPr lang="da-DK"/>
              <a:t>Offentligt referat af bestyrelsesmødet den 17. november 2022  i Helsingør Vand A/S og Forsyning Helsingør Spildevand A/S </a:t>
            </a:r>
            <a:endParaRPr lang="da-DK" dirty="0"/>
          </a:p>
        </p:txBody>
      </p:sp>
      <p:sp>
        <p:nvSpPr>
          <p:cNvPr id="2" name="Tekstfelt 1">
            <a:extLst>
              <a:ext uri="{FF2B5EF4-FFF2-40B4-BE49-F238E27FC236}">
                <a16:creationId xmlns:a16="http://schemas.microsoft.com/office/drawing/2014/main" id="{6C0116BB-4E8E-4614-BFBA-D9CADB9CE012}"/>
              </a:ext>
            </a:extLst>
          </p:cNvPr>
          <p:cNvSpPr txBox="1"/>
          <p:nvPr/>
        </p:nvSpPr>
        <p:spPr>
          <a:xfrm>
            <a:off x="1127448" y="2166938"/>
            <a:ext cx="3672408" cy="246221"/>
          </a:xfrm>
          <a:prstGeom prst="rect">
            <a:avLst/>
          </a:prstGeom>
          <a:noFill/>
        </p:spPr>
        <p:txBody>
          <a:bodyPr wrap="square" lIns="0" tIns="0" rIns="0" bIns="0" rtlCol="0">
            <a:spAutoFit/>
          </a:bodyPr>
          <a:lstStyle/>
          <a:p>
            <a:r>
              <a:rPr lang="da-DK" sz="1600" b="1" i="1" dirty="0"/>
              <a:t>Intet at berette.</a:t>
            </a:r>
          </a:p>
        </p:txBody>
      </p:sp>
    </p:spTree>
    <p:extLst>
      <p:ext uri="{BB962C8B-B14F-4D97-AF65-F5344CB8AC3E}">
        <p14:creationId xmlns:p14="http://schemas.microsoft.com/office/powerpoint/2010/main" val="236995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412776"/>
            <a:ext cx="10464592" cy="4171674"/>
          </a:xfrm>
        </p:spPr>
        <p:txBody>
          <a:bodyPr/>
          <a:lstStyle/>
          <a:p>
            <a:endParaRPr lang="da-DK" dirty="0"/>
          </a:p>
          <a:p>
            <a:endParaRPr lang="da-DK" dirty="0"/>
          </a:p>
          <a:p>
            <a:endParaRPr lang="da-DK" dirty="0"/>
          </a:p>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a:extLst>
              <a:ext uri="{FF2B5EF4-FFF2-40B4-BE49-F238E27FC236}">
                <a16:creationId xmlns:a16="http://schemas.microsoft.com/office/drawing/2014/main" id="{EA405775-1353-451C-9179-A199CE06B2F4}"/>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4 Økonomi- og ledelsesrapportering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LIS rapportering</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sidefod 1"/>
          <p:cNvSpPr>
            <a:spLocks noGrp="1"/>
          </p:cNvSpPr>
          <p:nvPr>
            <p:ph type="ftr" sz="quarter" idx="11"/>
          </p:nvPr>
        </p:nvSpPr>
        <p:spPr>
          <a:xfrm>
            <a:off x="1752512" y="6334022"/>
            <a:ext cx="5999671"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F74DB6A6-49F8-4EEA-B75D-FA829B21EA1A}"/>
              </a:ext>
            </a:extLst>
          </p:cNvPr>
          <p:cNvSpPr/>
          <p:nvPr/>
        </p:nvSpPr>
        <p:spPr>
          <a:xfrm>
            <a:off x="960000" y="2044320"/>
            <a:ext cx="9888528" cy="2585323"/>
          </a:xfrm>
          <a:prstGeom prst="rect">
            <a:avLst/>
          </a:prstGeom>
        </p:spPr>
        <p:txBody>
          <a:bodyPr wrap="square">
            <a:spAutoFit/>
          </a:bodyPr>
          <a:lstStyle/>
          <a:p>
            <a:r>
              <a:rPr lang="da-DK" dirty="0"/>
              <a:t>LIS rapporteringen pr. september ÅTD 2022 blev præsenteret for bestyrelsen. Rapporteringen omfatter nøgletal vedrørende opfølgning på afsætning af produkter og tjenesteydelser samt drifts- og produktionsforhold.</a:t>
            </a:r>
          </a:p>
          <a:p>
            <a:endParaRPr lang="da-DK" dirty="0"/>
          </a:p>
          <a:p>
            <a:r>
              <a:rPr lang="da-DK" dirty="0"/>
              <a:t>Afsætningen af drikkevand var 2 pct. under budget. Ledningstabet i vandselskabet var med 7,9 pct. lidt under budgetniveau.</a:t>
            </a:r>
          </a:p>
          <a:p>
            <a:endParaRPr lang="da-DK" dirty="0"/>
          </a:p>
          <a:p>
            <a:r>
              <a:rPr lang="da-DK" dirty="0"/>
              <a:t>Den rensede spildevandsmængde var 11 pct. over budget, primært på grund af øgede nedbørsmængder i februar.</a:t>
            </a:r>
          </a:p>
        </p:txBody>
      </p:sp>
    </p:spTree>
    <p:extLst>
      <p:ext uri="{BB962C8B-B14F-4D97-AF65-F5344CB8AC3E}">
        <p14:creationId xmlns:p14="http://schemas.microsoft.com/office/powerpoint/2010/main" val="135358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648178"/>
            <a:ext cx="10295022" cy="3936272"/>
          </a:xfrm>
        </p:spPr>
        <p:txBody>
          <a:bodyPr/>
          <a:lstStyle/>
          <a:p>
            <a:endParaRPr lang="da-DK" dirty="0"/>
          </a:p>
          <a:p>
            <a:endParaRPr lang="da-DK" dirty="0"/>
          </a:p>
          <a:p>
            <a:endParaRPr lang="da-DK" dirty="0"/>
          </a:p>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a:extLst>
              <a:ext uri="{FF2B5EF4-FFF2-40B4-BE49-F238E27FC236}">
                <a16:creationId xmlns:a16="http://schemas.microsoft.com/office/drawing/2014/main" id="{F0810DD7-29E9-4608-99B3-1F0B400F6C9C}"/>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lvl="0">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4 Økonomi- og ledelsesrapportering</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r>
              <a:rPr lang="da-DK" sz="2800" dirty="0">
                <a:solidFill>
                  <a:srgbClr val="44697D"/>
                </a:solidFill>
              </a:rPr>
              <a:t>– Nettoomsætning og driftsresultat</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sidefod 1"/>
          <p:cNvSpPr>
            <a:spLocks noGrp="1"/>
          </p:cNvSpPr>
          <p:nvPr>
            <p:ph type="ftr" sz="quarter" idx="11"/>
          </p:nvPr>
        </p:nvSpPr>
        <p:spPr>
          <a:xfrm>
            <a:off x="1752512" y="6334022"/>
            <a:ext cx="6143688"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2A357562-7DA4-486D-B40C-8375E41AB447}"/>
              </a:ext>
            </a:extLst>
          </p:cNvPr>
          <p:cNvSpPr/>
          <p:nvPr/>
        </p:nvSpPr>
        <p:spPr>
          <a:xfrm>
            <a:off x="960000" y="2060848"/>
            <a:ext cx="9312463" cy="3139321"/>
          </a:xfrm>
          <a:prstGeom prst="rect">
            <a:avLst/>
          </a:prstGeom>
        </p:spPr>
        <p:txBody>
          <a:bodyPr wrap="square">
            <a:spAutoFit/>
          </a:bodyPr>
          <a:lstStyle/>
          <a:p>
            <a:r>
              <a:rPr lang="da-DK" dirty="0"/>
              <a:t>Vandselskabernes nettoomsætning og driftsresultat før skat og over-/underdækninger, og koncernelimineringer pr. september ÅTD 2022 blev præsenteret for bestyrelsen. </a:t>
            </a:r>
          </a:p>
          <a:p>
            <a:endParaRPr lang="da-DK" dirty="0"/>
          </a:p>
          <a:p>
            <a:r>
              <a:rPr lang="da-DK" dirty="0"/>
              <a:t>Den samlede nettoomsætning i drikkevandselskabet udgjorde 33,8 mio.kr., mod budgetteret 34,0 mio.kr., mens det samlede resultat før skat og over-/underdækninger udgjorde 5,5 mio.kr. mod budgetteret 2,9 mio.kr. </a:t>
            </a:r>
          </a:p>
          <a:p>
            <a:endParaRPr lang="da-DK" dirty="0"/>
          </a:p>
          <a:p>
            <a:r>
              <a:rPr lang="da-DK" dirty="0"/>
              <a:t>Den samlede nettoomsætning i spildevandselskabet udgjorde 71,7 mio.kr., mod budgetteret 73,0 mio.kr., mens det samlede resultat før skat og over-/underdækninger udgjorde -1,6 mio.kr. mod budgetteret 2,2 mio.kr. Faldet i resultatet kan bl.a. henføres til prisstigninger på indkøb af materialer, el og gas.</a:t>
            </a:r>
          </a:p>
        </p:txBody>
      </p:sp>
    </p:spTree>
    <p:extLst>
      <p:ext uri="{BB962C8B-B14F-4D97-AF65-F5344CB8AC3E}">
        <p14:creationId xmlns:p14="http://schemas.microsoft.com/office/powerpoint/2010/main" val="185243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628800"/>
            <a:ext cx="10464592" cy="3096344"/>
          </a:xfrm>
        </p:spPr>
        <p:txBody>
          <a:bodyPr/>
          <a:lstStyle/>
          <a:p>
            <a:endParaRPr lang="da-DK" dirty="0"/>
          </a:p>
          <a:p>
            <a:endParaRPr lang="da-DK" dirty="0"/>
          </a:p>
          <a:p>
            <a:endParaRPr lang="da-DK" dirty="0"/>
          </a:p>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a:extLst>
              <a:ext uri="{FF2B5EF4-FFF2-40B4-BE49-F238E27FC236}">
                <a16:creationId xmlns:a16="http://schemas.microsoft.com/office/drawing/2014/main" id="{A8A92F2E-4664-494C-B755-9CCD178250D0}"/>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4 Økonomi- og ledelsesrapportering </a:t>
            </a:r>
          </a:p>
          <a:p>
            <a:pPr lvl="0">
              <a:defRPr/>
            </a:pPr>
            <a:r>
              <a:rPr lang="da-DK" sz="2800" dirty="0">
                <a:solidFill>
                  <a:srgbClr val="44697D"/>
                </a:solidFill>
              </a:rPr>
              <a:t>– Regulatoriske forhold</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sidefod 1"/>
          <p:cNvSpPr>
            <a:spLocks noGrp="1"/>
          </p:cNvSpPr>
          <p:nvPr>
            <p:ph type="ftr" sz="quarter" idx="11"/>
          </p:nvPr>
        </p:nvSpPr>
        <p:spPr>
          <a:xfrm>
            <a:off x="1752512" y="6334022"/>
            <a:ext cx="5855656"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092EF126-6E3E-43EC-8081-2467D4075503}"/>
              </a:ext>
            </a:extLst>
          </p:cNvPr>
          <p:cNvSpPr/>
          <p:nvPr/>
        </p:nvSpPr>
        <p:spPr>
          <a:xfrm>
            <a:off x="953094" y="2459504"/>
            <a:ext cx="8671298" cy="646331"/>
          </a:xfrm>
          <a:prstGeom prst="rect">
            <a:avLst/>
          </a:prstGeom>
        </p:spPr>
        <p:txBody>
          <a:bodyPr wrap="square">
            <a:spAutoFit/>
          </a:bodyPr>
          <a:lstStyle/>
          <a:p>
            <a:r>
              <a:rPr lang="da-DK" dirty="0"/>
              <a:t>Vandselskabernes regulatoriske forhold pr. september 2022 blev præsenteret for bestyrelsen.</a:t>
            </a:r>
          </a:p>
        </p:txBody>
      </p:sp>
    </p:spTree>
    <p:extLst>
      <p:ext uri="{BB962C8B-B14F-4D97-AF65-F5344CB8AC3E}">
        <p14:creationId xmlns:p14="http://schemas.microsoft.com/office/powerpoint/2010/main" val="109991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412776"/>
            <a:ext cx="10464592" cy="4171674"/>
          </a:xfrm>
        </p:spPr>
        <p:txBody>
          <a:bodyPr/>
          <a:lstStyle/>
          <a:p>
            <a:endParaRPr lang="da-DK" dirty="0"/>
          </a:p>
          <a:p>
            <a:endParaRPr lang="da-DK" dirty="0"/>
          </a:p>
          <a:p>
            <a:endParaRPr lang="da-DK" dirty="0"/>
          </a:p>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8" name="Titel 1">
            <a:extLst>
              <a:ext uri="{FF2B5EF4-FFF2-40B4-BE49-F238E27FC236}">
                <a16:creationId xmlns:a16="http://schemas.microsoft.com/office/drawing/2014/main" id="{F7D92D96-A9EC-4AFA-92EC-74273742991C}"/>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4 Økonomi- og ledelsesrapportering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Anlægsinvesteringer</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9" name="Pladsholder til sidefod 1"/>
          <p:cNvSpPr>
            <a:spLocks noGrp="1"/>
          </p:cNvSpPr>
          <p:nvPr>
            <p:ph type="ftr" sz="quarter" idx="11"/>
          </p:nvPr>
        </p:nvSpPr>
        <p:spPr>
          <a:xfrm>
            <a:off x="1752512" y="6334022"/>
            <a:ext cx="5999672"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Helsingør Vand A/S og Forsyning Helsingør Spildevand A/S </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351A2D07-AD9B-4004-B625-148458745B5C}"/>
              </a:ext>
            </a:extLst>
          </p:cNvPr>
          <p:cNvSpPr/>
          <p:nvPr/>
        </p:nvSpPr>
        <p:spPr>
          <a:xfrm>
            <a:off x="960000" y="2132856"/>
            <a:ext cx="9672504" cy="1477328"/>
          </a:xfrm>
          <a:prstGeom prst="rect">
            <a:avLst/>
          </a:prstGeom>
        </p:spPr>
        <p:txBody>
          <a:bodyPr wrap="square">
            <a:spAutoFit/>
          </a:bodyPr>
          <a:lstStyle/>
          <a:p>
            <a:r>
              <a:rPr lang="da-DK" dirty="0"/>
              <a:t>Anlægsrapporteringen pr. september 2022 blev præsenteret for bestyrelsen. Der er ved udgangen af september investeret for 16,3 mio.kr. i drikkevandselskabet og 33,1 mio.kr. i spildevandsselskabet, svarende til 47 pct. henholdsvis 23 pct. af de reviderede anlægsbudgetter for helåret 2022.</a:t>
            </a:r>
          </a:p>
          <a:p>
            <a:endParaRPr lang="da-DK" dirty="0"/>
          </a:p>
          <a:p>
            <a:r>
              <a:rPr lang="da-DK" dirty="0"/>
              <a:t>Bestyrelsen tog den samlede økonomi- og ledelsesrapportering for vandselskaberne til efterretning.</a:t>
            </a:r>
          </a:p>
        </p:txBody>
      </p:sp>
    </p:spTree>
    <p:extLst>
      <p:ext uri="{BB962C8B-B14F-4D97-AF65-F5344CB8AC3E}">
        <p14:creationId xmlns:p14="http://schemas.microsoft.com/office/powerpoint/2010/main" val="689582307"/>
      </p:ext>
    </p:extLst>
  </p:cSld>
  <p:clrMapOvr>
    <a:masterClrMapping/>
  </p:clrMapOvr>
</p:sld>
</file>

<file path=ppt/theme/theme1.xml><?xml version="1.0" encoding="utf-8"?>
<a:theme xmlns:a="http://schemas.openxmlformats.org/drawingml/2006/main" name="FH skabelon (alm)">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Præsentation1" id="{B8AC1578-FACF-4E8B-AD7A-84C2567E2C8B}" vid="{D788AB2F-700B-4C5F-B16B-63DDF78D027F}"/>
    </a:ext>
  </a:extLst>
</a:theme>
</file>

<file path=ppt/theme/theme2.xml><?xml version="1.0" encoding="utf-8"?>
<a:theme xmlns:a="http://schemas.openxmlformats.org/drawingml/2006/main" name="1_FH skabelon (alm)">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Præsentation1" id="{B8AC1578-FACF-4E8B-AD7A-84C2567E2C8B}" vid="{D788AB2F-700B-4C5F-B16B-63DDF78D027F}"/>
    </a:ext>
  </a:extLst>
</a:theme>
</file>

<file path=ppt/theme/theme3.xml><?xml version="1.0" encoding="utf-8"?>
<a:theme xmlns:a="http://schemas.openxmlformats.org/drawingml/2006/main" name="2_FH skabelon (alm)">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Præsentation1" id="{B8AC1578-FACF-4E8B-AD7A-84C2567E2C8B}" vid="{D788AB2F-700B-4C5F-B16B-63DDF78D027F}"/>
    </a:ext>
  </a:extLst>
</a:theme>
</file>

<file path=ppt/theme/theme4.xml><?xml version="1.0" encoding="utf-8"?>
<a:theme xmlns:a="http://schemas.openxmlformats.org/drawingml/2006/main" name="3_FH skabelon (alm)">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Præsentation1" id="{B8AC1578-FACF-4E8B-AD7A-84C2567E2C8B}" vid="{D788AB2F-700B-4C5F-B16B-63DDF78D027F}"/>
    </a:ext>
  </a:extLst>
</a:theme>
</file>

<file path=ppt/theme/theme5.xml><?xml version="1.0" encoding="utf-8"?>
<a:theme xmlns:a="http://schemas.openxmlformats.org/drawingml/2006/main" name="FH skabelon">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Dagsorden med indstillinger - Bestyrelsesmøder - Skabelon [Skrivebeskyttet]" id="{4E732F96-97A4-4F6D-A3D6-738BF312F070}" vid="{DCE0B794-4412-46C3-B432-9B9B25774D61}"/>
    </a:ext>
  </a:extLst>
</a:theme>
</file>

<file path=ppt/theme/theme6.xml><?xml version="1.0" encoding="utf-8"?>
<a:theme xmlns:a="http://schemas.openxmlformats.org/drawingml/2006/main" name="1_FH skabelon">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Dagsorden med indstillinger - Bestyrelsesmøder - Skabelon [Skrivebeskyttet]" id="{4E732F96-97A4-4F6D-A3D6-738BF312F070}" vid="{DCE0B794-4412-46C3-B432-9B9B25774D61}"/>
    </a:ext>
  </a:extLst>
</a:theme>
</file>

<file path=ppt/theme/theme7.xml><?xml version="1.0" encoding="utf-8"?>
<a:theme xmlns:a="http://schemas.openxmlformats.org/drawingml/2006/main" name="2_FH skabelon">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FH skabelon 2016 (Bred 16-9)" id="{41995BBF-95A6-BB4D-B37B-181B26B8288E}" vid="{55275377-6513-E240-A282-F94A5A29C88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4281</Words>
  <Application>Microsoft Office PowerPoint</Application>
  <PresentationFormat>Widescreen</PresentationFormat>
  <Paragraphs>479</Paragraphs>
  <Slides>57</Slides>
  <Notes>3</Notes>
  <HiddenSlides>0</HiddenSlides>
  <MMClips>0</MMClips>
  <ScaleCrop>false</ScaleCrop>
  <HeadingPairs>
    <vt:vector size="8" baseType="variant">
      <vt:variant>
        <vt:lpstr>Benyttede skrifttyper</vt:lpstr>
      </vt:variant>
      <vt:variant>
        <vt:i4>5</vt:i4>
      </vt:variant>
      <vt:variant>
        <vt:lpstr>Tema</vt:lpstr>
      </vt:variant>
      <vt:variant>
        <vt:i4>7</vt:i4>
      </vt:variant>
      <vt:variant>
        <vt:lpstr>Integrerede OLE-servere</vt:lpstr>
      </vt:variant>
      <vt:variant>
        <vt:i4>1</vt:i4>
      </vt:variant>
      <vt:variant>
        <vt:lpstr>Slidetitler</vt:lpstr>
      </vt:variant>
      <vt:variant>
        <vt:i4>57</vt:i4>
      </vt:variant>
    </vt:vector>
  </HeadingPairs>
  <TitlesOfParts>
    <vt:vector size="70" baseType="lpstr">
      <vt:lpstr>Arial</vt:lpstr>
      <vt:lpstr>Calibri</vt:lpstr>
      <vt:lpstr>Calibri Light</vt:lpstr>
      <vt:lpstr>CeraPRO</vt:lpstr>
      <vt:lpstr>Wingdings</vt:lpstr>
      <vt:lpstr>FH skabelon (alm)</vt:lpstr>
      <vt:lpstr>1_FH skabelon (alm)</vt:lpstr>
      <vt:lpstr>2_FH skabelon (alm)</vt:lpstr>
      <vt:lpstr>3_FH skabelon (alm)</vt:lpstr>
      <vt:lpstr>FH skabelon</vt:lpstr>
      <vt:lpstr>1_FH skabelon</vt:lpstr>
      <vt:lpstr>2_FH skabelon</vt:lpstr>
      <vt:lpstr>Worksheet</vt:lpstr>
      <vt:lpstr>Ofentligt referat af bestyrelsesmødet den 17. november 2022 kl. 13.00 i:  Forsyning Helsingør Vand A/S Forsyning Helsingør Spildevand A/S </vt:lpstr>
      <vt:lpstr>Dagsorden</vt:lpstr>
      <vt:lpstr>1. Godkendelse af dagsorden</vt:lpstr>
      <vt:lpstr>2. Godkendelse af referat</vt:lpstr>
      <vt:lpstr>3. Formanden og Direktionen orienterer</vt:lpstr>
      <vt:lpstr>PowerPoint-præsentation</vt:lpstr>
      <vt:lpstr>PowerPoint-præsentation</vt:lpstr>
      <vt:lpstr>PowerPoint-præsentation</vt:lpstr>
      <vt:lpstr>PowerPoint-præsentation</vt:lpstr>
      <vt:lpstr>5. Budget 2023 - Vand A/S og Spildevand A/S</vt:lpstr>
      <vt:lpstr>6. Separatkloakering og reduktion af overløb</vt:lpstr>
      <vt:lpstr>7. Ombygning af Sydkystens renseanlæg</vt:lpstr>
      <vt:lpstr>8. Planlægning af slamforbrænding på Nordkystens renseanlæg</vt:lpstr>
      <vt:lpstr>9. Forsyningsplanlægning</vt:lpstr>
      <vt:lpstr>9. Forsyningsplan Vand 2020-2032</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Punkter til orientering</vt:lpstr>
      <vt:lpstr>11. Vandforureningssag</vt:lpstr>
      <vt:lpstr>11. Vandforureningssag</vt:lpstr>
      <vt:lpstr>11. Vandforureningssag</vt:lpstr>
      <vt:lpstr>11. Vandforureningssag</vt:lpstr>
      <vt:lpstr>11. Vandforureningssag</vt:lpstr>
      <vt:lpstr>11. Vandforureningssag</vt:lpstr>
      <vt:lpstr>12. Status på sagen i Hestemøllestræde</vt:lpstr>
      <vt:lpstr>12. Status på sagen i Hestemøllestræde</vt:lpstr>
      <vt:lpstr>PowerPoint-præsentation</vt:lpstr>
      <vt:lpstr>13. Ny regulering og afledte konsekvenser - Revision af vandsektorloven mv.</vt:lpstr>
      <vt:lpstr>13. Ny regulering og afledte konsekvenser  - Den danske vandsektor i dag</vt:lpstr>
      <vt:lpstr>13. Ny regulering og afledte konsekvenser  - Nye udfordringer og opgaver</vt:lpstr>
      <vt:lpstr>13. Ny regulering og afledte konsekvenser  - Lovforslagets hovedpunkter</vt:lpstr>
      <vt:lpstr>13. Ny regulering og afledte konsekvenser  - Justering af vandsektorlovens økonomiske regulering</vt:lpstr>
      <vt:lpstr>13. Ny regulering og afledte konsekvenser  - Styrkelse af Vandsektortilsynets økonomiske tilsyn med vandsektoren</vt:lpstr>
      <vt:lpstr>13. Ny regulering og afledte konsekvenser  - Styrkelse af kommunalbestyrelsernes kontrol med bidrag, takster, regulativer og betalingsvedtægter</vt:lpstr>
      <vt:lpstr>PowerPoint-præsentation</vt:lpstr>
      <vt:lpstr>15. Kommunikation</vt:lpstr>
      <vt:lpstr>16. Mødeplan 2023</vt:lpstr>
      <vt:lpstr>17. Fravigelse af tavshedspligten</vt:lpstr>
      <vt:lpstr>18. Eventuelt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2018-04-05T10:16:58Z</dcterms:created>
  <dcterms:modified xsi:type="dcterms:W3CDTF">2022-12-07T12:14:40Z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