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5" r:id="rId2"/>
    <p:sldId id="1569" r:id="rId3"/>
    <p:sldId id="268" r:id="rId4"/>
    <p:sldId id="269" r:id="rId5"/>
    <p:sldId id="270" r:id="rId6"/>
    <p:sldId id="1024" r:id="rId7"/>
    <p:sldId id="1026" r:id="rId8"/>
    <p:sldId id="950" r:id="rId9"/>
    <p:sldId id="260" r:id="rId10"/>
    <p:sldId id="261" r:id="rId11"/>
    <p:sldId id="262" r:id="rId12"/>
    <p:sldId id="1219" r:id="rId13"/>
    <p:sldId id="1065" r:id="rId14"/>
    <p:sldId id="1028" r:id="rId15"/>
    <p:sldId id="1030" r:id="rId16"/>
    <p:sldId id="1562" r:id="rId17"/>
    <p:sldId id="1488" r:id="rId18"/>
    <p:sldId id="1492" r:id="rId19"/>
    <p:sldId id="1491" r:id="rId20"/>
    <p:sldId id="1121" r:id="rId21"/>
    <p:sldId id="1551" r:id="rId22"/>
    <p:sldId id="1552" r:id="rId23"/>
    <p:sldId id="1553" r:id="rId24"/>
    <p:sldId id="1555" r:id="rId25"/>
    <p:sldId id="1122" r:id="rId26"/>
    <p:sldId id="1124" r:id="rId27"/>
    <p:sldId id="1556" r:id="rId28"/>
    <p:sldId id="1120" r:id="rId29"/>
    <p:sldId id="1559" r:id="rId30"/>
    <p:sldId id="781" r:id="rId31"/>
    <p:sldId id="1503" r:id="rId32"/>
    <p:sldId id="1348" r:id="rId33"/>
    <p:sldId id="1211" r:id="rId34"/>
    <p:sldId id="1387" r:id="rId35"/>
    <p:sldId id="1382" r:id="rId36"/>
    <p:sldId id="1388" r:id="rId37"/>
    <p:sldId id="1045" r:id="rId38"/>
    <p:sldId id="1102" r:id="rId39"/>
    <p:sldId id="1204" r:id="rId40"/>
    <p:sldId id="1207" r:id="rId41"/>
    <p:sldId id="1206" r:id="rId42"/>
    <p:sldId id="1208" r:id="rId43"/>
    <p:sldId id="1110" r:id="rId44"/>
    <p:sldId id="1486" r:id="rId45"/>
    <p:sldId id="708" r:id="rId46"/>
    <p:sldId id="711" r:id="rId4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83149-F702-2062-E81F-78AC07628F1A}" name="Jette Skaarup Justesen" initials="JSJ" userId="S::JSJ@fh.dk::ee70231b-672e-4314-bbe6-79e804e85312" providerId="AD"/>
  <p188:author id="{76FB74E1-21E2-4C08-C43D-04F43E95AD59}" name="Mette Lorenzen" initials="ML" userId="S::mlo@fh.dk::8f331ab8-5a43-467b-99f0-57dc6683ff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6005" autoAdjust="0"/>
  </p:normalViewPr>
  <p:slideViewPr>
    <p:cSldViewPr snapToObjects="1" showGuides="1">
      <p:cViewPr varScale="1">
        <p:scale>
          <a:sx n="82" d="100"/>
          <a:sy n="82" d="100"/>
        </p:scale>
        <p:origin x="682" y="96"/>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a:solidFill>
                <a:schemeClr val="accent1"/>
              </a:solidFill>
            </a:rPr>
            <a:t>Beslutnings-punkter</a:t>
          </a: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a:t>1. Godkendelse af dagsorden</a:t>
          </a:r>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a:t>2. Underskrift af protokollater</a:t>
          </a:r>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a:t>3. Formanden og Direktionen orienterer</a:t>
          </a:r>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D6E30D89-C7E8-4575-86AA-2B066FD5EEB4}">
      <dgm:prSet phldrT="[Tekst]" custT="1"/>
      <dgm:spPr/>
      <dgm:t>
        <a:bodyPr/>
        <a:lstStyle/>
        <a:p>
          <a:r>
            <a:rPr lang="da-DK" sz="1200" dirty="0"/>
            <a:t>6. Politik for Diversitet, Ligestilling og Inklusion  – alle selskaber – alle selskaber</a:t>
          </a:r>
        </a:p>
      </dgm:t>
    </dgm:pt>
    <dgm:pt modelId="{30A00C8C-F3DA-44A9-8828-18000D07C339}" type="parTrans" cxnId="{957963A0-9697-4637-A9C0-65C98AC519FE}">
      <dgm:prSet/>
      <dgm:spPr/>
      <dgm:t>
        <a:bodyPr/>
        <a:lstStyle/>
        <a:p>
          <a:endParaRPr lang="da-DK"/>
        </a:p>
      </dgm:t>
    </dgm:pt>
    <dgm:pt modelId="{A9CB5E1B-F57B-4744-9035-29B9F6DB3B84}" type="sibTrans" cxnId="{957963A0-9697-4637-A9C0-65C98AC519FE}">
      <dgm:prSet/>
      <dgm:spPr/>
      <dgm:t>
        <a:bodyPr/>
        <a:lstStyle/>
        <a:p>
          <a:endParaRPr lang="da-DK"/>
        </a:p>
      </dgm:t>
    </dgm:pt>
    <dgm:pt modelId="{E6A80D65-FCDE-4277-9E17-CADC448CC835}">
      <dgm:prSet phldrT="[Tekst]" custT="1"/>
      <dgm:spPr/>
      <dgm:t>
        <a:bodyPr/>
        <a:lstStyle/>
        <a:p>
          <a:r>
            <a:rPr lang="da-DK" sz="1200" dirty="0"/>
            <a:t>5. Økonomi- og ledelsesrapportering  – alle selskaber. </a:t>
          </a:r>
        </a:p>
      </dgm:t>
    </dgm:pt>
    <dgm:pt modelId="{D1F67474-D319-405E-9684-43354EEA97A0}" type="parTrans" cxnId="{DBBB875A-D67A-4154-A043-F370B658C78D}">
      <dgm:prSet/>
      <dgm:spPr/>
      <dgm:t>
        <a:bodyPr/>
        <a:lstStyle/>
        <a:p>
          <a:endParaRPr lang="da-DK"/>
        </a:p>
      </dgm:t>
    </dgm:pt>
    <dgm:pt modelId="{C8E57C78-BCB5-4742-9357-CF74FA944807}" type="sibTrans" cxnId="{DBBB875A-D67A-4154-A043-F370B658C78D}">
      <dgm:prSet/>
      <dgm:spPr/>
      <dgm:t>
        <a:bodyPr/>
        <a:lstStyle/>
        <a:p>
          <a:endParaRPr lang="da-DK"/>
        </a:p>
      </dgm:t>
    </dgm:pt>
    <dgm:pt modelId="{362C7F33-9DB7-4A35-99E1-F72EFA2AC581}">
      <dgm:prSet phldrT="[Tekst]" custT="1"/>
      <dgm:spPr/>
      <dgm:t>
        <a:bodyPr/>
        <a:lstStyle/>
        <a:p>
          <a:r>
            <a:rPr lang="da-DK" sz="1200" dirty="0"/>
            <a:t>4. Ansøgning om lånegaranti og lånoptagelse – alle selskaber</a:t>
          </a:r>
        </a:p>
      </dgm:t>
    </dgm:pt>
    <dgm:pt modelId="{F6A99734-D6B9-4915-A2B7-F0B4B997C1DE}" type="parTrans" cxnId="{509886C4-62E0-440F-891B-9FC16E9B66A3}">
      <dgm:prSet/>
      <dgm:spPr/>
      <dgm:t>
        <a:bodyPr/>
        <a:lstStyle/>
        <a:p>
          <a:endParaRPr lang="da-DK"/>
        </a:p>
      </dgm:t>
    </dgm:pt>
    <dgm:pt modelId="{9A4579F5-717E-49B3-B8E1-7CFD319D6269}" type="sibTrans" cxnId="{509886C4-62E0-440F-891B-9FC16E9B66A3}">
      <dgm:prSet/>
      <dgm:spPr/>
      <dgm:t>
        <a:bodyPr/>
        <a:lstStyle/>
        <a:p>
          <a:endParaRPr lang="da-DK"/>
        </a:p>
      </dgm:t>
    </dgm:pt>
    <dgm:pt modelId="{25271A7E-A5A8-43BC-9F1C-CDFEB9939B37}">
      <dgm:prSet phldrT="[Tekst]" custT="1"/>
      <dgm:spPr/>
      <dgm:t>
        <a:bodyPr/>
        <a:lstStyle/>
        <a:p>
          <a:r>
            <a:rPr lang="da-DK" sz="1200" dirty="0"/>
            <a:t>8. </a:t>
          </a:r>
          <a:r>
            <a:rPr lang="da-DK" sz="1200" strike="sngStrike" dirty="0"/>
            <a:t>Status for fjernvarmeudbygning – Varme A/S</a:t>
          </a:r>
        </a:p>
      </dgm:t>
    </dgm:pt>
    <dgm:pt modelId="{8F30AC93-A2FA-48F4-9E9D-08936B595A47}" type="parTrans" cxnId="{C79224DA-06FD-48A5-8E8D-3D157F89A35B}">
      <dgm:prSet/>
      <dgm:spPr/>
      <dgm:t>
        <a:bodyPr/>
        <a:lstStyle/>
        <a:p>
          <a:endParaRPr lang="da-DK"/>
        </a:p>
      </dgm:t>
    </dgm:pt>
    <dgm:pt modelId="{DFF2983A-D11E-4169-BD24-75F6102BC926}" type="sibTrans" cxnId="{C79224DA-06FD-48A5-8E8D-3D157F89A35B}">
      <dgm:prSet/>
      <dgm:spPr/>
      <dgm:t>
        <a:bodyPr/>
        <a:lstStyle/>
        <a:p>
          <a:endParaRPr lang="da-DK"/>
        </a:p>
      </dgm:t>
    </dgm:pt>
    <dgm:pt modelId="{62DAFB2B-2DFC-48E3-ABBA-BB283CC87E51}">
      <dgm:prSet phldrT="[Tekst]" custT="1"/>
      <dgm:spPr/>
      <dgm:t>
        <a:bodyPr/>
        <a:lstStyle/>
        <a:p>
          <a:r>
            <a:rPr lang="da-DK" sz="1200" dirty="0"/>
            <a:t>7. Komposteringsanlæg på Skibstrup Affaldscenter – Affald A/S</a:t>
          </a:r>
        </a:p>
      </dgm:t>
    </dgm:pt>
    <dgm:pt modelId="{5F90949B-FEC5-49E4-BF02-A083736E5AF6}" type="parTrans" cxnId="{355B590B-883C-4E44-A13A-646AC4D1D281}">
      <dgm:prSet/>
      <dgm:spPr/>
      <dgm:t>
        <a:bodyPr/>
        <a:lstStyle/>
        <a:p>
          <a:endParaRPr lang="da-DK"/>
        </a:p>
      </dgm:t>
    </dgm:pt>
    <dgm:pt modelId="{A4480CFB-5D11-4790-B43E-A2D0B6F0943C}" type="sibTrans" cxnId="{355B590B-883C-4E44-A13A-646AC4D1D281}">
      <dgm:prSet/>
      <dgm:spPr/>
      <dgm:t>
        <a:bodyPr/>
        <a:lstStyle/>
        <a:p>
          <a:endParaRPr lang="da-DK"/>
        </a:p>
      </dgm:t>
    </dgm:pt>
    <dgm:pt modelId="{3F683FE4-A321-4381-8A78-7FCD79D55809}">
      <dgm:prSet phldrT="[Tekst]" custT="1"/>
      <dgm:spPr/>
      <dgm:t>
        <a:bodyPr/>
        <a:lstStyle/>
        <a:p>
          <a:pPr>
            <a:buClrTx/>
            <a:buSzTx/>
            <a:buFontTx/>
            <a:buNone/>
          </a:pPr>
          <a:r>
            <a:rPr kumimoji="0" lang="da-DK" sz="1200" b="0" i="0" u="none" strike="noStrike" cap="none" spc="0" normalizeH="0" baseline="0" noProof="0" dirty="0">
              <a:ln>
                <a:noFill/>
              </a:ln>
              <a:solidFill>
                <a:schemeClr val="tx1"/>
              </a:solidFill>
              <a:effectLst/>
              <a:uLnTx/>
              <a:uFillTx/>
              <a:latin typeface="Calibri" panose="020F0502020204030204" pitchFamily="34" charset="0"/>
              <a:ea typeface="+mj-ea"/>
              <a:cs typeface="+mj-cs"/>
            </a:rPr>
            <a:t>9. Forhøjelse af deponitakst – Affald A/S</a:t>
          </a:r>
          <a:endParaRPr lang="da-DK" sz="1200" baseline="0" dirty="0">
            <a:solidFill>
              <a:schemeClr val="tx1"/>
            </a:solidFill>
            <a:latin typeface="Calibri" panose="020F0502020204030204" pitchFamily="34" charset="0"/>
          </a:endParaRPr>
        </a:p>
      </dgm:t>
    </dgm:pt>
    <dgm:pt modelId="{8968E5CB-2FCB-4AA1-A3E2-19F3FF7D1034}" type="parTrans" cxnId="{DA01EB64-0557-45D7-A94D-BF50EF35B74D}">
      <dgm:prSet/>
      <dgm:spPr/>
      <dgm:t>
        <a:bodyPr/>
        <a:lstStyle/>
        <a:p>
          <a:endParaRPr lang="da-DK"/>
        </a:p>
      </dgm:t>
    </dgm:pt>
    <dgm:pt modelId="{A5D29FE8-F7C1-4F79-B160-94F8E5D986B9}" type="sibTrans" cxnId="{DA01EB64-0557-45D7-A94D-BF50EF35B74D}">
      <dgm:prSet/>
      <dgm:spPr/>
      <dgm:t>
        <a:bodyPr/>
        <a:lstStyle/>
        <a:p>
          <a:endParaRPr lang="da-DK"/>
        </a:p>
      </dgm:t>
    </dgm:pt>
    <dgm:pt modelId="{11BDFE35-3F40-4C55-BF79-6014755436C3}">
      <dgm:prSet phldrT="[Tekst]" custT="1"/>
      <dgm:spPr/>
      <dgm:t>
        <a:bodyPr/>
        <a:lstStyle/>
        <a:p>
          <a:r>
            <a:rPr kumimoji="0" lang="da-DK" sz="1200" b="0" i="0" u="none" strike="noStrike"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10</a:t>
          </a:r>
          <a:r>
            <a:rPr kumimoji="0" lang="da-DK" sz="1200" b="0" i="0" u="none" strike="noStrike" cap="none" spc="0" normalizeH="0" baseline="0" noProof="0" dirty="0">
              <a:ln>
                <a:noFill/>
              </a:ln>
              <a:solidFill>
                <a:schemeClr val="tx1"/>
              </a:solidFill>
              <a:effectLst/>
              <a:uLnTx/>
              <a:uFillTx/>
              <a:latin typeface="Calibri" panose="020F0502020204030204" pitchFamily="34" charset="0"/>
              <a:ea typeface="+mj-ea"/>
              <a:cs typeface="+mj-cs"/>
            </a:rPr>
            <a:t>. Kundeundersøgelse – Service A/S</a:t>
          </a:r>
          <a:endParaRPr lang="da-DK" sz="1200" baseline="0" dirty="0">
            <a:solidFill>
              <a:schemeClr val="tx1"/>
            </a:solidFill>
            <a:latin typeface="Calibri" panose="020F0502020204030204" pitchFamily="34" charset="0"/>
          </a:endParaRPr>
        </a:p>
      </dgm:t>
    </dgm:pt>
    <dgm:pt modelId="{32692AA1-B865-451E-8CD5-AF1C5357748F}" type="parTrans" cxnId="{3702F2EE-C9AA-4357-AF14-B33BA3DC50C3}">
      <dgm:prSet/>
      <dgm:spPr/>
      <dgm:t>
        <a:bodyPr/>
        <a:lstStyle/>
        <a:p>
          <a:endParaRPr lang="da-DK"/>
        </a:p>
      </dgm:t>
    </dgm:pt>
    <dgm:pt modelId="{69BB606A-1E95-45E2-8934-1E4D082250E1}" type="sibTrans" cxnId="{3702F2EE-C9AA-4357-AF14-B33BA3DC50C3}">
      <dgm:prSet/>
      <dgm:spPr/>
      <dgm:t>
        <a:bodyPr/>
        <a:lstStyle/>
        <a:p>
          <a:endParaRPr lang="da-DK"/>
        </a:p>
      </dgm:t>
    </dgm:pt>
    <dgm:pt modelId="{332BD0BA-CA16-4A4E-9592-611664732279}">
      <dgm:prSet phldrT="[Tekst]" custT="1"/>
      <dgm:spPr/>
      <dgm:t>
        <a:bodyPr/>
        <a:lstStyle/>
        <a:p>
          <a:r>
            <a:rPr lang="da-DK" sz="1200" baseline="0" dirty="0">
              <a:solidFill>
                <a:schemeClr val="tx1"/>
              </a:solidFill>
              <a:latin typeface="Calibri" panose="020F0502020204030204" pitchFamily="34" charset="0"/>
            </a:rPr>
            <a:t>11</a:t>
          </a:r>
          <a:r>
            <a:rPr lang="da-DK" sz="1200" strike="sngStrike" baseline="0" dirty="0">
              <a:solidFill>
                <a:schemeClr val="tx1"/>
              </a:solidFill>
              <a:latin typeface="Calibri" panose="020F0502020204030204" pitchFamily="34" charset="0"/>
            </a:rPr>
            <a:t>. Salg af ejendom – Krongrøn A/S og Solenergi A/S</a:t>
          </a:r>
        </a:p>
      </dgm:t>
    </dgm:pt>
    <dgm:pt modelId="{D653B0A3-EF35-45AF-839B-287C4BBFEFB9}" type="parTrans" cxnId="{A3C8AD39-9CDA-42AD-BAB6-C97AF7AE3C8D}">
      <dgm:prSet/>
      <dgm:spPr/>
      <dgm:t>
        <a:bodyPr/>
        <a:lstStyle/>
        <a:p>
          <a:endParaRPr lang="da-DK"/>
        </a:p>
      </dgm:t>
    </dgm:pt>
    <dgm:pt modelId="{452D2D82-D6E2-4AA9-929A-66B0C93D3951}" type="sibTrans" cxnId="{A3C8AD39-9CDA-42AD-BAB6-C97AF7AE3C8D}">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2"/>
      <dgm:spPr/>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2"/>
      <dgm:spPr/>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1"/>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2"/>
      <dgm:spPr/>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1"/>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2"/>
      <dgm:spPr/>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1"/>
      <dgm:spPr/>
    </dgm:pt>
    <dgm:pt modelId="{A062A26B-F372-462C-BFAA-EEAE8F24AEC3}" type="pres">
      <dgm:prSet presAssocID="{DAB786D9-6BA0-452B-AEEC-3516A63A2EEF}" presName="vertSpace2b" presStyleCnt="0"/>
      <dgm:spPr/>
    </dgm:pt>
    <dgm:pt modelId="{63C2CCDF-B880-41B9-90A5-E6E75EE634CF}" type="pres">
      <dgm:prSet presAssocID="{362C7F33-9DB7-4A35-99E1-F72EFA2AC581}" presName="horz2" presStyleCnt="0"/>
      <dgm:spPr/>
    </dgm:pt>
    <dgm:pt modelId="{8E3B8954-656E-4414-B652-62C9CBD0D4E1}" type="pres">
      <dgm:prSet presAssocID="{362C7F33-9DB7-4A35-99E1-F72EFA2AC581}" presName="horzSpace2" presStyleCnt="0"/>
      <dgm:spPr/>
    </dgm:pt>
    <dgm:pt modelId="{E29FBE84-BF34-4076-B062-806D62277658}" type="pres">
      <dgm:prSet presAssocID="{362C7F33-9DB7-4A35-99E1-F72EFA2AC581}" presName="tx2" presStyleLbl="revTx" presStyleIdx="4" presStyleCnt="12"/>
      <dgm:spPr/>
    </dgm:pt>
    <dgm:pt modelId="{A162923C-AE3C-4C18-84F4-BC4F35B272B3}" type="pres">
      <dgm:prSet presAssocID="{362C7F33-9DB7-4A35-99E1-F72EFA2AC581}" presName="vert2" presStyleCnt="0"/>
      <dgm:spPr/>
    </dgm:pt>
    <dgm:pt modelId="{AC8D85CF-8B30-420A-9E86-D5FD7F8D086A}" type="pres">
      <dgm:prSet presAssocID="{362C7F33-9DB7-4A35-99E1-F72EFA2AC581}" presName="thinLine2b" presStyleLbl="callout" presStyleIdx="3" presStyleCnt="11"/>
      <dgm:spPr/>
    </dgm:pt>
    <dgm:pt modelId="{4D670DF3-76CD-4851-BDD2-6C5EC8C90CC0}" type="pres">
      <dgm:prSet presAssocID="{362C7F33-9DB7-4A35-99E1-F72EFA2AC581}" presName="vertSpace2b" presStyleCnt="0"/>
      <dgm:spPr/>
    </dgm:pt>
    <dgm:pt modelId="{241D56A6-0415-4A66-9B68-D05941B712F9}" type="pres">
      <dgm:prSet presAssocID="{E6A80D65-FCDE-4277-9E17-CADC448CC835}" presName="horz2" presStyleCnt="0"/>
      <dgm:spPr/>
    </dgm:pt>
    <dgm:pt modelId="{AAEAEDAE-15D0-4FAD-93C6-0ACF9D65F0A9}" type="pres">
      <dgm:prSet presAssocID="{E6A80D65-FCDE-4277-9E17-CADC448CC835}" presName="horzSpace2" presStyleCnt="0"/>
      <dgm:spPr/>
    </dgm:pt>
    <dgm:pt modelId="{C9183071-08D0-4658-BF81-716C8D658EB9}" type="pres">
      <dgm:prSet presAssocID="{E6A80D65-FCDE-4277-9E17-CADC448CC835}" presName="tx2" presStyleLbl="revTx" presStyleIdx="5" presStyleCnt="12"/>
      <dgm:spPr/>
    </dgm:pt>
    <dgm:pt modelId="{5D4B90EA-35C4-49C1-A619-32C41BCD12C9}" type="pres">
      <dgm:prSet presAssocID="{E6A80D65-FCDE-4277-9E17-CADC448CC835}" presName="vert2" presStyleCnt="0"/>
      <dgm:spPr/>
    </dgm:pt>
    <dgm:pt modelId="{631747B2-644E-42E1-9DCC-322574C3681C}" type="pres">
      <dgm:prSet presAssocID="{E6A80D65-FCDE-4277-9E17-CADC448CC835}" presName="thinLine2b" presStyleLbl="callout" presStyleIdx="4" presStyleCnt="11"/>
      <dgm:spPr/>
    </dgm:pt>
    <dgm:pt modelId="{12D0D955-9BA2-4339-9F59-409166D2F705}" type="pres">
      <dgm:prSet presAssocID="{E6A80D65-FCDE-4277-9E17-CADC448CC835}" presName="vertSpace2b" presStyleCnt="0"/>
      <dgm:spPr/>
    </dgm:pt>
    <dgm:pt modelId="{5D33B2D2-E053-4330-B167-0E065E4103CF}" type="pres">
      <dgm:prSet presAssocID="{D6E30D89-C7E8-4575-86AA-2B066FD5EEB4}" presName="horz2" presStyleCnt="0"/>
      <dgm:spPr/>
    </dgm:pt>
    <dgm:pt modelId="{CE90C13C-41FA-4144-B562-81225B3D2025}" type="pres">
      <dgm:prSet presAssocID="{D6E30D89-C7E8-4575-86AA-2B066FD5EEB4}" presName="horzSpace2" presStyleCnt="0"/>
      <dgm:spPr/>
    </dgm:pt>
    <dgm:pt modelId="{C895941D-02CC-4872-9353-8889089D8A45}" type="pres">
      <dgm:prSet presAssocID="{D6E30D89-C7E8-4575-86AA-2B066FD5EEB4}" presName="tx2" presStyleLbl="revTx" presStyleIdx="6" presStyleCnt="12" custScaleY="160489"/>
      <dgm:spPr/>
    </dgm:pt>
    <dgm:pt modelId="{D7DD3937-70D6-4F95-9B82-05DFBA53167F}" type="pres">
      <dgm:prSet presAssocID="{D6E30D89-C7E8-4575-86AA-2B066FD5EEB4}" presName="vert2" presStyleCnt="0"/>
      <dgm:spPr/>
    </dgm:pt>
    <dgm:pt modelId="{670BF18D-A5ED-45FF-AB7C-DBBA26A67CE3}" type="pres">
      <dgm:prSet presAssocID="{D6E30D89-C7E8-4575-86AA-2B066FD5EEB4}" presName="thinLine2b" presStyleLbl="callout" presStyleIdx="5" presStyleCnt="11"/>
      <dgm:spPr/>
    </dgm:pt>
    <dgm:pt modelId="{9D00EE4A-5580-49EC-AEBA-2A24A770BA08}" type="pres">
      <dgm:prSet presAssocID="{D6E30D89-C7E8-4575-86AA-2B066FD5EEB4}" presName="vertSpace2b" presStyleCnt="0"/>
      <dgm:spPr/>
    </dgm:pt>
    <dgm:pt modelId="{993EDF64-A62F-441F-80B9-0060AC65C20B}" type="pres">
      <dgm:prSet presAssocID="{62DAFB2B-2DFC-48E3-ABBA-BB283CC87E51}" presName="horz2" presStyleCnt="0"/>
      <dgm:spPr/>
    </dgm:pt>
    <dgm:pt modelId="{B98E3B3B-502D-4E6B-9A56-259B0051EB49}" type="pres">
      <dgm:prSet presAssocID="{62DAFB2B-2DFC-48E3-ABBA-BB283CC87E51}" presName="horzSpace2" presStyleCnt="0"/>
      <dgm:spPr/>
    </dgm:pt>
    <dgm:pt modelId="{4CB9203F-B796-4905-95DF-E3C1A04BCD90}" type="pres">
      <dgm:prSet presAssocID="{62DAFB2B-2DFC-48E3-ABBA-BB283CC87E51}" presName="tx2" presStyleLbl="revTx" presStyleIdx="7" presStyleCnt="12"/>
      <dgm:spPr/>
    </dgm:pt>
    <dgm:pt modelId="{FFF3DFA5-AB2C-484F-B898-EAE5FE4548D1}" type="pres">
      <dgm:prSet presAssocID="{62DAFB2B-2DFC-48E3-ABBA-BB283CC87E51}" presName="vert2" presStyleCnt="0"/>
      <dgm:spPr/>
    </dgm:pt>
    <dgm:pt modelId="{C783B576-6F26-45C3-A37F-70FD23150A2F}" type="pres">
      <dgm:prSet presAssocID="{62DAFB2B-2DFC-48E3-ABBA-BB283CC87E51}" presName="thinLine2b" presStyleLbl="callout" presStyleIdx="6" presStyleCnt="11"/>
      <dgm:spPr/>
    </dgm:pt>
    <dgm:pt modelId="{E8D18EB5-4C1F-48A1-BD1E-6954A52244D9}" type="pres">
      <dgm:prSet presAssocID="{62DAFB2B-2DFC-48E3-ABBA-BB283CC87E51}" presName="vertSpace2b" presStyleCnt="0"/>
      <dgm:spPr/>
    </dgm:pt>
    <dgm:pt modelId="{FA5364C9-0FCF-47C3-A329-71DEB2DF0230}" type="pres">
      <dgm:prSet presAssocID="{25271A7E-A5A8-43BC-9F1C-CDFEB9939B37}" presName="horz2" presStyleCnt="0"/>
      <dgm:spPr/>
    </dgm:pt>
    <dgm:pt modelId="{A77942B1-EC54-4F90-B5A6-605C88507370}" type="pres">
      <dgm:prSet presAssocID="{25271A7E-A5A8-43BC-9F1C-CDFEB9939B37}" presName="horzSpace2" presStyleCnt="0"/>
      <dgm:spPr/>
    </dgm:pt>
    <dgm:pt modelId="{83D1FBC2-D399-4BD6-B12E-5F6A8E624DF2}" type="pres">
      <dgm:prSet presAssocID="{25271A7E-A5A8-43BC-9F1C-CDFEB9939B37}" presName="tx2" presStyleLbl="revTx" presStyleIdx="8" presStyleCnt="12"/>
      <dgm:spPr/>
    </dgm:pt>
    <dgm:pt modelId="{52200C5D-B9A8-4CA7-AB5F-4308782D32A7}" type="pres">
      <dgm:prSet presAssocID="{25271A7E-A5A8-43BC-9F1C-CDFEB9939B37}" presName="vert2" presStyleCnt="0"/>
      <dgm:spPr/>
    </dgm:pt>
    <dgm:pt modelId="{90440C7A-4CD7-45E1-950E-33E7AE75B589}" type="pres">
      <dgm:prSet presAssocID="{25271A7E-A5A8-43BC-9F1C-CDFEB9939B37}" presName="thinLine2b" presStyleLbl="callout" presStyleIdx="7" presStyleCnt="11"/>
      <dgm:spPr/>
    </dgm:pt>
    <dgm:pt modelId="{914B450C-0A12-4A14-9585-EB5FCE72BCDD}" type="pres">
      <dgm:prSet presAssocID="{25271A7E-A5A8-43BC-9F1C-CDFEB9939B37}" presName="vertSpace2b" presStyleCnt="0"/>
      <dgm:spPr/>
    </dgm:pt>
    <dgm:pt modelId="{D88210FC-4689-4C02-8BD3-E724A761BEC3}" type="pres">
      <dgm:prSet presAssocID="{3F683FE4-A321-4381-8A78-7FCD79D55809}" presName="horz2" presStyleCnt="0"/>
      <dgm:spPr/>
    </dgm:pt>
    <dgm:pt modelId="{5C8BD395-73C5-47BC-8133-C01512B0884A}" type="pres">
      <dgm:prSet presAssocID="{3F683FE4-A321-4381-8A78-7FCD79D55809}" presName="horzSpace2" presStyleCnt="0"/>
      <dgm:spPr/>
    </dgm:pt>
    <dgm:pt modelId="{5FC9A538-2989-4991-AE4D-CDE1E91D9C48}" type="pres">
      <dgm:prSet presAssocID="{3F683FE4-A321-4381-8A78-7FCD79D55809}" presName="tx2" presStyleLbl="revTx" presStyleIdx="9" presStyleCnt="12"/>
      <dgm:spPr/>
    </dgm:pt>
    <dgm:pt modelId="{BD3A0B4C-BEAF-4468-97F8-4BEF95446E20}" type="pres">
      <dgm:prSet presAssocID="{3F683FE4-A321-4381-8A78-7FCD79D55809}" presName="vert2" presStyleCnt="0"/>
      <dgm:spPr/>
    </dgm:pt>
    <dgm:pt modelId="{81A9946F-DAE7-4CAB-9CDC-6685AEC1C807}" type="pres">
      <dgm:prSet presAssocID="{3F683FE4-A321-4381-8A78-7FCD79D55809}" presName="thinLine2b" presStyleLbl="callout" presStyleIdx="8" presStyleCnt="11"/>
      <dgm:spPr/>
    </dgm:pt>
    <dgm:pt modelId="{7ECA43A9-0341-4149-A58F-632977CD2DF1}" type="pres">
      <dgm:prSet presAssocID="{3F683FE4-A321-4381-8A78-7FCD79D55809}" presName="vertSpace2b" presStyleCnt="0"/>
      <dgm:spPr/>
    </dgm:pt>
    <dgm:pt modelId="{EDDCF65D-E291-4C44-8ECC-A71D9B6A271F}" type="pres">
      <dgm:prSet presAssocID="{11BDFE35-3F40-4C55-BF79-6014755436C3}" presName="horz2" presStyleCnt="0"/>
      <dgm:spPr/>
    </dgm:pt>
    <dgm:pt modelId="{CF102EAC-7C68-4D26-AE15-39A569D0811C}" type="pres">
      <dgm:prSet presAssocID="{11BDFE35-3F40-4C55-BF79-6014755436C3}" presName="horzSpace2" presStyleCnt="0"/>
      <dgm:spPr/>
    </dgm:pt>
    <dgm:pt modelId="{F12CEE2A-1302-49F8-8DE8-7E93BA0280A6}" type="pres">
      <dgm:prSet presAssocID="{11BDFE35-3F40-4C55-BF79-6014755436C3}" presName="tx2" presStyleLbl="revTx" presStyleIdx="10" presStyleCnt="12"/>
      <dgm:spPr/>
    </dgm:pt>
    <dgm:pt modelId="{C8A00812-2E59-46F3-B30A-805C5A3EC36A}" type="pres">
      <dgm:prSet presAssocID="{11BDFE35-3F40-4C55-BF79-6014755436C3}" presName="vert2" presStyleCnt="0"/>
      <dgm:spPr/>
    </dgm:pt>
    <dgm:pt modelId="{500FA3B8-894F-484B-BC4D-669D01637990}" type="pres">
      <dgm:prSet presAssocID="{11BDFE35-3F40-4C55-BF79-6014755436C3}" presName="thinLine2b" presStyleLbl="callout" presStyleIdx="9" presStyleCnt="11"/>
      <dgm:spPr/>
    </dgm:pt>
    <dgm:pt modelId="{19237523-6EF7-415F-84B1-FE674DCF6DA5}" type="pres">
      <dgm:prSet presAssocID="{11BDFE35-3F40-4C55-BF79-6014755436C3}" presName="vertSpace2b" presStyleCnt="0"/>
      <dgm:spPr/>
    </dgm:pt>
    <dgm:pt modelId="{F3B7D720-B06C-4085-90B7-6D5862D98F45}" type="pres">
      <dgm:prSet presAssocID="{332BD0BA-CA16-4A4E-9592-611664732279}" presName="horz2" presStyleCnt="0"/>
      <dgm:spPr/>
    </dgm:pt>
    <dgm:pt modelId="{96CAE840-93C0-491A-BBB4-5B05A0093AF3}" type="pres">
      <dgm:prSet presAssocID="{332BD0BA-CA16-4A4E-9592-611664732279}" presName="horzSpace2" presStyleCnt="0"/>
      <dgm:spPr/>
    </dgm:pt>
    <dgm:pt modelId="{C8F320EB-A43A-4D04-A67C-7975939C6DF4}" type="pres">
      <dgm:prSet presAssocID="{332BD0BA-CA16-4A4E-9592-611664732279}" presName="tx2" presStyleLbl="revTx" presStyleIdx="11" presStyleCnt="12"/>
      <dgm:spPr/>
    </dgm:pt>
    <dgm:pt modelId="{6F5142EC-F0BF-4D0A-8AE5-E111458D1306}" type="pres">
      <dgm:prSet presAssocID="{332BD0BA-CA16-4A4E-9592-611664732279}" presName="vert2" presStyleCnt="0"/>
      <dgm:spPr/>
    </dgm:pt>
    <dgm:pt modelId="{3248B46F-736A-4F45-888F-605893599D96}" type="pres">
      <dgm:prSet presAssocID="{332BD0BA-CA16-4A4E-9592-611664732279}" presName="thinLine2b" presStyleLbl="callout" presStyleIdx="10" presStyleCnt="11"/>
      <dgm:spPr/>
    </dgm:pt>
    <dgm:pt modelId="{4D5DEF01-3AD7-4923-B91F-7A152907D3C1}" type="pres">
      <dgm:prSet presAssocID="{332BD0BA-CA16-4A4E-9592-611664732279}"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355B590B-883C-4E44-A13A-646AC4D1D281}" srcId="{BFF0A680-0277-4251-9D28-CCA7C0741327}" destId="{62DAFB2B-2DFC-48E3-ABBA-BB283CC87E51}" srcOrd="6" destOrd="0" parTransId="{5F90949B-FEC5-49E4-BF02-A083736E5AF6}" sibTransId="{A4480CFB-5D11-4790-B43E-A2D0B6F0943C}"/>
    <dgm:cxn modelId="{42BEC214-8767-49CE-B2CF-744B77729450}" type="presOf" srcId="{DAB786D9-6BA0-452B-AEEC-3516A63A2EEF}" destId="{6DF7BB97-E8C6-494F-886E-DBAF66F52A70}"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4FE29E2A-FB48-460F-8DA5-CDDBAAA3720E}" type="presOf" srcId="{25271A7E-A5A8-43BC-9F1C-CDFEB9939B37}" destId="{83D1FBC2-D399-4BD6-B12E-5F6A8E624DF2}" srcOrd="0" destOrd="0" presId="urn:microsoft.com/office/officeart/2008/layout/LinedList"/>
    <dgm:cxn modelId="{9237FC31-523D-49AE-BDCF-EF2E30D77579}" type="presOf" srcId="{CC9B09BE-779B-4595-9F5E-D0CF7B4FEBB0}" destId="{12F8273C-DE87-477E-BAE8-A34A8DA41083}"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0E5A4E37-2509-453F-AE19-48DBD5E6870B}" type="presOf" srcId="{11BDFE35-3F40-4C55-BF79-6014755436C3}" destId="{F12CEE2A-1302-49F8-8DE8-7E93BA0280A6}" srcOrd="0" destOrd="0" presId="urn:microsoft.com/office/officeart/2008/layout/LinedList"/>
    <dgm:cxn modelId="{A3C8AD39-9CDA-42AD-BAB6-C97AF7AE3C8D}" srcId="{BFF0A680-0277-4251-9D28-CCA7C0741327}" destId="{332BD0BA-CA16-4A4E-9592-611664732279}" srcOrd="10" destOrd="0" parTransId="{D653B0A3-EF35-45AF-839B-287C4BBFEFB9}" sibTransId="{452D2D82-D6E2-4AA9-929A-66B0C93D3951}"/>
    <dgm:cxn modelId="{DA01EB64-0557-45D7-A94D-BF50EF35B74D}" srcId="{BFF0A680-0277-4251-9D28-CCA7C0741327}" destId="{3F683FE4-A321-4381-8A78-7FCD79D55809}" srcOrd="8" destOrd="0" parTransId="{8968E5CB-2FCB-4AA1-A3E2-19F3FF7D1034}" sibTransId="{A5D29FE8-F7C1-4F79-B160-94F8E5D986B9}"/>
    <dgm:cxn modelId="{EA2AD34D-8439-4CA3-8DA5-E69724B140F4}" type="presOf" srcId="{362C7F33-9DB7-4A35-99E1-F72EFA2AC581}" destId="{E29FBE84-BF34-4076-B062-806D62277658}" srcOrd="0" destOrd="0" presId="urn:microsoft.com/office/officeart/2008/layout/LinedList"/>
    <dgm:cxn modelId="{DBBB875A-D67A-4154-A043-F370B658C78D}" srcId="{BFF0A680-0277-4251-9D28-CCA7C0741327}" destId="{E6A80D65-FCDE-4277-9E17-CADC448CC835}" srcOrd="4" destOrd="0" parTransId="{D1F67474-D319-405E-9684-43354EEA97A0}" sibTransId="{C8E57C78-BCB5-4742-9357-CF74FA944807}"/>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31A85D85-3A78-4F9B-A337-9D242366750D}" type="presOf" srcId="{62DAFB2B-2DFC-48E3-ABBA-BB283CC87E51}" destId="{4CB9203F-B796-4905-95DF-E3C1A04BCD90}" srcOrd="0" destOrd="0" presId="urn:microsoft.com/office/officeart/2008/layout/LinedList"/>
    <dgm:cxn modelId="{65D2189E-E797-4355-BD06-1C00F6791A9B}" type="presOf" srcId="{3F683FE4-A321-4381-8A78-7FCD79D55809}" destId="{5FC9A538-2989-4991-AE4D-CDE1E91D9C48}" srcOrd="0" destOrd="0" presId="urn:microsoft.com/office/officeart/2008/layout/LinedList"/>
    <dgm:cxn modelId="{957963A0-9697-4637-A9C0-65C98AC519FE}" srcId="{BFF0A680-0277-4251-9D28-CCA7C0741327}" destId="{D6E30D89-C7E8-4575-86AA-2B066FD5EEB4}" srcOrd="5" destOrd="0" parTransId="{30A00C8C-F3DA-44A9-8828-18000D07C339}" sibTransId="{A9CB5E1B-F57B-4744-9035-29B9F6DB3B84}"/>
    <dgm:cxn modelId="{A10D45BE-54CB-4542-B32E-B3526BF0C993}" type="presOf" srcId="{E6A80D65-FCDE-4277-9E17-CADC448CC835}" destId="{C9183071-08D0-4658-BF81-716C8D658EB9}" srcOrd="0" destOrd="0" presId="urn:microsoft.com/office/officeart/2008/layout/LinedList"/>
    <dgm:cxn modelId="{509886C4-62E0-440F-891B-9FC16E9B66A3}" srcId="{BFF0A680-0277-4251-9D28-CCA7C0741327}" destId="{362C7F33-9DB7-4A35-99E1-F72EFA2AC581}" srcOrd="3" destOrd="0" parTransId="{F6A99734-D6B9-4915-A2B7-F0B4B997C1DE}" sibTransId="{9A4579F5-717E-49B3-B8E1-7CFD319D6269}"/>
    <dgm:cxn modelId="{C79224DA-06FD-48A5-8E8D-3D157F89A35B}" srcId="{BFF0A680-0277-4251-9D28-CCA7C0741327}" destId="{25271A7E-A5A8-43BC-9F1C-CDFEB9939B37}" srcOrd="7" destOrd="0" parTransId="{8F30AC93-A2FA-48F4-9E9D-08936B595A47}" sibTransId="{DFF2983A-D11E-4169-BD24-75F6102BC926}"/>
    <dgm:cxn modelId="{269168E5-FBE2-473F-9B8C-1F727ECB08C2}" srcId="{BFF0A680-0277-4251-9D28-CCA7C0741327}" destId="{9155BBFB-D4D3-4F07-A4BF-C12DA25B21CE}" srcOrd="0" destOrd="0" parTransId="{5ED30F96-C890-44DB-8D9B-82C18AA8B05A}" sibTransId="{C2593816-6688-4688-AEA1-2A71D195D27A}"/>
    <dgm:cxn modelId="{3FFC44E8-03ED-407E-883E-407A205D2AFD}" type="presOf" srcId="{D6E30D89-C7E8-4575-86AA-2B066FD5EEB4}" destId="{C895941D-02CC-4872-9353-8889089D8A45}" srcOrd="0" destOrd="0" presId="urn:microsoft.com/office/officeart/2008/layout/LinedList"/>
    <dgm:cxn modelId="{37923DE9-461B-4A2E-BAC6-5263CB38610B}" type="presOf" srcId="{332BD0BA-CA16-4A4E-9592-611664732279}" destId="{C8F320EB-A43A-4D04-A67C-7975939C6DF4}" srcOrd="0" destOrd="0" presId="urn:microsoft.com/office/officeart/2008/layout/LinedList"/>
    <dgm:cxn modelId="{3702F2EE-C9AA-4357-AF14-B33BA3DC50C3}" srcId="{BFF0A680-0277-4251-9D28-CCA7C0741327}" destId="{11BDFE35-3F40-4C55-BF79-6014755436C3}" srcOrd="9" destOrd="0" parTransId="{32692AA1-B865-451E-8CD5-AF1C5357748F}" sibTransId="{69BB606A-1E95-45E2-8934-1E4D082250E1}"/>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7A217BDF-91B0-4C9B-A742-A1C96FC98728}" type="presParOf" srcId="{A6BBAC32-D34D-41CC-B621-B81E193FB30F}" destId="{63C2CCDF-B880-41B9-90A5-E6E75EE634CF}" srcOrd="10" destOrd="0" presId="urn:microsoft.com/office/officeart/2008/layout/LinedList"/>
    <dgm:cxn modelId="{79CDC1EB-57E6-496E-BA8C-23EB2B186A3B}" type="presParOf" srcId="{63C2CCDF-B880-41B9-90A5-E6E75EE634CF}" destId="{8E3B8954-656E-4414-B652-62C9CBD0D4E1}" srcOrd="0" destOrd="0" presId="urn:microsoft.com/office/officeart/2008/layout/LinedList"/>
    <dgm:cxn modelId="{582133F0-C976-46C7-B019-C6CD0F925653}" type="presParOf" srcId="{63C2CCDF-B880-41B9-90A5-E6E75EE634CF}" destId="{E29FBE84-BF34-4076-B062-806D62277658}" srcOrd="1" destOrd="0" presId="urn:microsoft.com/office/officeart/2008/layout/LinedList"/>
    <dgm:cxn modelId="{D133303D-C1F8-4489-91DC-870BF952D2AC}" type="presParOf" srcId="{63C2CCDF-B880-41B9-90A5-E6E75EE634CF}" destId="{A162923C-AE3C-4C18-84F4-BC4F35B272B3}" srcOrd="2" destOrd="0" presId="urn:microsoft.com/office/officeart/2008/layout/LinedList"/>
    <dgm:cxn modelId="{2D1138C5-CB94-4580-AF4D-31A8B4C5D309}" type="presParOf" srcId="{A6BBAC32-D34D-41CC-B621-B81E193FB30F}" destId="{AC8D85CF-8B30-420A-9E86-D5FD7F8D086A}" srcOrd="11" destOrd="0" presId="urn:microsoft.com/office/officeart/2008/layout/LinedList"/>
    <dgm:cxn modelId="{4EC95431-950E-4D4D-9F6F-87229FDF05C2}" type="presParOf" srcId="{A6BBAC32-D34D-41CC-B621-B81E193FB30F}" destId="{4D670DF3-76CD-4851-BDD2-6C5EC8C90CC0}" srcOrd="12" destOrd="0" presId="urn:microsoft.com/office/officeart/2008/layout/LinedList"/>
    <dgm:cxn modelId="{301E79DA-1580-4C11-90E2-4ACFA4F146AC}" type="presParOf" srcId="{A6BBAC32-D34D-41CC-B621-B81E193FB30F}" destId="{241D56A6-0415-4A66-9B68-D05941B712F9}" srcOrd="13" destOrd="0" presId="urn:microsoft.com/office/officeart/2008/layout/LinedList"/>
    <dgm:cxn modelId="{5D9E172F-1D8D-43BA-A4B2-83E46E1A9551}" type="presParOf" srcId="{241D56A6-0415-4A66-9B68-D05941B712F9}" destId="{AAEAEDAE-15D0-4FAD-93C6-0ACF9D65F0A9}" srcOrd="0" destOrd="0" presId="urn:microsoft.com/office/officeart/2008/layout/LinedList"/>
    <dgm:cxn modelId="{45FB3478-DAD0-41D8-B421-D8588CD69F7A}" type="presParOf" srcId="{241D56A6-0415-4A66-9B68-D05941B712F9}" destId="{C9183071-08D0-4658-BF81-716C8D658EB9}" srcOrd="1" destOrd="0" presId="urn:microsoft.com/office/officeart/2008/layout/LinedList"/>
    <dgm:cxn modelId="{7C058264-87D3-47FF-AD8B-11D6E33C86C0}" type="presParOf" srcId="{241D56A6-0415-4A66-9B68-D05941B712F9}" destId="{5D4B90EA-35C4-49C1-A619-32C41BCD12C9}" srcOrd="2" destOrd="0" presId="urn:microsoft.com/office/officeart/2008/layout/LinedList"/>
    <dgm:cxn modelId="{5F1AED73-EBFF-4F1C-92B9-6EF2210F71B4}" type="presParOf" srcId="{A6BBAC32-D34D-41CC-B621-B81E193FB30F}" destId="{631747B2-644E-42E1-9DCC-322574C3681C}" srcOrd="14" destOrd="0" presId="urn:microsoft.com/office/officeart/2008/layout/LinedList"/>
    <dgm:cxn modelId="{7E0162B4-099F-434F-8EA1-02A04FF50038}" type="presParOf" srcId="{A6BBAC32-D34D-41CC-B621-B81E193FB30F}" destId="{12D0D955-9BA2-4339-9F59-409166D2F705}" srcOrd="15" destOrd="0" presId="urn:microsoft.com/office/officeart/2008/layout/LinedList"/>
    <dgm:cxn modelId="{45CB513A-013B-45BD-90C5-890044D8FA84}" type="presParOf" srcId="{A6BBAC32-D34D-41CC-B621-B81E193FB30F}" destId="{5D33B2D2-E053-4330-B167-0E065E4103CF}" srcOrd="16" destOrd="0" presId="urn:microsoft.com/office/officeart/2008/layout/LinedList"/>
    <dgm:cxn modelId="{E70CEDCA-1EA9-4A3E-A05C-832C70B18655}" type="presParOf" srcId="{5D33B2D2-E053-4330-B167-0E065E4103CF}" destId="{CE90C13C-41FA-4144-B562-81225B3D2025}" srcOrd="0" destOrd="0" presId="urn:microsoft.com/office/officeart/2008/layout/LinedList"/>
    <dgm:cxn modelId="{B86CD185-FF9B-4879-8BC0-570F5496D679}" type="presParOf" srcId="{5D33B2D2-E053-4330-B167-0E065E4103CF}" destId="{C895941D-02CC-4872-9353-8889089D8A45}" srcOrd="1" destOrd="0" presId="urn:microsoft.com/office/officeart/2008/layout/LinedList"/>
    <dgm:cxn modelId="{F6A11E6E-0FFE-427C-BAB8-0518CAB1D678}" type="presParOf" srcId="{5D33B2D2-E053-4330-B167-0E065E4103CF}" destId="{D7DD3937-70D6-4F95-9B82-05DFBA53167F}" srcOrd="2" destOrd="0" presId="urn:microsoft.com/office/officeart/2008/layout/LinedList"/>
    <dgm:cxn modelId="{4CC3A627-B4DD-431F-BE26-F568A1065B58}" type="presParOf" srcId="{A6BBAC32-D34D-41CC-B621-B81E193FB30F}" destId="{670BF18D-A5ED-45FF-AB7C-DBBA26A67CE3}" srcOrd="17" destOrd="0" presId="urn:microsoft.com/office/officeart/2008/layout/LinedList"/>
    <dgm:cxn modelId="{6C4ED7A2-60F3-41DB-8A7A-F7D59CF7BE7F}" type="presParOf" srcId="{A6BBAC32-D34D-41CC-B621-B81E193FB30F}" destId="{9D00EE4A-5580-49EC-AEBA-2A24A770BA08}" srcOrd="18" destOrd="0" presId="urn:microsoft.com/office/officeart/2008/layout/LinedList"/>
    <dgm:cxn modelId="{720AF400-7928-4433-9C15-DA4D2E74ECFA}" type="presParOf" srcId="{A6BBAC32-D34D-41CC-B621-B81E193FB30F}" destId="{993EDF64-A62F-441F-80B9-0060AC65C20B}" srcOrd="19" destOrd="0" presId="urn:microsoft.com/office/officeart/2008/layout/LinedList"/>
    <dgm:cxn modelId="{B60C1817-2B19-4D4D-A87E-AE3D313D6A75}" type="presParOf" srcId="{993EDF64-A62F-441F-80B9-0060AC65C20B}" destId="{B98E3B3B-502D-4E6B-9A56-259B0051EB49}" srcOrd="0" destOrd="0" presId="urn:microsoft.com/office/officeart/2008/layout/LinedList"/>
    <dgm:cxn modelId="{B4CD12EC-1A2D-4C6D-A8BD-985ADA192D71}" type="presParOf" srcId="{993EDF64-A62F-441F-80B9-0060AC65C20B}" destId="{4CB9203F-B796-4905-95DF-E3C1A04BCD90}" srcOrd="1" destOrd="0" presId="urn:microsoft.com/office/officeart/2008/layout/LinedList"/>
    <dgm:cxn modelId="{1C442D89-D942-4B25-B2BC-AF57675B6FDA}" type="presParOf" srcId="{993EDF64-A62F-441F-80B9-0060AC65C20B}" destId="{FFF3DFA5-AB2C-484F-B898-EAE5FE4548D1}" srcOrd="2" destOrd="0" presId="urn:microsoft.com/office/officeart/2008/layout/LinedList"/>
    <dgm:cxn modelId="{96CEE110-AB5E-4BB2-B319-2D6212026F91}" type="presParOf" srcId="{A6BBAC32-D34D-41CC-B621-B81E193FB30F}" destId="{C783B576-6F26-45C3-A37F-70FD23150A2F}" srcOrd="20" destOrd="0" presId="urn:microsoft.com/office/officeart/2008/layout/LinedList"/>
    <dgm:cxn modelId="{2EA45973-4F78-45AD-924D-D827A2666E13}" type="presParOf" srcId="{A6BBAC32-D34D-41CC-B621-B81E193FB30F}" destId="{E8D18EB5-4C1F-48A1-BD1E-6954A52244D9}" srcOrd="21" destOrd="0" presId="urn:microsoft.com/office/officeart/2008/layout/LinedList"/>
    <dgm:cxn modelId="{D6F3DD9A-96C8-4526-8E1F-66963E30FC60}" type="presParOf" srcId="{A6BBAC32-D34D-41CC-B621-B81E193FB30F}" destId="{FA5364C9-0FCF-47C3-A329-71DEB2DF0230}" srcOrd="22" destOrd="0" presId="urn:microsoft.com/office/officeart/2008/layout/LinedList"/>
    <dgm:cxn modelId="{078F487B-9906-47AE-92A8-F9538E07985F}" type="presParOf" srcId="{FA5364C9-0FCF-47C3-A329-71DEB2DF0230}" destId="{A77942B1-EC54-4F90-B5A6-605C88507370}" srcOrd="0" destOrd="0" presId="urn:microsoft.com/office/officeart/2008/layout/LinedList"/>
    <dgm:cxn modelId="{D343A463-4478-4A50-8A87-2AF71CE8D817}" type="presParOf" srcId="{FA5364C9-0FCF-47C3-A329-71DEB2DF0230}" destId="{83D1FBC2-D399-4BD6-B12E-5F6A8E624DF2}" srcOrd="1" destOrd="0" presId="urn:microsoft.com/office/officeart/2008/layout/LinedList"/>
    <dgm:cxn modelId="{F6166DB6-775D-462B-9EC7-9227C3F01C55}" type="presParOf" srcId="{FA5364C9-0FCF-47C3-A329-71DEB2DF0230}" destId="{52200C5D-B9A8-4CA7-AB5F-4308782D32A7}" srcOrd="2" destOrd="0" presId="urn:microsoft.com/office/officeart/2008/layout/LinedList"/>
    <dgm:cxn modelId="{F962AC89-BB59-48B8-9F65-E6E1CE6C145D}" type="presParOf" srcId="{A6BBAC32-D34D-41CC-B621-B81E193FB30F}" destId="{90440C7A-4CD7-45E1-950E-33E7AE75B589}" srcOrd="23" destOrd="0" presId="urn:microsoft.com/office/officeart/2008/layout/LinedList"/>
    <dgm:cxn modelId="{F31662B9-1BFD-4E2D-B8EC-2370D1D88948}" type="presParOf" srcId="{A6BBAC32-D34D-41CC-B621-B81E193FB30F}" destId="{914B450C-0A12-4A14-9585-EB5FCE72BCDD}" srcOrd="24" destOrd="0" presId="urn:microsoft.com/office/officeart/2008/layout/LinedList"/>
    <dgm:cxn modelId="{AEB892F5-D02F-4B74-80AB-70DB6CF08418}" type="presParOf" srcId="{A6BBAC32-D34D-41CC-B621-B81E193FB30F}" destId="{D88210FC-4689-4C02-8BD3-E724A761BEC3}" srcOrd="25" destOrd="0" presId="urn:microsoft.com/office/officeart/2008/layout/LinedList"/>
    <dgm:cxn modelId="{61DA4691-895B-4BC2-879D-EA6508F6A984}" type="presParOf" srcId="{D88210FC-4689-4C02-8BD3-E724A761BEC3}" destId="{5C8BD395-73C5-47BC-8133-C01512B0884A}" srcOrd="0" destOrd="0" presId="urn:microsoft.com/office/officeart/2008/layout/LinedList"/>
    <dgm:cxn modelId="{4869BB6E-DD6C-48A1-A077-0C69D8BAB60A}" type="presParOf" srcId="{D88210FC-4689-4C02-8BD3-E724A761BEC3}" destId="{5FC9A538-2989-4991-AE4D-CDE1E91D9C48}" srcOrd="1" destOrd="0" presId="urn:microsoft.com/office/officeart/2008/layout/LinedList"/>
    <dgm:cxn modelId="{51AE354E-EAD5-46B8-A5AA-14D04DF15781}" type="presParOf" srcId="{D88210FC-4689-4C02-8BD3-E724A761BEC3}" destId="{BD3A0B4C-BEAF-4468-97F8-4BEF95446E20}" srcOrd="2" destOrd="0" presId="urn:microsoft.com/office/officeart/2008/layout/LinedList"/>
    <dgm:cxn modelId="{5A9746DF-62A3-44B7-A587-D59280405D13}" type="presParOf" srcId="{A6BBAC32-D34D-41CC-B621-B81E193FB30F}" destId="{81A9946F-DAE7-4CAB-9CDC-6685AEC1C807}" srcOrd="26" destOrd="0" presId="urn:microsoft.com/office/officeart/2008/layout/LinedList"/>
    <dgm:cxn modelId="{79497810-09E5-4FC0-A370-20D1DD861841}" type="presParOf" srcId="{A6BBAC32-D34D-41CC-B621-B81E193FB30F}" destId="{7ECA43A9-0341-4149-A58F-632977CD2DF1}" srcOrd="27" destOrd="0" presId="urn:microsoft.com/office/officeart/2008/layout/LinedList"/>
    <dgm:cxn modelId="{672BA33B-229F-4C84-A98E-995B9DFF5645}" type="presParOf" srcId="{A6BBAC32-D34D-41CC-B621-B81E193FB30F}" destId="{EDDCF65D-E291-4C44-8ECC-A71D9B6A271F}" srcOrd="28" destOrd="0" presId="urn:microsoft.com/office/officeart/2008/layout/LinedList"/>
    <dgm:cxn modelId="{C6E33FBB-7F6B-43FA-A89D-4C9EB679954F}" type="presParOf" srcId="{EDDCF65D-E291-4C44-8ECC-A71D9B6A271F}" destId="{CF102EAC-7C68-4D26-AE15-39A569D0811C}" srcOrd="0" destOrd="0" presId="urn:microsoft.com/office/officeart/2008/layout/LinedList"/>
    <dgm:cxn modelId="{53A28D06-1291-4374-9ADF-D59F4BB1463B}" type="presParOf" srcId="{EDDCF65D-E291-4C44-8ECC-A71D9B6A271F}" destId="{F12CEE2A-1302-49F8-8DE8-7E93BA0280A6}" srcOrd="1" destOrd="0" presId="urn:microsoft.com/office/officeart/2008/layout/LinedList"/>
    <dgm:cxn modelId="{B340ABF8-7731-4F1A-9094-C206973CB2D3}" type="presParOf" srcId="{EDDCF65D-E291-4C44-8ECC-A71D9B6A271F}" destId="{C8A00812-2E59-46F3-B30A-805C5A3EC36A}" srcOrd="2" destOrd="0" presId="urn:microsoft.com/office/officeart/2008/layout/LinedList"/>
    <dgm:cxn modelId="{7B1CBE76-4E42-4257-A263-DC18B9DE5FD8}" type="presParOf" srcId="{A6BBAC32-D34D-41CC-B621-B81E193FB30F}" destId="{500FA3B8-894F-484B-BC4D-669D01637990}" srcOrd="29" destOrd="0" presId="urn:microsoft.com/office/officeart/2008/layout/LinedList"/>
    <dgm:cxn modelId="{8CB1723B-3921-4E88-8D80-98DF8092E601}" type="presParOf" srcId="{A6BBAC32-D34D-41CC-B621-B81E193FB30F}" destId="{19237523-6EF7-415F-84B1-FE674DCF6DA5}" srcOrd="30" destOrd="0" presId="urn:microsoft.com/office/officeart/2008/layout/LinedList"/>
    <dgm:cxn modelId="{E44713D6-2B49-4171-A333-58ECDD4FB674}" type="presParOf" srcId="{A6BBAC32-D34D-41CC-B621-B81E193FB30F}" destId="{F3B7D720-B06C-4085-90B7-6D5862D98F45}" srcOrd="31" destOrd="0" presId="urn:microsoft.com/office/officeart/2008/layout/LinedList"/>
    <dgm:cxn modelId="{37766A4F-A0A5-4B76-B0DE-1B38DCC73103}" type="presParOf" srcId="{F3B7D720-B06C-4085-90B7-6D5862D98F45}" destId="{96CAE840-93C0-491A-BBB4-5B05A0093AF3}" srcOrd="0" destOrd="0" presId="urn:microsoft.com/office/officeart/2008/layout/LinedList"/>
    <dgm:cxn modelId="{DA082655-F6A9-4943-A629-76E92866A6C9}" type="presParOf" srcId="{F3B7D720-B06C-4085-90B7-6D5862D98F45}" destId="{C8F320EB-A43A-4D04-A67C-7975939C6DF4}" srcOrd="1" destOrd="0" presId="urn:microsoft.com/office/officeart/2008/layout/LinedList"/>
    <dgm:cxn modelId="{E8F486A6-BCC7-4155-8549-BCA069A6F636}" type="presParOf" srcId="{F3B7D720-B06C-4085-90B7-6D5862D98F45}" destId="{6F5142EC-F0BF-4D0A-8AE5-E111458D1306}" srcOrd="2" destOrd="0" presId="urn:microsoft.com/office/officeart/2008/layout/LinedList"/>
    <dgm:cxn modelId="{1472FF27-D6C7-4211-AC33-0FC0EFA0CB7C}" type="presParOf" srcId="{A6BBAC32-D34D-41CC-B621-B81E193FB30F}" destId="{3248B46F-736A-4F45-888F-605893599D96}" srcOrd="32" destOrd="0" presId="urn:microsoft.com/office/officeart/2008/layout/LinedList"/>
    <dgm:cxn modelId="{8902419B-C0E3-46E4-86C3-1793DBADB3CD}" type="presParOf" srcId="{A6BBAC32-D34D-41CC-B621-B81E193FB30F}" destId="{4D5DEF01-3AD7-4923-B91F-7A152907D3C1}"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3AEECFA9-6BC7-43D4-9A68-D7BEA0DCDD2D}">
      <dgm:prSet phldrT="[Tekst]" custT="1"/>
      <dgm:spPr/>
      <dgm:t>
        <a:bodyPr/>
        <a:lstStyle/>
        <a:p>
          <a:r>
            <a:rPr lang="da-DK" sz="1200" dirty="0"/>
            <a:t>22. Mødeplan 2024</a:t>
          </a:r>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C2D17C06-4A69-4355-89E2-5CCC6DAE8609}">
      <dgm:prSet phldrT="[Tekst]" custT="1"/>
      <dgm:spPr/>
      <dgm:t>
        <a:bodyPr/>
        <a:lstStyle/>
        <a:p>
          <a:r>
            <a:rPr lang="da-DK" sz="1200" dirty="0"/>
            <a:t>21. Kommunikation</a:t>
          </a:r>
        </a:p>
      </dgm:t>
    </dgm:pt>
    <dgm:pt modelId="{D278286C-0370-49D4-B83F-D691F30E0895}" type="parTrans" cxnId="{6BD04AF4-02ED-43C6-BEB6-CD72FB251A9B}">
      <dgm:prSet/>
      <dgm:spPr/>
      <dgm:t>
        <a:bodyPr/>
        <a:lstStyle/>
        <a:p>
          <a:endParaRPr lang="da-DK"/>
        </a:p>
      </dgm:t>
    </dgm:pt>
    <dgm:pt modelId="{C5110354-5AE5-432E-9778-D480490F466F}" type="sibTrans" cxnId="{6BD04AF4-02ED-43C6-BEB6-CD72FB251A9B}">
      <dgm:prSet/>
      <dgm:spPr/>
      <dgm:t>
        <a:bodyPr/>
        <a:lstStyle/>
        <a:p>
          <a:endParaRPr lang="da-DK"/>
        </a:p>
      </dgm:t>
    </dgm:pt>
    <dgm:pt modelId="{DE857F6C-9959-46E7-AD60-976041B3AC76}">
      <dgm:prSet phldrT="[Tekst]" custT="1"/>
      <dgm:spPr/>
      <dgm:t>
        <a:bodyPr/>
        <a:lstStyle/>
        <a:p>
          <a:r>
            <a:rPr lang="da-DK" sz="1200" dirty="0"/>
            <a:t>24. Eventuelt</a:t>
          </a:r>
        </a:p>
      </dgm:t>
    </dgm:pt>
    <dgm:pt modelId="{3D8601CE-D93B-4E66-B172-66CCB4B15620}" type="parTrans" cxnId="{815ADCC2-6BC0-4215-A49B-ABC83BE93977}">
      <dgm:prSet/>
      <dgm:spPr/>
      <dgm:t>
        <a:bodyPr/>
        <a:lstStyle/>
        <a:p>
          <a:endParaRPr lang="da-DK"/>
        </a:p>
      </dgm:t>
    </dgm:pt>
    <dgm:pt modelId="{861E672F-0746-426A-9F79-37E9D9C03A72}" type="sibTrans" cxnId="{815ADCC2-6BC0-4215-A49B-ABC83BE93977}">
      <dgm:prSet/>
      <dgm:spPr/>
      <dgm:t>
        <a:bodyPr/>
        <a:lstStyle/>
        <a:p>
          <a:endParaRPr lang="da-DK"/>
        </a:p>
      </dgm:t>
    </dgm:pt>
    <dgm:pt modelId="{808EF5BD-5545-4251-8C6E-F451479C2E4B}">
      <dgm:prSet phldrT="[Tekst]" custT="1"/>
      <dgm:spPr/>
      <dgm:t>
        <a:bodyPr/>
        <a:lstStyle/>
        <a:p>
          <a:r>
            <a:rPr lang="da-DK" sz="1200" dirty="0"/>
            <a:t>23. Fravigelse af tavshedspligt</a:t>
          </a:r>
        </a:p>
      </dgm:t>
    </dgm:pt>
    <dgm:pt modelId="{19B70A05-CC25-4120-ABC5-DF73324FB1C4}" type="parTrans" cxnId="{6EB3062F-26E4-43EB-8AB3-5630D6B0637C}">
      <dgm:prSet/>
      <dgm:spPr/>
      <dgm:t>
        <a:bodyPr/>
        <a:lstStyle/>
        <a:p>
          <a:endParaRPr lang="da-DK"/>
        </a:p>
      </dgm:t>
    </dgm:pt>
    <dgm:pt modelId="{85EFD987-4321-48A2-AC7B-70C2E7C112D9}" type="sibTrans" cxnId="{6EB3062F-26E4-43EB-8AB3-5630D6B0637C}">
      <dgm:prSet/>
      <dgm:spPr/>
      <dgm:t>
        <a:bodyPr/>
        <a:lstStyle/>
        <a:p>
          <a:endParaRPr lang="da-DK"/>
        </a:p>
      </dgm:t>
    </dgm:pt>
    <dgm:pt modelId="{8447EF9F-D6E5-489F-BE1F-6528D0C348C1}">
      <dgm:prSet phldrT="[Tekst]" custT="1"/>
      <dgm:spPr/>
      <dgm:t>
        <a:bodyPr/>
        <a:lstStyle/>
        <a:p>
          <a:r>
            <a:rPr lang="da-DK" sz="1200" dirty="0"/>
            <a:t>16. Helsingør Kraftvarmeværk A/S</a:t>
          </a:r>
        </a:p>
      </dgm:t>
    </dgm:pt>
    <dgm:pt modelId="{235EDC4B-9C44-4E62-B402-ABF51C0B47A8}" type="parTrans" cxnId="{83D8AFF4-13B4-4FE8-9813-7B2B24D10CAF}">
      <dgm:prSet/>
      <dgm:spPr/>
      <dgm:t>
        <a:bodyPr/>
        <a:lstStyle/>
        <a:p>
          <a:endParaRPr lang="da-DK"/>
        </a:p>
      </dgm:t>
    </dgm:pt>
    <dgm:pt modelId="{C3425A3A-EDC9-4AA5-BE62-A6FD2CE34793}" type="sibTrans" cxnId="{83D8AFF4-13B4-4FE8-9813-7B2B24D10CAF}">
      <dgm:prSet/>
      <dgm:spPr/>
      <dgm:t>
        <a:bodyPr/>
        <a:lstStyle/>
        <a:p>
          <a:endParaRPr lang="da-DK"/>
        </a:p>
      </dgm:t>
    </dgm:pt>
    <dgm:pt modelId="{021DD5E9-59B8-4AE1-AC1A-20B1AEB77DE7}">
      <dgm:prSet phldrT="[Tekst]" custT="1"/>
      <dgm:spPr/>
      <dgm:t>
        <a:bodyPr/>
        <a:lstStyle/>
        <a:p>
          <a:r>
            <a:rPr lang="da-DK" sz="1200" b="1" dirty="0">
              <a:solidFill>
                <a:schemeClr val="accent1"/>
              </a:solidFill>
            </a:rPr>
            <a:t>Proces- og beslutningspunkter</a:t>
          </a:r>
        </a:p>
      </dgm:t>
    </dgm:pt>
    <dgm:pt modelId="{F8228869-AE88-47CD-9E8A-B69BCCA92D87}" type="sibTrans" cxnId="{F297DBB1-0244-4409-A261-F55FBAF51C2A}">
      <dgm:prSet/>
      <dgm:spPr/>
      <dgm:t>
        <a:bodyPr/>
        <a:lstStyle/>
        <a:p>
          <a:endParaRPr lang="da-DK"/>
        </a:p>
      </dgm:t>
    </dgm:pt>
    <dgm:pt modelId="{AAE077DA-F7FB-4209-9CB2-64D25DB32648}" type="parTrans" cxnId="{F297DBB1-0244-4409-A261-F55FBAF51C2A}">
      <dgm:prSet/>
      <dgm:spPr/>
      <dgm:t>
        <a:bodyPr/>
        <a:lstStyle/>
        <a:p>
          <a:endParaRPr lang="da-DK"/>
        </a:p>
      </dgm:t>
    </dgm:pt>
    <dgm:pt modelId="{F2E924FA-EABD-4834-8582-15A44B546D56}">
      <dgm:prSet phldrT="[Tekst]" custT="1"/>
      <dgm:spPr/>
      <dgm:t>
        <a:bodyPr/>
        <a:lstStyle/>
        <a:p>
          <a:r>
            <a:rPr lang="da-DK" sz="1200" dirty="0"/>
            <a:t>17. </a:t>
          </a:r>
          <a:r>
            <a:rPr lang="da-DK" sz="1200" dirty="0" err="1"/>
            <a:t>Scanenergi</a:t>
          </a:r>
          <a:r>
            <a:rPr lang="da-DK" sz="1200" dirty="0"/>
            <a:t> A/S</a:t>
          </a:r>
        </a:p>
      </dgm:t>
    </dgm:pt>
    <dgm:pt modelId="{3142F70B-0312-4552-B901-F9A488842B9C}" type="parTrans" cxnId="{05CD7095-5B7C-4C66-B18B-BA92692B536B}">
      <dgm:prSet/>
      <dgm:spPr/>
      <dgm:t>
        <a:bodyPr/>
        <a:lstStyle/>
        <a:p>
          <a:endParaRPr lang="da-DK"/>
        </a:p>
      </dgm:t>
    </dgm:pt>
    <dgm:pt modelId="{14A7A1A5-C77C-40BD-987F-A945E760FEA7}" type="sibTrans" cxnId="{05CD7095-5B7C-4C66-B18B-BA92692B536B}">
      <dgm:prSet/>
      <dgm:spPr/>
      <dgm:t>
        <a:bodyPr/>
        <a:lstStyle/>
        <a:p>
          <a:endParaRPr lang="da-DK"/>
        </a:p>
      </dgm:t>
    </dgm:pt>
    <dgm:pt modelId="{0E956A3F-1BF5-4EDB-8792-9C81CC394E03}">
      <dgm:prSet phldrT="[Tekst]" custT="1"/>
      <dgm:spPr/>
      <dgm:t>
        <a:bodyPr/>
        <a:lstStyle/>
        <a:p>
          <a:r>
            <a:rPr lang="da-DK" sz="1200" dirty="0"/>
            <a:t>18. Forsyning Helsingør Kronborg </a:t>
          </a:r>
          <a:r>
            <a:rPr lang="da-DK" sz="1200" dirty="0" err="1"/>
            <a:t>Elhandel</a:t>
          </a:r>
          <a:r>
            <a:rPr lang="da-DK" sz="1200" dirty="0"/>
            <a:t> A/S</a:t>
          </a:r>
        </a:p>
      </dgm:t>
    </dgm:pt>
    <dgm:pt modelId="{3DE06FDA-38FD-4E74-9AA5-EBE4CF95723F}" type="parTrans" cxnId="{5B510786-F222-4869-ADC2-6A6E07D0A781}">
      <dgm:prSet/>
      <dgm:spPr/>
      <dgm:t>
        <a:bodyPr/>
        <a:lstStyle/>
        <a:p>
          <a:endParaRPr lang="da-DK"/>
        </a:p>
      </dgm:t>
    </dgm:pt>
    <dgm:pt modelId="{347EBD11-2ACA-411F-BE76-E416CA01E93D}" type="sibTrans" cxnId="{5B510786-F222-4869-ADC2-6A6E07D0A781}">
      <dgm:prSet/>
      <dgm:spPr/>
      <dgm:t>
        <a:bodyPr/>
        <a:lstStyle/>
        <a:p>
          <a:endParaRPr lang="da-DK"/>
        </a:p>
      </dgm:t>
    </dgm:pt>
    <dgm:pt modelId="{1797C7DB-3108-43C8-972D-605D7730F49F}">
      <dgm:prSet phldrT="[Tekst]" custT="1"/>
      <dgm:spPr/>
      <dgm:t>
        <a:bodyPr/>
        <a:lstStyle/>
        <a:p>
          <a:r>
            <a:rPr lang="da-DK" sz="1200" dirty="0"/>
            <a:t>19. Forsyning Helsingør Kronborg Gadelys A/S</a:t>
          </a:r>
        </a:p>
      </dgm:t>
    </dgm:pt>
    <dgm:pt modelId="{367A540A-2541-4B1C-8329-266E6A4312FE}" type="parTrans" cxnId="{96E38F42-06FA-4FFD-A154-B58C5A404393}">
      <dgm:prSet/>
      <dgm:spPr/>
      <dgm:t>
        <a:bodyPr/>
        <a:lstStyle/>
        <a:p>
          <a:endParaRPr lang="da-DK"/>
        </a:p>
      </dgm:t>
    </dgm:pt>
    <dgm:pt modelId="{D6863E1C-5936-45F5-8643-50450092305D}" type="sibTrans" cxnId="{96E38F42-06FA-4FFD-A154-B58C5A404393}">
      <dgm:prSet/>
      <dgm:spPr/>
      <dgm:t>
        <a:bodyPr/>
        <a:lstStyle/>
        <a:p>
          <a:endParaRPr lang="da-DK"/>
        </a:p>
      </dgm:t>
    </dgm:pt>
    <dgm:pt modelId="{1C55B248-E0F2-4520-AB70-B2BCA733D985}">
      <dgm:prSet phldrT="[Tekst]" custT="1"/>
      <dgm:spPr/>
      <dgm:t>
        <a:bodyPr/>
        <a:lstStyle/>
        <a:p>
          <a:r>
            <a:rPr lang="da-DK" sz="1200" dirty="0"/>
            <a:t>20. Forsyning Helsingør Kronborg Solenergi A/S</a:t>
          </a:r>
        </a:p>
      </dgm:t>
    </dgm:pt>
    <dgm:pt modelId="{4BD57D71-1ED1-47D7-AC0E-D2CCBE9AEAD5}" type="parTrans" cxnId="{96E71740-0D38-4842-966D-EB3AFD9EBB44}">
      <dgm:prSet/>
      <dgm:spPr/>
      <dgm:t>
        <a:bodyPr/>
        <a:lstStyle/>
        <a:p>
          <a:endParaRPr lang="da-DK"/>
        </a:p>
      </dgm:t>
    </dgm:pt>
    <dgm:pt modelId="{7B7B3682-B1D6-449F-8C39-7AF6E2DF6405}" type="sibTrans" cxnId="{96E71740-0D38-4842-966D-EB3AFD9EBB44}">
      <dgm:prSet/>
      <dgm:spPr/>
      <dgm:t>
        <a:bodyPr/>
        <a:lstStyle/>
        <a:p>
          <a:endParaRPr lang="da-DK"/>
        </a:p>
      </dgm:t>
    </dgm:pt>
    <dgm:pt modelId="{402C4FB0-EA72-4E67-97B4-E7AEA94330A7}">
      <dgm:prSet phldrT="[Tekst]" custT="1"/>
      <dgm:spPr/>
      <dgm:t>
        <a:bodyPr/>
        <a:lstStyle/>
        <a:p>
          <a:r>
            <a:rPr lang="da-DK" sz="1200" dirty="0"/>
            <a:t>13. </a:t>
          </a:r>
          <a:r>
            <a:rPr lang="da-DK" sz="1200" strike="sngStrike" dirty="0"/>
            <a:t>Væsentlig anlægsprojekter</a:t>
          </a:r>
        </a:p>
      </dgm:t>
    </dgm:pt>
    <dgm:pt modelId="{71845D22-5F09-4A13-8628-F472488601D7}" type="parTrans" cxnId="{4E7EADF3-4CAC-49C2-B94C-D50AEFDDB362}">
      <dgm:prSet/>
      <dgm:spPr/>
      <dgm:t>
        <a:bodyPr/>
        <a:lstStyle/>
        <a:p>
          <a:endParaRPr lang="da-DK"/>
        </a:p>
      </dgm:t>
    </dgm:pt>
    <dgm:pt modelId="{C660D8A6-663B-48A6-AC39-95B8CA5782B9}" type="sibTrans" cxnId="{4E7EADF3-4CAC-49C2-B94C-D50AEFDDB362}">
      <dgm:prSet/>
      <dgm:spPr/>
      <dgm:t>
        <a:bodyPr/>
        <a:lstStyle/>
        <a:p>
          <a:endParaRPr lang="da-DK"/>
        </a:p>
      </dgm:t>
    </dgm:pt>
    <dgm:pt modelId="{35DE72F7-6D4F-4D75-85B6-D81F8ECAC3F3}">
      <dgm:prSet phldrT="[Tekst]" custT="1"/>
      <dgm:spPr/>
      <dgm:t>
        <a:bodyPr/>
        <a:lstStyle/>
        <a:p>
          <a:r>
            <a:rPr lang="da-DK" sz="1200" dirty="0"/>
            <a:t>14. Nyt affaldssystem</a:t>
          </a:r>
        </a:p>
      </dgm:t>
    </dgm:pt>
    <dgm:pt modelId="{E621A3D0-6B77-47D5-BA6E-76A241AE61FB}" type="parTrans" cxnId="{9F99E34F-7262-41FE-B816-9336AD28CA9A}">
      <dgm:prSet/>
      <dgm:spPr/>
      <dgm:t>
        <a:bodyPr/>
        <a:lstStyle/>
        <a:p>
          <a:endParaRPr lang="da-DK"/>
        </a:p>
      </dgm:t>
    </dgm:pt>
    <dgm:pt modelId="{278D7911-73FF-49D2-A3CD-F5045527032D}" type="sibTrans" cxnId="{9F99E34F-7262-41FE-B816-9336AD28CA9A}">
      <dgm:prSet/>
      <dgm:spPr/>
      <dgm:t>
        <a:bodyPr/>
        <a:lstStyle/>
        <a:p>
          <a:endParaRPr lang="da-DK"/>
        </a:p>
      </dgm:t>
    </dgm:pt>
    <dgm:pt modelId="{CBF97A01-0BA9-4933-9E2D-3A4B07814724}">
      <dgm:prSet phldrT="[Tekst]" custT="1"/>
      <dgm:spPr/>
      <dgm:t>
        <a:bodyPr/>
        <a:lstStyle/>
        <a:p>
          <a:r>
            <a:rPr lang="da-DK" sz="1200" dirty="0"/>
            <a:t>15. Landsmøder i brancheforeninger</a:t>
          </a:r>
        </a:p>
      </dgm:t>
    </dgm:pt>
    <dgm:pt modelId="{0D706064-B681-44B3-96F9-3082D6547A8A}" type="parTrans" cxnId="{DAC83812-0E0D-4C8F-96CE-952E007CD073}">
      <dgm:prSet/>
      <dgm:spPr/>
      <dgm:t>
        <a:bodyPr/>
        <a:lstStyle/>
        <a:p>
          <a:endParaRPr lang="da-DK"/>
        </a:p>
      </dgm:t>
    </dgm:pt>
    <dgm:pt modelId="{C3EA0B00-9F65-4246-A17F-51A3E63F129D}" type="sibTrans" cxnId="{DAC83812-0E0D-4C8F-96CE-952E007CD073}">
      <dgm:prSet/>
      <dgm:spPr/>
      <dgm:t>
        <a:bodyPr/>
        <a:lstStyle/>
        <a:p>
          <a:endParaRPr lang="da-DK"/>
        </a:p>
      </dgm:t>
    </dgm:pt>
    <dgm:pt modelId="{1360C856-E311-4C39-9DB7-6AC167189AA2}">
      <dgm:prSet phldrT="[Tekst]" custT="1"/>
      <dgm:spPr/>
      <dgm:t>
        <a:bodyPr/>
        <a:lstStyle/>
        <a:p>
          <a:r>
            <a:rPr lang="da-DK" sz="1200" dirty="0"/>
            <a:t>12. Ny regulering og afledte konsekvenser</a:t>
          </a:r>
        </a:p>
      </dgm:t>
    </dgm:pt>
    <dgm:pt modelId="{327889CB-31D0-45AE-99C2-DE69BF0A2628}" type="parTrans" cxnId="{F2520EDF-81F1-446D-A611-5A8060E51CE4}">
      <dgm:prSet/>
      <dgm:spPr/>
      <dgm:t>
        <a:bodyPr/>
        <a:lstStyle/>
        <a:p>
          <a:endParaRPr lang="da-DK"/>
        </a:p>
      </dgm:t>
    </dgm:pt>
    <dgm:pt modelId="{104CB3B2-0151-45C0-AB6B-E703E8CFA239}" type="sibTrans" cxnId="{F2520EDF-81F1-446D-A611-5A8060E51CE4}">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5"/>
      <dgm:spPr/>
    </dgm:pt>
    <dgm:pt modelId="{A6BBAC32-D34D-41CC-B621-B81E193FB30F}" type="pres">
      <dgm:prSet presAssocID="{BFF0A680-0277-4251-9D28-CCA7C0741327}" presName="vert1" presStyleCnt="0"/>
      <dgm:spPr/>
    </dgm:pt>
    <dgm:pt modelId="{82AE56A7-0010-4705-A365-90A6625F7E9F}" type="pres">
      <dgm:prSet presAssocID="{1360C856-E311-4C39-9DB7-6AC167189AA2}" presName="vertSpace2a" presStyleCnt="0"/>
      <dgm:spPr/>
    </dgm:pt>
    <dgm:pt modelId="{7D41330E-328D-486E-81B7-59196527A436}" type="pres">
      <dgm:prSet presAssocID="{1360C856-E311-4C39-9DB7-6AC167189AA2}" presName="horz2" presStyleCnt="0"/>
      <dgm:spPr/>
    </dgm:pt>
    <dgm:pt modelId="{85F1816D-CB76-4394-A761-9C904DAC1DF1}" type="pres">
      <dgm:prSet presAssocID="{1360C856-E311-4C39-9DB7-6AC167189AA2}" presName="horzSpace2" presStyleCnt="0"/>
      <dgm:spPr/>
    </dgm:pt>
    <dgm:pt modelId="{D256F35C-6CCC-468D-AFB4-C7E755AED3A1}" type="pres">
      <dgm:prSet presAssocID="{1360C856-E311-4C39-9DB7-6AC167189AA2}" presName="tx2" presStyleLbl="revTx" presStyleIdx="1" presStyleCnt="15"/>
      <dgm:spPr/>
    </dgm:pt>
    <dgm:pt modelId="{2A740E04-A709-4088-AAE9-B02B2C751FC7}" type="pres">
      <dgm:prSet presAssocID="{1360C856-E311-4C39-9DB7-6AC167189AA2}" presName="vert2" presStyleCnt="0"/>
      <dgm:spPr/>
    </dgm:pt>
    <dgm:pt modelId="{08125911-B34A-4593-993D-25B82242A7BF}" type="pres">
      <dgm:prSet presAssocID="{1360C856-E311-4C39-9DB7-6AC167189AA2}" presName="thinLine2b" presStyleLbl="callout" presStyleIdx="0" presStyleCnt="13"/>
      <dgm:spPr/>
    </dgm:pt>
    <dgm:pt modelId="{3705CFB3-0F83-4AED-9EB2-D41F8AF45ED3}" type="pres">
      <dgm:prSet presAssocID="{1360C856-E311-4C39-9DB7-6AC167189AA2}" presName="vertSpace2b" presStyleCnt="0"/>
      <dgm:spPr/>
    </dgm:pt>
    <dgm:pt modelId="{7C34D2E8-FB5C-42A7-8785-2C88D478487B}" type="pres">
      <dgm:prSet presAssocID="{402C4FB0-EA72-4E67-97B4-E7AEA94330A7}" presName="horz2" presStyleCnt="0"/>
      <dgm:spPr/>
    </dgm:pt>
    <dgm:pt modelId="{7633D454-DE0D-4A85-BBC9-AB10E092E047}" type="pres">
      <dgm:prSet presAssocID="{402C4FB0-EA72-4E67-97B4-E7AEA94330A7}" presName="horzSpace2" presStyleCnt="0"/>
      <dgm:spPr/>
    </dgm:pt>
    <dgm:pt modelId="{793DD5EB-B4E6-4D0B-9C8E-23CBA4AE7BB1}" type="pres">
      <dgm:prSet presAssocID="{402C4FB0-EA72-4E67-97B4-E7AEA94330A7}" presName="tx2" presStyleLbl="revTx" presStyleIdx="2" presStyleCnt="15"/>
      <dgm:spPr/>
    </dgm:pt>
    <dgm:pt modelId="{08730CF3-0A58-4DEB-A515-80F38F5FC0CE}" type="pres">
      <dgm:prSet presAssocID="{402C4FB0-EA72-4E67-97B4-E7AEA94330A7}" presName="vert2" presStyleCnt="0"/>
      <dgm:spPr/>
    </dgm:pt>
    <dgm:pt modelId="{791CEDE6-ED63-4EFD-B425-2CB54C9270CF}" type="pres">
      <dgm:prSet presAssocID="{402C4FB0-EA72-4E67-97B4-E7AEA94330A7}" presName="thinLine2b" presStyleLbl="callout" presStyleIdx="1" presStyleCnt="13"/>
      <dgm:spPr/>
    </dgm:pt>
    <dgm:pt modelId="{93736697-4AE4-4C73-8BC3-1F8C64441714}" type="pres">
      <dgm:prSet presAssocID="{402C4FB0-EA72-4E67-97B4-E7AEA94330A7}" presName="vertSpace2b" presStyleCnt="0"/>
      <dgm:spPr/>
    </dgm:pt>
    <dgm:pt modelId="{4133128F-F707-4597-988F-09412CE39CC2}" type="pres">
      <dgm:prSet presAssocID="{35DE72F7-6D4F-4D75-85B6-D81F8ECAC3F3}" presName="horz2" presStyleCnt="0"/>
      <dgm:spPr/>
    </dgm:pt>
    <dgm:pt modelId="{6BBB280C-BC3E-4AA2-9D01-13EB99B0C715}" type="pres">
      <dgm:prSet presAssocID="{35DE72F7-6D4F-4D75-85B6-D81F8ECAC3F3}" presName="horzSpace2" presStyleCnt="0"/>
      <dgm:spPr/>
    </dgm:pt>
    <dgm:pt modelId="{2F956E4D-0091-4028-9655-D7D67CF36C43}" type="pres">
      <dgm:prSet presAssocID="{35DE72F7-6D4F-4D75-85B6-D81F8ECAC3F3}" presName="tx2" presStyleLbl="revTx" presStyleIdx="3" presStyleCnt="15"/>
      <dgm:spPr/>
    </dgm:pt>
    <dgm:pt modelId="{86D4F188-F004-4C1E-B852-A95FA649F9EC}" type="pres">
      <dgm:prSet presAssocID="{35DE72F7-6D4F-4D75-85B6-D81F8ECAC3F3}" presName="vert2" presStyleCnt="0"/>
      <dgm:spPr/>
    </dgm:pt>
    <dgm:pt modelId="{323EDD38-1C85-4C2C-AB58-6F0011C1263E}" type="pres">
      <dgm:prSet presAssocID="{35DE72F7-6D4F-4D75-85B6-D81F8ECAC3F3}" presName="thinLine2b" presStyleLbl="callout" presStyleIdx="2" presStyleCnt="13"/>
      <dgm:spPr/>
    </dgm:pt>
    <dgm:pt modelId="{B92E5576-083F-41D1-B60E-3D9F010DD3E6}" type="pres">
      <dgm:prSet presAssocID="{35DE72F7-6D4F-4D75-85B6-D81F8ECAC3F3}" presName="vertSpace2b" presStyleCnt="0"/>
      <dgm:spPr/>
    </dgm:pt>
    <dgm:pt modelId="{EE41C0B9-BBE9-4834-A247-9150C3EF94B8}" type="pres">
      <dgm:prSet presAssocID="{CBF97A01-0BA9-4933-9E2D-3A4B07814724}" presName="horz2" presStyleCnt="0"/>
      <dgm:spPr/>
    </dgm:pt>
    <dgm:pt modelId="{816C041A-254D-4FDF-ACC8-06DCF445683C}" type="pres">
      <dgm:prSet presAssocID="{CBF97A01-0BA9-4933-9E2D-3A4B07814724}" presName="horzSpace2" presStyleCnt="0"/>
      <dgm:spPr/>
    </dgm:pt>
    <dgm:pt modelId="{55D8929E-F5DD-4E92-A4AB-F9E68423E711}" type="pres">
      <dgm:prSet presAssocID="{CBF97A01-0BA9-4933-9E2D-3A4B07814724}" presName="tx2" presStyleLbl="revTx" presStyleIdx="4" presStyleCnt="15"/>
      <dgm:spPr/>
    </dgm:pt>
    <dgm:pt modelId="{E8D97A75-2D7E-42EA-BB28-DF1120F94B89}" type="pres">
      <dgm:prSet presAssocID="{CBF97A01-0BA9-4933-9E2D-3A4B07814724}" presName="vert2" presStyleCnt="0"/>
      <dgm:spPr/>
    </dgm:pt>
    <dgm:pt modelId="{580E10A1-E16F-4559-8AF2-D9C7809BD49E}" type="pres">
      <dgm:prSet presAssocID="{CBF97A01-0BA9-4933-9E2D-3A4B07814724}" presName="thinLine2b" presStyleLbl="callout" presStyleIdx="3" presStyleCnt="13"/>
      <dgm:spPr/>
    </dgm:pt>
    <dgm:pt modelId="{E2BF0076-5E99-4F50-8C80-1A4EA4D92155}" type="pres">
      <dgm:prSet presAssocID="{CBF97A01-0BA9-4933-9E2D-3A4B07814724}" presName="vertSpace2b" presStyleCnt="0"/>
      <dgm:spPr/>
    </dgm:pt>
    <dgm:pt modelId="{83660F5A-7D98-4F03-856F-9E4BCB52A3D1}" type="pres">
      <dgm:prSet presAssocID="{8447EF9F-D6E5-489F-BE1F-6528D0C348C1}" presName="horz2" presStyleCnt="0"/>
      <dgm:spPr/>
    </dgm:pt>
    <dgm:pt modelId="{DE54C322-76F0-42EC-B53D-9BF70AF8340C}" type="pres">
      <dgm:prSet presAssocID="{8447EF9F-D6E5-489F-BE1F-6528D0C348C1}" presName="horzSpace2" presStyleCnt="0"/>
      <dgm:spPr/>
    </dgm:pt>
    <dgm:pt modelId="{692919B2-FBE9-4CCF-96A1-53660F69E6EA}" type="pres">
      <dgm:prSet presAssocID="{8447EF9F-D6E5-489F-BE1F-6528D0C348C1}" presName="tx2" presStyleLbl="revTx" presStyleIdx="5" presStyleCnt="15"/>
      <dgm:spPr/>
    </dgm:pt>
    <dgm:pt modelId="{0606A9BC-E34A-4477-8BAF-E075BB656B16}" type="pres">
      <dgm:prSet presAssocID="{8447EF9F-D6E5-489F-BE1F-6528D0C348C1}" presName="vert2" presStyleCnt="0"/>
      <dgm:spPr/>
    </dgm:pt>
    <dgm:pt modelId="{800433A6-E533-469C-9CE0-E90D1FB6CDB5}" type="pres">
      <dgm:prSet presAssocID="{8447EF9F-D6E5-489F-BE1F-6528D0C348C1}" presName="thinLine2b" presStyleLbl="callout" presStyleIdx="4" presStyleCnt="13"/>
      <dgm:spPr/>
    </dgm:pt>
    <dgm:pt modelId="{FF289FA2-9140-4FF7-9EAF-5CDF69C03FFE}" type="pres">
      <dgm:prSet presAssocID="{8447EF9F-D6E5-489F-BE1F-6528D0C348C1}" presName="vertSpace2b" presStyleCnt="0"/>
      <dgm:spPr/>
    </dgm:pt>
    <dgm:pt modelId="{D11EE21D-83FB-456A-AE4B-E3F9524F7E58}" type="pres">
      <dgm:prSet presAssocID="{F2E924FA-EABD-4834-8582-15A44B546D56}" presName="horz2" presStyleCnt="0"/>
      <dgm:spPr/>
    </dgm:pt>
    <dgm:pt modelId="{2051CC9F-3626-4E10-867E-36EADAFF4339}" type="pres">
      <dgm:prSet presAssocID="{F2E924FA-EABD-4834-8582-15A44B546D56}" presName="horzSpace2" presStyleCnt="0"/>
      <dgm:spPr/>
    </dgm:pt>
    <dgm:pt modelId="{2BB697B0-B139-4E5D-9A35-65D985C247AD}" type="pres">
      <dgm:prSet presAssocID="{F2E924FA-EABD-4834-8582-15A44B546D56}" presName="tx2" presStyleLbl="revTx" presStyleIdx="6" presStyleCnt="15"/>
      <dgm:spPr/>
    </dgm:pt>
    <dgm:pt modelId="{3C431F87-9CD3-4339-A4BD-C5F85F061737}" type="pres">
      <dgm:prSet presAssocID="{F2E924FA-EABD-4834-8582-15A44B546D56}" presName="vert2" presStyleCnt="0"/>
      <dgm:spPr/>
    </dgm:pt>
    <dgm:pt modelId="{A54DEFED-D67E-4621-A0FF-8F81D8C80713}" type="pres">
      <dgm:prSet presAssocID="{F2E924FA-EABD-4834-8582-15A44B546D56}" presName="thinLine2b" presStyleLbl="callout" presStyleIdx="5" presStyleCnt="13"/>
      <dgm:spPr/>
    </dgm:pt>
    <dgm:pt modelId="{6E82A41F-8BF8-4D58-99A7-CC85A46ED94E}" type="pres">
      <dgm:prSet presAssocID="{F2E924FA-EABD-4834-8582-15A44B546D56}" presName="vertSpace2b" presStyleCnt="0"/>
      <dgm:spPr/>
    </dgm:pt>
    <dgm:pt modelId="{216CF7F5-32F9-49ED-8209-324E6DB38732}" type="pres">
      <dgm:prSet presAssocID="{0E956A3F-1BF5-4EDB-8792-9C81CC394E03}" presName="horz2" presStyleCnt="0"/>
      <dgm:spPr/>
    </dgm:pt>
    <dgm:pt modelId="{F3E384C2-3F2D-47D2-B28D-B58399859E1A}" type="pres">
      <dgm:prSet presAssocID="{0E956A3F-1BF5-4EDB-8792-9C81CC394E03}" presName="horzSpace2" presStyleCnt="0"/>
      <dgm:spPr/>
    </dgm:pt>
    <dgm:pt modelId="{AA9A511E-D5A1-4626-9129-5A961D732DDB}" type="pres">
      <dgm:prSet presAssocID="{0E956A3F-1BF5-4EDB-8792-9C81CC394E03}" presName="tx2" presStyleLbl="revTx" presStyleIdx="7" presStyleCnt="15"/>
      <dgm:spPr/>
    </dgm:pt>
    <dgm:pt modelId="{FEA9ADE3-88BE-4937-952F-D45DEA27EC71}" type="pres">
      <dgm:prSet presAssocID="{0E956A3F-1BF5-4EDB-8792-9C81CC394E03}" presName="vert2" presStyleCnt="0"/>
      <dgm:spPr/>
    </dgm:pt>
    <dgm:pt modelId="{BEFDADD6-D863-44B1-BA8A-427E1384FEAA}" type="pres">
      <dgm:prSet presAssocID="{0E956A3F-1BF5-4EDB-8792-9C81CC394E03}" presName="thinLine2b" presStyleLbl="callout" presStyleIdx="6" presStyleCnt="13"/>
      <dgm:spPr/>
    </dgm:pt>
    <dgm:pt modelId="{D739EBA5-DCF5-42D2-9FFA-35D95A34AFCF}" type="pres">
      <dgm:prSet presAssocID="{0E956A3F-1BF5-4EDB-8792-9C81CC394E03}" presName="vertSpace2b" presStyleCnt="0"/>
      <dgm:spPr/>
    </dgm:pt>
    <dgm:pt modelId="{A83D3735-4BA7-4670-B7EB-A7A55865CE99}" type="pres">
      <dgm:prSet presAssocID="{1797C7DB-3108-43C8-972D-605D7730F49F}" presName="horz2" presStyleCnt="0"/>
      <dgm:spPr/>
    </dgm:pt>
    <dgm:pt modelId="{FA1F4FC0-FC5E-4D41-9483-53F9B7754B00}" type="pres">
      <dgm:prSet presAssocID="{1797C7DB-3108-43C8-972D-605D7730F49F}" presName="horzSpace2" presStyleCnt="0"/>
      <dgm:spPr/>
    </dgm:pt>
    <dgm:pt modelId="{E980C594-F67E-4A8E-88BC-6A2074040147}" type="pres">
      <dgm:prSet presAssocID="{1797C7DB-3108-43C8-972D-605D7730F49F}" presName="tx2" presStyleLbl="revTx" presStyleIdx="8" presStyleCnt="15"/>
      <dgm:spPr/>
    </dgm:pt>
    <dgm:pt modelId="{59F9C590-D1DD-4F8B-81C1-E59AFCA018F5}" type="pres">
      <dgm:prSet presAssocID="{1797C7DB-3108-43C8-972D-605D7730F49F}" presName="vert2" presStyleCnt="0"/>
      <dgm:spPr/>
    </dgm:pt>
    <dgm:pt modelId="{ABD798D0-EAF8-4DAD-B41F-24910049B43C}" type="pres">
      <dgm:prSet presAssocID="{1797C7DB-3108-43C8-972D-605D7730F49F}" presName="thinLine2b" presStyleLbl="callout" presStyleIdx="7" presStyleCnt="13"/>
      <dgm:spPr/>
    </dgm:pt>
    <dgm:pt modelId="{45355F2E-729E-4ECC-B8F1-60490561F85D}" type="pres">
      <dgm:prSet presAssocID="{1797C7DB-3108-43C8-972D-605D7730F49F}" presName="vertSpace2b" presStyleCnt="0"/>
      <dgm:spPr/>
    </dgm:pt>
    <dgm:pt modelId="{6C0A34CC-8CAF-4E29-992E-59B08C50B5FE}" type="pres">
      <dgm:prSet presAssocID="{1C55B248-E0F2-4520-AB70-B2BCA733D985}" presName="horz2" presStyleCnt="0"/>
      <dgm:spPr/>
    </dgm:pt>
    <dgm:pt modelId="{6138B167-9A52-4966-966B-8B1A5D709E71}" type="pres">
      <dgm:prSet presAssocID="{1C55B248-E0F2-4520-AB70-B2BCA733D985}" presName="horzSpace2" presStyleCnt="0"/>
      <dgm:spPr/>
    </dgm:pt>
    <dgm:pt modelId="{4E4C368B-6497-47DB-A201-5B2FD43F61C8}" type="pres">
      <dgm:prSet presAssocID="{1C55B248-E0F2-4520-AB70-B2BCA733D985}" presName="tx2" presStyleLbl="revTx" presStyleIdx="9" presStyleCnt="15"/>
      <dgm:spPr/>
    </dgm:pt>
    <dgm:pt modelId="{EF26020A-B951-4E66-ABAB-706A19CD90D2}" type="pres">
      <dgm:prSet presAssocID="{1C55B248-E0F2-4520-AB70-B2BCA733D985}" presName="vert2" presStyleCnt="0"/>
      <dgm:spPr/>
    </dgm:pt>
    <dgm:pt modelId="{0B663991-FB27-4F9F-BC30-3D897E27C87C}" type="pres">
      <dgm:prSet presAssocID="{1C55B248-E0F2-4520-AB70-B2BCA733D985}" presName="thinLine2b" presStyleLbl="callout" presStyleIdx="8" presStyleCnt="13"/>
      <dgm:spPr/>
    </dgm:pt>
    <dgm:pt modelId="{36CCAE6E-AE6B-4DEB-A1DD-8559D7706599}" type="pres">
      <dgm:prSet presAssocID="{1C55B248-E0F2-4520-AB70-B2BCA733D985}" presName="vertSpace2b" presStyleCnt="0"/>
      <dgm:spPr/>
    </dgm:pt>
    <dgm:pt modelId="{526BCECB-B78D-4E1D-A778-146388CF2524}" type="pres">
      <dgm:prSet presAssocID="{021DD5E9-59B8-4AE1-AC1A-20B1AEB77DE7}" presName="thickLine" presStyleLbl="alignNode1" presStyleIdx="1" presStyleCnt="2"/>
      <dgm:spPr/>
    </dgm:pt>
    <dgm:pt modelId="{000BEBFA-859D-4DFA-9EC1-FD8E1365DE30}" type="pres">
      <dgm:prSet presAssocID="{021DD5E9-59B8-4AE1-AC1A-20B1AEB77DE7}" presName="horz1" presStyleCnt="0"/>
      <dgm:spPr/>
    </dgm:pt>
    <dgm:pt modelId="{0E0DAAC9-F0C3-425B-9BBA-0F971258F2A7}" type="pres">
      <dgm:prSet presAssocID="{021DD5E9-59B8-4AE1-AC1A-20B1AEB77DE7}" presName="tx1" presStyleLbl="revTx" presStyleIdx="10" presStyleCnt="15"/>
      <dgm:spPr/>
    </dgm:pt>
    <dgm:pt modelId="{585FBC49-E9D6-49C4-B433-B0753D497EA0}" type="pres">
      <dgm:prSet presAssocID="{021DD5E9-59B8-4AE1-AC1A-20B1AEB77DE7}" presName="vert1" presStyleCnt="0"/>
      <dgm:spPr/>
    </dgm:pt>
    <dgm:pt modelId="{4A208682-F3CA-4009-BD1F-51E567BD1341}" type="pres">
      <dgm:prSet presAssocID="{C2D17C06-4A69-4355-89E2-5CCC6DAE8609}" presName="vertSpace2a" presStyleCnt="0"/>
      <dgm:spPr/>
    </dgm:pt>
    <dgm:pt modelId="{B4A6FC5F-AA2F-40A2-BA5F-A38077591705}" type="pres">
      <dgm:prSet presAssocID="{C2D17C06-4A69-4355-89E2-5CCC6DAE8609}" presName="horz2" presStyleCnt="0"/>
      <dgm:spPr/>
    </dgm:pt>
    <dgm:pt modelId="{AD20AF44-1D65-4E64-93F9-A38391486AC3}" type="pres">
      <dgm:prSet presAssocID="{C2D17C06-4A69-4355-89E2-5CCC6DAE8609}" presName="horzSpace2" presStyleCnt="0"/>
      <dgm:spPr/>
    </dgm:pt>
    <dgm:pt modelId="{491A7B62-BDD3-4AA3-BE3E-3CE1097B533A}" type="pres">
      <dgm:prSet presAssocID="{C2D17C06-4A69-4355-89E2-5CCC6DAE8609}" presName="tx2" presStyleLbl="revTx" presStyleIdx="11" presStyleCnt="15"/>
      <dgm:spPr/>
    </dgm:pt>
    <dgm:pt modelId="{E4F267DA-CCA2-4E4E-B19F-E33CAB0018E9}" type="pres">
      <dgm:prSet presAssocID="{C2D17C06-4A69-4355-89E2-5CCC6DAE8609}" presName="vert2" presStyleCnt="0"/>
      <dgm:spPr/>
    </dgm:pt>
    <dgm:pt modelId="{3AB0B74D-95E5-4BE2-B799-E813D4EB97D9}" type="pres">
      <dgm:prSet presAssocID="{C2D17C06-4A69-4355-89E2-5CCC6DAE8609}" presName="thinLine2b" presStyleLbl="callout" presStyleIdx="9" presStyleCnt="13"/>
      <dgm:spPr/>
    </dgm:pt>
    <dgm:pt modelId="{E53E4AE6-426D-483C-9B0C-F63D117132CA}" type="pres">
      <dgm:prSet presAssocID="{C2D17C06-4A69-4355-89E2-5CCC6DAE8609}"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2" presStyleCnt="15"/>
      <dgm:spPr/>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10" presStyleCnt="13"/>
      <dgm:spPr/>
    </dgm:pt>
    <dgm:pt modelId="{346F0A7E-B3BC-421E-A621-A0F2053B815C}" type="pres">
      <dgm:prSet presAssocID="{3AEECFA9-6BC7-43D4-9A68-D7BEA0DCDD2D}" presName="vertSpace2b" presStyleCnt="0"/>
      <dgm:spPr/>
    </dgm:pt>
    <dgm:pt modelId="{FA6F62CD-0B9A-456D-A1C6-3EFD4FC39D21}" type="pres">
      <dgm:prSet presAssocID="{808EF5BD-5545-4251-8C6E-F451479C2E4B}" presName="horz2" presStyleCnt="0"/>
      <dgm:spPr/>
    </dgm:pt>
    <dgm:pt modelId="{E0942774-C118-4F75-A1DB-0814C91C868B}" type="pres">
      <dgm:prSet presAssocID="{808EF5BD-5545-4251-8C6E-F451479C2E4B}" presName="horzSpace2" presStyleCnt="0"/>
      <dgm:spPr/>
    </dgm:pt>
    <dgm:pt modelId="{08ADB01E-3926-4C9E-8179-3BDF5DB1FE6B}" type="pres">
      <dgm:prSet presAssocID="{808EF5BD-5545-4251-8C6E-F451479C2E4B}" presName="tx2" presStyleLbl="revTx" presStyleIdx="13" presStyleCnt="15"/>
      <dgm:spPr/>
    </dgm:pt>
    <dgm:pt modelId="{C0532882-A697-4124-8528-52E51ECE836D}" type="pres">
      <dgm:prSet presAssocID="{808EF5BD-5545-4251-8C6E-F451479C2E4B}" presName="vert2" presStyleCnt="0"/>
      <dgm:spPr/>
    </dgm:pt>
    <dgm:pt modelId="{AC868FC8-53C2-4508-AC96-2AF0546C40C3}" type="pres">
      <dgm:prSet presAssocID="{808EF5BD-5545-4251-8C6E-F451479C2E4B}" presName="thinLine2b" presStyleLbl="callout" presStyleIdx="11" presStyleCnt="13"/>
      <dgm:spPr/>
    </dgm:pt>
    <dgm:pt modelId="{C034E4E0-39F7-4A50-956A-89946EE965B7}" type="pres">
      <dgm:prSet presAssocID="{808EF5BD-5545-4251-8C6E-F451479C2E4B}" presName="vertSpace2b" presStyleCnt="0"/>
      <dgm:spPr/>
    </dgm:pt>
    <dgm:pt modelId="{545AADCA-F3C9-40D1-987C-54AE2831D9BD}" type="pres">
      <dgm:prSet presAssocID="{DE857F6C-9959-46E7-AD60-976041B3AC76}" presName="horz2" presStyleCnt="0"/>
      <dgm:spPr/>
    </dgm:pt>
    <dgm:pt modelId="{AA748F13-7CBC-4F87-9C2D-C492D46442D2}" type="pres">
      <dgm:prSet presAssocID="{DE857F6C-9959-46E7-AD60-976041B3AC76}" presName="horzSpace2" presStyleCnt="0"/>
      <dgm:spPr/>
    </dgm:pt>
    <dgm:pt modelId="{AE92C1FC-DF6B-463E-8E1B-C3F60871DFFE}" type="pres">
      <dgm:prSet presAssocID="{DE857F6C-9959-46E7-AD60-976041B3AC76}" presName="tx2" presStyleLbl="revTx" presStyleIdx="14" presStyleCnt="15"/>
      <dgm:spPr/>
    </dgm:pt>
    <dgm:pt modelId="{ABE97D08-B499-4EF4-BB16-0AD3ABE4D041}" type="pres">
      <dgm:prSet presAssocID="{DE857F6C-9959-46E7-AD60-976041B3AC76}" presName="vert2" presStyleCnt="0"/>
      <dgm:spPr/>
    </dgm:pt>
    <dgm:pt modelId="{15DD81E3-8CB6-4C93-BDEF-23180D420302}" type="pres">
      <dgm:prSet presAssocID="{DE857F6C-9959-46E7-AD60-976041B3AC76}" presName="thinLine2b" presStyleLbl="callout" presStyleIdx="12" presStyleCnt="13"/>
      <dgm:spPr/>
    </dgm:pt>
    <dgm:pt modelId="{261458A2-73FE-47E1-B534-A9B1FE78A2B6}" type="pres">
      <dgm:prSet presAssocID="{DE857F6C-9959-46E7-AD60-976041B3AC76}"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BA642905-4AFE-42F0-8492-F83B554E5B16}" type="presOf" srcId="{1360C856-E311-4C39-9DB7-6AC167189AA2}" destId="{D256F35C-6CCC-468D-AFB4-C7E755AED3A1}" srcOrd="0" destOrd="0" presId="urn:microsoft.com/office/officeart/2008/layout/LinedList"/>
    <dgm:cxn modelId="{DAC83812-0E0D-4C8F-96CE-952E007CD073}" srcId="{BFF0A680-0277-4251-9D28-CCA7C0741327}" destId="{CBF97A01-0BA9-4933-9E2D-3A4B07814724}" srcOrd="3" destOrd="0" parTransId="{0D706064-B681-44B3-96F9-3082D6547A8A}" sibTransId="{C3EA0B00-9F65-4246-A17F-51A3E63F129D}"/>
    <dgm:cxn modelId="{F7339317-7ED6-4A91-A3FE-F241CF60EBB1}" type="presOf" srcId="{0E956A3F-1BF5-4EDB-8792-9C81CC394E03}" destId="{AA9A511E-D5A1-4626-9129-5A961D732DDB}"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E320F71E-F984-4889-8CEC-9244EBC3B51B}" srcId="{021DD5E9-59B8-4AE1-AC1A-20B1AEB77DE7}" destId="{3AEECFA9-6BC7-43D4-9A68-D7BEA0DCDD2D}" srcOrd="1" destOrd="0" parTransId="{0DCF7E04-9C58-40B3-8F11-2432578A72E6}" sibTransId="{04DE5100-81FF-4A19-86DA-F6C793316EF1}"/>
    <dgm:cxn modelId="{2196F22A-22B4-4777-9A86-E99157C4ED24}" type="presOf" srcId="{3AEECFA9-6BC7-43D4-9A68-D7BEA0DCDD2D}" destId="{D9EC8584-9EFC-45DF-A2B2-83604CB5E13E}" srcOrd="0" destOrd="0" presId="urn:microsoft.com/office/officeart/2008/layout/LinedList"/>
    <dgm:cxn modelId="{6EB3062F-26E4-43EB-8AB3-5630D6B0637C}" srcId="{021DD5E9-59B8-4AE1-AC1A-20B1AEB77DE7}" destId="{808EF5BD-5545-4251-8C6E-F451479C2E4B}" srcOrd="2" destOrd="0" parTransId="{19B70A05-CC25-4120-ABC5-DF73324FB1C4}" sibTransId="{85EFD987-4321-48A2-AC7B-70C2E7C112D9}"/>
    <dgm:cxn modelId="{96E71740-0D38-4842-966D-EB3AFD9EBB44}" srcId="{BFF0A680-0277-4251-9D28-CCA7C0741327}" destId="{1C55B248-E0F2-4520-AB70-B2BCA733D985}" srcOrd="8" destOrd="0" parTransId="{4BD57D71-1ED1-47D7-AC0E-D2CCBE9AEAD5}" sibTransId="{7B7B3682-B1D6-449F-8C39-7AF6E2DF6405}"/>
    <dgm:cxn modelId="{96E38F42-06FA-4FFD-A154-B58C5A404393}" srcId="{BFF0A680-0277-4251-9D28-CCA7C0741327}" destId="{1797C7DB-3108-43C8-972D-605D7730F49F}" srcOrd="7" destOrd="0" parTransId="{367A540A-2541-4B1C-8329-266E6A4312FE}" sibTransId="{D6863E1C-5936-45F5-8643-50450092305D}"/>
    <dgm:cxn modelId="{1D08F765-5E2E-4CF6-9C82-02A123CC107A}" type="presOf" srcId="{021DD5E9-59B8-4AE1-AC1A-20B1AEB77DE7}" destId="{0E0DAAC9-F0C3-425B-9BBA-0F971258F2A7}" srcOrd="0" destOrd="0" presId="urn:microsoft.com/office/officeart/2008/layout/LinedList"/>
    <dgm:cxn modelId="{F6BA5E4A-E682-4778-8DDD-20D30E2EBE56}" type="presOf" srcId="{402C4FB0-EA72-4E67-97B4-E7AEA94330A7}" destId="{793DD5EB-B4E6-4D0B-9C8E-23CBA4AE7BB1}" srcOrd="0" destOrd="0" presId="urn:microsoft.com/office/officeart/2008/layout/LinedList"/>
    <dgm:cxn modelId="{9F99E34F-7262-41FE-B816-9336AD28CA9A}" srcId="{BFF0A680-0277-4251-9D28-CCA7C0741327}" destId="{35DE72F7-6D4F-4D75-85B6-D81F8ECAC3F3}" srcOrd="2" destOrd="0" parTransId="{E621A3D0-6B77-47D5-BA6E-76A241AE61FB}" sibTransId="{278D7911-73FF-49D2-A3CD-F5045527032D}"/>
    <dgm:cxn modelId="{B98DBB70-6DC4-4716-AA0C-4B7EC2F4144F}" type="presOf" srcId="{C2D17C06-4A69-4355-89E2-5CCC6DAE8609}" destId="{491A7B62-BDD3-4AA3-BE3E-3CE1097B533A}" srcOrd="0" destOrd="0" presId="urn:microsoft.com/office/officeart/2008/layout/LinedList"/>
    <dgm:cxn modelId="{60B71E77-1101-49C1-AAA1-97E716ADD652}" type="presOf" srcId="{1C55B248-E0F2-4520-AB70-B2BCA733D985}" destId="{4E4C368B-6497-47DB-A201-5B2FD43F61C8}" srcOrd="0" destOrd="0" presId="urn:microsoft.com/office/officeart/2008/layout/LinedList"/>
    <dgm:cxn modelId="{46D5AF7F-7C8B-4518-97AB-06F90DB14B57}" type="presOf" srcId="{8447EF9F-D6E5-489F-BE1F-6528D0C348C1}" destId="{692919B2-FBE9-4CCF-96A1-53660F69E6EA}" srcOrd="0" destOrd="0" presId="urn:microsoft.com/office/officeart/2008/layout/LinedList"/>
    <dgm:cxn modelId="{F0C3B582-A209-414C-AC53-FB486BAEF9C5}" type="presOf" srcId="{CBF97A01-0BA9-4933-9E2D-3A4B07814724}" destId="{55D8929E-F5DD-4E92-A4AB-F9E68423E711}"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5B510786-F222-4869-ADC2-6A6E07D0A781}" srcId="{BFF0A680-0277-4251-9D28-CCA7C0741327}" destId="{0E956A3F-1BF5-4EDB-8792-9C81CC394E03}" srcOrd="6" destOrd="0" parTransId="{3DE06FDA-38FD-4E74-9AA5-EBE4CF95723F}" sibTransId="{347EBD11-2ACA-411F-BE76-E416CA01E93D}"/>
    <dgm:cxn modelId="{05CD7095-5B7C-4C66-B18B-BA92692B536B}" srcId="{BFF0A680-0277-4251-9D28-CCA7C0741327}" destId="{F2E924FA-EABD-4834-8582-15A44B546D56}" srcOrd="5" destOrd="0" parTransId="{3142F70B-0312-4552-B901-F9A488842B9C}" sibTransId="{14A7A1A5-C77C-40BD-987F-A945E760FEA7}"/>
    <dgm:cxn modelId="{C8F3F2AE-2A5C-4EF1-BA9D-8ECAF06307EC}" type="presOf" srcId="{35DE72F7-6D4F-4D75-85B6-D81F8ECAC3F3}" destId="{2F956E4D-0091-4028-9655-D7D67CF36C43}" srcOrd="0" destOrd="0" presId="urn:microsoft.com/office/officeart/2008/layout/LinedList"/>
    <dgm:cxn modelId="{F297DBB1-0244-4409-A261-F55FBAF51C2A}" srcId="{0FA83489-83AA-4793-99DE-3D65AB50861C}" destId="{021DD5E9-59B8-4AE1-AC1A-20B1AEB77DE7}" srcOrd="1" destOrd="0" parTransId="{AAE077DA-F7FB-4209-9CB2-64D25DB32648}" sibTransId="{F8228869-AE88-47CD-9E8A-B69BCCA92D87}"/>
    <dgm:cxn modelId="{EBE60AB7-6C59-4819-B4C5-5DCF5C38603D}" type="presOf" srcId="{DE857F6C-9959-46E7-AD60-976041B3AC76}" destId="{AE92C1FC-DF6B-463E-8E1B-C3F60871DFFE}" srcOrd="0" destOrd="0" presId="urn:microsoft.com/office/officeart/2008/layout/LinedList"/>
    <dgm:cxn modelId="{A3CC4EBE-ACEF-42A7-9186-DBDA616A7FBF}" type="presOf" srcId="{1797C7DB-3108-43C8-972D-605D7730F49F}" destId="{E980C594-F67E-4A8E-88BC-6A2074040147}" srcOrd="0" destOrd="0" presId="urn:microsoft.com/office/officeart/2008/layout/LinedList"/>
    <dgm:cxn modelId="{815ADCC2-6BC0-4215-A49B-ABC83BE93977}" srcId="{021DD5E9-59B8-4AE1-AC1A-20B1AEB77DE7}" destId="{DE857F6C-9959-46E7-AD60-976041B3AC76}" srcOrd="3" destOrd="0" parTransId="{3D8601CE-D93B-4E66-B172-66CCB4B15620}" sibTransId="{861E672F-0746-426A-9F79-37E9D9C03A72}"/>
    <dgm:cxn modelId="{F2520EDF-81F1-446D-A611-5A8060E51CE4}" srcId="{BFF0A680-0277-4251-9D28-CCA7C0741327}" destId="{1360C856-E311-4C39-9DB7-6AC167189AA2}" srcOrd="0" destOrd="0" parTransId="{327889CB-31D0-45AE-99C2-DE69BF0A2628}" sibTransId="{104CB3B2-0151-45C0-AB6B-E703E8CFA239}"/>
    <dgm:cxn modelId="{996938F0-23E6-43C2-8E73-7F9CBE3889A7}" type="presOf" srcId="{808EF5BD-5545-4251-8C6E-F451479C2E4B}" destId="{08ADB01E-3926-4C9E-8179-3BDF5DB1FE6B}" srcOrd="0" destOrd="0" presId="urn:microsoft.com/office/officeart/2008/layout/LinedList"/>
    <dgm:cxn modelId="{4E7EADF3-4CAC-49C2-B94C-D50AEFDDB362}" srcId="{BFF0A680-0277-4251-9D28-CCA7C0741327}" destId="{402C4FB0-EA72-4E67-97B4-E7AEA94330A7}" srcOrd="1" destOrd="0" parTransId="{71845D22-5F09-4A13-8628-F472488601D7}" sibTransId="{C660D8A6-663B-48A6-AC39-95B8CA5782B9}"/>
    <dgm:cxn modelId="{6BD04AF4-02ED-43C6-BEB6-CD72FB251A9B}" srcId="{021DD5E9-59B8-4AE1-AC1A-20B1AEB77DE7}" destId="{C2D17C06-4A69-4355-89E2-5CCC6DAE8609}" srcOrd="0" destOrd="0" parTransId="{D278286C-0370-49D4-B83F-D691F30E0895}" sibTransId="{C5110354-5AE5-432E-9778-D480490F466F}"/>
    <dgm:cxn modelId="{83D8AFF4-13B4-4FE8-9813-7B2B24D10CAF}" srcId="{BFF0A680-0277-4251-9D28-CCA7C0741327}" destId="{8447EF9F-D6E5-489F-BE1F-6528D0C348C1}" srcOrd="4" destOrd="0" parTransId="{235EDC4B-9C44-4E62-B402-ABF51C0B47A8}" sibTransId="{C3425A3A-EDC9-4AA5-BE62-A6FD2CE34793}"/>
    <dgm:cxn modelId="{C79AD8FF-BCA6-4581-A45E-628A668DA0ED}" type="presOf" srcId="{F2E924FA-EABD-4834-8582-15A44B546D56}" destId="{2BB697B0-B139-4E5D-9A35-65D985C247AD}"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D5C4AA66-00EE-48F2-BEA5-C86F92BBD00E}" type="presParOf" srcId="{A6BBAC32-D34D-41CC-B621-B81E193FB30F}" destId="{82AE56A7-0010-4705-A365-90A6625F7E9F}" srcOrd="0" destOrd="0" presId="urn:microsoft.com/office/officeart/2008/layout/LinedList"/>
    <dgm:cxn modelId="{189A0BF9-F588-49F0-90F7-A042B90031DC}" type="presParOf" srcId="{A6BBAC32-D34D-41CC-B621-B81E193FB30F}" destId="{7D41330E-328D-486E-81B7-59196527A436}" srcOrd="1" destOrd="0" presId="urn:microsoft.com/office/officeart/2008/layout/LinedList"/>
    <dgm:cxn modelId="{47E9F43A-79AD-41A3-B5C3-4519A960E94C}" type="presParOf" srcId="{7D41330E-328D-486E-81B7-59196527A436}" destId="{85F1816D-CB76-4394-A761-9C904DAC1DF1}" srcOrd="0" destOrd="0" presId="urn:microsoft.com/office/officeart/2008/layout/LinedList"/>
    <dgm:cxn modelId="{0A249855-4FA0-47BC-9BC9-4891CFD1EA7A}" type="presParOf" srcId="{7D41330E-328D-486E-81B7-59196527A436}" destId="{D256F35C-6CCC-468D-AFB4-C7E755AED3A1}" srcOrd="1" destOrd="0" presId="urn:microsoft.com/office/officeart/2008/layout/LinedList"/>
    <dgm:cxn modelId="{36DBBDE6-F852-47EC-93BD-6722E02D1A5A}" type="presParOf" srcId="{7D41330E-328D-486E-81B7-59196527A436}" destId="{2A740E04-A709-4088-AAE9-B02B2C751FC7}" srcOrd="2" destOrd="0" presId="urn:microsoft.com/office/officeart/2008/layout/LinedList"/>
    <dgm:cxn modelId="{7A437B5F-A108-449E-A823-59423ECDA8F6}" type="presParOf" srcId="{A6BBAC32-D34D-41CC-B621-B81E193FB30F}" destId="{08125911-B34A-4593-993D-25B82242A7BF}" srcOrd="2" destOrd="0" presId="urn:microsoft.com/office/officeart/2008/layout/LinedList"/>
    <dgm:cxn modelId="{68E214E1-8AF6-4C71-BCEC-EE76C35A5040}" type="presParOf" srcId="{A6BBAC32-D34D-41CC-B621-B81E193FB30F}" destId="{3705CFB3-0F83-4AED-9EB2-D41F8AF45ED3}" srcOrd="3" destOrd="0" presId="urn:microsoft.com/office/officeart/2008/layout/LinedList"/>
    <dgm:cxn modelId="{38F1C301-7BF2-4C05-A6A3-9C65F79BF07E}" type="presParOf" srcId="{A6BBAC32-D34D-41CC-B621-B81E193FB30F}" destId="{7C34D2E8-FB5C-42A7-8785-2C88D478487B}" srcOrd="4" destOrd="0" presId="urn:microsoft.com/office/officeart/2008/layout/LinedList"/>
    <dgm:cxn modelId="{A439A56D-3146-4306-88DE-F494DD532192}" type="presParOf" srcId="{7C34D2E8-FB5C-42A7-8785-2C88D478487B}" destId="{7633D454-DE0D-4A85-BBC9-AB10E092E047}" srcOrd="0" destOrd="0" presId="urn:microsoft.com/office/officeart/2008/layout/LinedList"/>
    <dgm:cxn modelId="{2529AF48-DB29-4198-A153-E5AEC1F7669C}" type="presParOf" srcId="{7C34D2E8-FB5C-42A7-8785-2C88D478487B}" destId="{793DD5EB-B4E6-4D0B-9C8E-23CBA4AE7BB1}" srcOrd="1" destOrd="0" presId="urn:microsoft.com/office/officeart/2008/layout/LinedList"/>
    <dgm:cxn modelId="{D2238592-126D-45A3-B0A7-B41CB0D4F7A4}" type="presParOf" srcId="{7C34D2E8-FB5C-42A7-8785-2C88D478487B}" destId="{08730CF3-0A58-4DEB-A515-80F38F5FC0CE}" srcOrd="2" destOrd="0" presId="urn:microsoft.com/office/officeart/2008/layout/LinedList"/>
    <dgm:cxn modelId="{42C8DDB2-EBBA-449D-B588-68BAEDC37FD2}" type="presParOf" srcId="{A6BBAC32-D34D-41CC-B621-B81E193FB30F}" destId="{791CEDE6-ED63-4EFD-B425-2CB54C9270CF}" srcOrd="5" destOrd="0" presId="urn:microsoft.com/office/officeart/2008/layout/LinedList"/>
    <dgm:cxn modelId="{007BDB1F-D386-43A6-940A-A2BAAF116ACF}" type="presParOf" srcId="{A6BBAC32-D34D-41CC-B621-B81E193FB30F}" destId="{93736697-4AE4-4C73-8BC3-1F8C64441714}" srcOrd="6" destOrd="0" presId="urn:microsoft.com/office/officeart/2008/layout/LinedList"/>
    <dgm:cxn modelId="{D20C9D68-8560-499B-ADE7-1B25E2C7D0BF}" type="presParOf" srcId="{A6BBAC32-D34D-41CC-B621-B81E193FB30F}" destId="{4133128F-F707-4597-988F-09412CE39CC2}" srcOrd="7" destOrd="0" presId="urn:microsoft.com/office/officeart/2008/layout/LinedList"/>
    <dgm:cxn modelId="{F9627630-3457-421F-9B91-39013169F369}" type="presParOf" srcId="{4133128F-F707-4597-988F-09412CE39CC2}" destId="{6BBB280C-BC3E-4AA2-9D01-13EB99B0C715}" srcOrd="0" destOrd="0" presId="urn:microsoft.com/office/officeart/2008/layout/LinedList"/>
    <dgm:cxn modelId="{DEBD160D-F849-4F7F-8C5E-B6B90D79B837}" type="presParOf" srcId="{4133128F-F707-4597-988F-09412CE39CC2}" destId="{2F956E4D-0091-4028-9655-D7D67CF36C43}" srcOrd="1" destOrd="0" presId="urn:microsoft.com/office/officeart/2008/layout/LinedList"/>
    <dgm:cxn modelId="{03A5BB24-C356-497A-ADF1-96CA2325E22D}" type="presParOf" srcId="{4133128F-F707-4597-988F-09412CE39CC2}" destId="{86D4F188-F004-4C1E-B852-A95FA649F9EC}" srcOrd="2" destOrd="0" presId="urn:microsoft.com/office/officeart/2008/layout/LinedList"/>
    <dgm:cxn modelId="{F76198A9-D8E2-4524-9043-C258BFD06E55}" type="presParOf" srcId="{A6BBAC32-D34D-41CC-B621-B81E193FB30F}" destId="{323EDD38-1C85-4C2C-AB58-6F0011C1263E}" srcOrd="8" destOrd="0" presId="urn:microsoft.com/office/officeart/2008/layout/LinedList"/>
    <dgm:cxn modelId="{A7A5972D-B8A0-4602-8322-B2C506ECEF14}" type="presParOf" srcId="{A6BBAC32-D34D-41CC-B621-B81E193FB30F}" destId="{B92E5576-083F-41D1-B60E-3D9F010DD3E6}" srcOrd="9" destOrd="0" presId="urn:microsoft.com/office/officeart/2008/layout/LinedList"/>
    <dgm:cxn modelId="{0360419F-CF74-4445-B7E8-F2DFB3D730BA}" type="presParOf" srcId="{A6BBAC32-D34D-41CC-B621-B81E193FB30F}" destId="{EE41C0B9-BBE9-4834-A247-9150C3EF94B8}" srcOrd="10" destOrd="0" presId="urn:microsoft.com/office/officeart/2008/layout/LinedList"/>
    <dgm:cxn modelId="{D8974FE0-16DE-4F12-99B4-21E0DFE89A45}" type="presParOf" srcId="{EE41C0B9-BBE9-4834-A247-9150C3EF94B8}" destId="{816C041A-254D-4FDF-ACC8-06DCF445683C}" srcOrd="0" destOrd="0" presId="urn:microsoft.com/office/officeart/2008/layout/LinedList"/>
    <dgm:cxn modelId="{EA2117FE-A854-4F56-A364-98927484397C}" type="presParOf" srcId="{EE41C0B9-BBE9-4834-A247-9150C3EF94B8}" destId="{55D8929E-F5DD-4E92-A4AB-F9E68423E711}" srcOrd="1" destOrd="0" presId="urn:microsoft.com/office/officeart/2008/layout/LinedList"/>
    <dgm:cxn modelId="{62B29094-5EBC-49C7-B3FD-BF4035D6A366}" type="presParOf" srcId="{EE41C0B9-BBE9-4834-A247-9150C3EF94B8}" destId="{E8D97A75-2D7E-42EA-BB28-DF1120F94B89}" srcOrd="2" destOrd="0" presId="urn:microsoft.com/office/officeart/2008/layout/LinedList"/>
    <dgm:cxn modelId="{B72B08F4-FAB9-44F5-8CD2-2A4F3DDF0BE3}" type="presParOf" srcId="{A6BBAC32-D34D-41CC-B621-B81E193FB30F}" destId="{580E10A1-E16F-4559-8AF2-D9C7809BD49E}" srcOrd="11" destOrd="0" presId="urn:microsoft.com/office/officeart/2008/layout/LinedList"/>
    <dgm:cxn modelId="{3E1EAA7C-F4F5-4385-B394-AAAE6321EB54}" type="presParOf" srcId="{A6BBAC32-D34D-41CC-B621-B81E193FB30F}" destId="{E2BF0076-5E99-4F50-8C80-1A4EA4D92155}" srcOrd="12" destOrd="0" presId="urn:microsoft.com/office/officeart/2008/layout/LinedList"/>
    <dgm:cxn modelId="{FDA11E65-2D65-4D44-9E70-2C11B8110302}" type="presParOf" srcId="{A6BBAC32-D34D-41CC-B621-B81E193FB30F}" destId="{83660F5A-7D98-4F03-856F-9E4BCB52A3D1}" srcOrd="13" destOrd="0" presId="urn:microsoft.com/office/officeart/2008/layout/LinedList"/>
    <dgm:cxn modelId="{8A475948-7A56-414C-9EA2-DFC792A4B0AB}" type="presParOf" srcId="{83660F5A-7D98-4F03-856F-9E4BCB52A3D1}" destId="{DE54C322-76F0-42EC-B53D-9BF70AF8340C}" srcOrd="0" destOrd="0" presId="urn:microsoft.com/office/officeart/2008/layout/LinedList"/>
    <dgm:cxn modelId="{11B0DA23-308D-489F-87FD-F6A1530FA3FA}" type="presParOf" srcId="{83660F5A-7D98-4F03-856F-9E4BCB52A3D1}" destId="{692919B2-FBE9-4CCF-96A1-53660F69E6EA}" srcOrd="1" destOrd="0" presId="urn:microsoft.com/office/officeart/2008/layout/LinedList"/>
    <dgm:cxn modelId="{CE9787FF-E961-4992-A2E3-5A3D8E54410E}" type="presParOf" srcId="{83660F5A-7D98-4F03-856F-9E4BCB52A3D1}" destId="{0606A9BC-E34A-4477-8BAF-E075BB656B16}" srcOrd="2" destOrd="0" presId="urn:microsoft.com/office/officeart/2008/layout/LinedList"/>
    <dgm:cxn modelId="{7BF664D6-B6FF-4325-A3A5-F57B3B7BAE74}" type="presParOf" srcId="{A6BBAC32-D34D-41CC-B621-B81E193FB30F}" destId="{800433A6-E533-469C-9CE0-E90D1FB6CDB5}" srcOrd="14" destOrd="0" presId="urn:microsoft.com/office/officeart/2008/layout/LinedList"/>
    <dgm:cxn modelId="{C928457A-D332-4202-B76B-C896DC7123FF}" type="presParOf" srcId="{A6BBAC32-D34D-41CC-B621-B81E193FB30F}" destId="{FF289FA2-9140-4FF7-9EAF-5CDF69C03FFE}" srcOrd="15" destOrd="0" presId="urn:microsoft.com/office/officeart/2008/layout/LinedList"/>
    <dgm:cxn modelId="{75C912DA-C8EB-4F5B-B8A3-374294F6A196}" type="presParOf" srcId="{A6BBAC32-D34D-41CC-B621-B81E193FB30F}" destId="{D11EE21D-83FB-456A-AE4B-E3F9524F7E58}" srcOrd="16" destOrd="0" presId="urn:microsoft.com/office/officeart/2008/layout/LinedList"/>
    <dgm:cxn modelId="{6B699C7E-58E8-46AB-B2BD-3BAD0F2C43F9}" type="presParOf" srcId="{D11EE21D-83FB-456A-AE4B-E3F9524F7E58}" destId="{2051CC9F-3626-4E10-867E-36EADAFF4339}" srcOrd="0" destOrd="0" presId="urn:microsoft.com/office/officeart/2008/layout/LinedList"/>
    <dgm:cxn modelId="{BE81E16C-E2DB-40BE-B781-ED338CDC9917}" type="presParOf" srcId="{D11EE21D-83FB-456A-AE4B-E3F9524F7E58}" destId="{2BB697B0-B139-4E5D-9A35-65D985C247AD}" srcOrd="1" destOrd="0" presId="urn:microsoft.com/office/officeart/2008/layout/LinedList"/>
    <dgm:cxn modelId="{85D07887-4C91-44B6-84CA-27D45231AB1A}" type="presParOf" srcId="{D11EE21D-83FB-456A-AE4B-E3F9524F7E58}" destId="{3C431F87-9CD3-4339-A4BD-C5F85F061737}" srcOrd="2" destOrd="0" presId="urn:microsoft.com/office/officeart/2008/layout/LinedList"/>
    <dgm:cxn modelId="{3FEBA989-B136-4DBC-9E01-61E7F278FFEB}" type="presParOf" srcId="{A6BBAC32-D34D-41CC-B621-B81E193FB30F}" destId="{A54DEFED-D67E-4621-A0FF-8F81D8C80713}" srcOrd="17" destOrd="0" presId="urn:microsoft.com/office/officeart/2008/layout/LinedList"/>
    <dgm:cxn modelId="{2E226CFB-4F2D-4C95-9A33-9A898DCD42CC}" type="presParOf" srcId="{A6BBAC32-D34D-41CC-B621-B81E193FB30F}" destId="{6E82A41F-8BF8-4D58-99A7-CC85A46ED94E}" srcOrd="18" destOrd="0" presId="urn:microsoft.com/office/officeart/2008/layout/LinedList"/>
    <dgm:cxn modelId="{7197AF24-1915-4AD9-877F-918F1EFCC789}" type="presParOf" srcId="{A6BBAC32-D34D-41CC-B621-B81E193FB30F}" destId="{216CF7F5-32F9-49ED-8209-324E6DB38732}" srcOrd="19" destOrd="0" presId="urn:microsoft.com/office/officeart/2008/layout/LinedList"/>
    <dgm:cxn modelId="{6F7D05F6-C9EE-4DAE-8B3F-200018505DC8}" type="presParOf" srcId="{216CF7F5-32F9-49ED-8209-324E6DB38732}" destId="{F3E384C2-3F2D-47D2-B28D-B58399859E1A}" srcOrd="0" destOrd="0" presId="urn:microsoft.com/office/officeart/2008/layout/LinedList"/>
    <dgm:cxn modelId="{BFB8066D-8835-4396-A3FC-B09B42D398A6}" type="presParOf" srcId="{216CF7F5-32F9-49ED-8209-324E6DB38732}" destId="{AA9A511E-D5A1-4626-9129-5A961D732DDB}" srcOrd="1" destOrd="0" presId="urn:microsoft.com/office/officeart/2008/layout/LinedList"/>
    <dgm:cxn modelId="{F35E9D78-3377-4AC0-B1C7-1291ABC2F539}" type="presParOf" srcId="{216CF7F5-32F9-49ED-8209-324E6DB38732}" destId="{FEA9ADE3-88BE-4937-952F-D45DEA27EC71}" srcOrd="2" destOrd="0" presId="urn:microsoft.com/office/officeart/2008/layout/LinedList"/>
    <dgm:cxn modelId="{046405A1-DC1A-4A74-9FCB-6A9D464AD055}" type="presParOf" srcId="{A6BBAC32-D34D-41CC-B621-B81E193FB30F}" destId="{BEFDADD6-D863-44B1-BA8A-427E1384FEAA}" srcOrd="20" destOrd="0" presId="urn:microsoft.com/office/officeart/2008/layout/LinedList"/>
    <dgm:cxn modelId="{2F75A054-DD31-440D-8677-FE472E98B316}" type="presParOf" srcId="{A6BBAC32-D34D-41CC-B621-B81E193FB30F}" destId="{D739EBA5-DCF5-42D2-9FFA-35D95A34AFCF}" srcOrd="21" destOrd="0" presId="urn:microsoft.com/office/officeart/2008/layout/LinedList"/>
    <dgm:cxn modelId="{1292972E-5BB5-44FB-BC7B-B9F955ED160D}" type="presParOf" srcId="{A6BBAC32-D34D-41CC-B621-B81E193FB30F}" destId="{A83D3735-4BA7-4670-B7EB-A7A55865CE99}" srcOrd="22" destOrd="0" presId="urn:microsoft.com/office/officeart/2008/layout/LinedList"/>
    <dgm:cxn modelId="{90A00D7A-8404-4D6A-8323-64BF6A19028E}" type="presParOf" srcId="{A83D3735-4BA7-4670-B7EB-A7A55865CE99}" destId="{FA1F4FC0-FC5E-4D41-9483-53F9B7754B00}" srcOrd="0" destOrd="0" presId="urn:microsoft.com/office/officeart/2008/layout/LinedList"/>
    <dgm:cxn modelId="{2839F2E8-344D-4EE0-9F4B-2345C7F865BE}" type="presParOf" srcId="{A83D3735-4BA7-4670-B7EB-A7A55865CE99}" destId="{E980C594-F67E-4A8E-88BC-6A2074040147}" srcOrd="1" destOrd="0" presId="urn:microsoft.com/office/officeart/2008/layout/LinedList"/>
    <dgm:cxn modelId="{06DF0F12-3BD3-4692-A56B-8D04CFCAB648}" type="presParOf" srcId="{A83D3735-4BA7-4670-B7EB-A7A55865CE99}" destId="{59F9C590-D1DD-4F8B-81C1-E59AFCA018F5}" srcOrd="2" destOrd="0" presId="urn:microsoft.com/office/officeart/2008/layout/LinedList"/>
    <dgm:cxn modelId="{ACC38E27-08F0-4718-A760-6A3840C30273}" type="presParOf" srcId="{A6BBAC32-D34D-41CC-B621-B81E193FB30F}" destId="{ABD798D0-EAF8-4DAD-B41F-24910049B43C}" srcOrd="23" destOrd="0" presId="urn:microsoft.com/office/officeart/2008/layout/LinedList"/>
    <dgm:cxn modelId="{23D18F62-5B13-4099-9714-E93F15FFCB66}" type="presParOf" srcId="{A6BBAC32-D34D-41CC-B621-B81E193FB30F}" destId="{45355F2E-729E-4ECC-B8F1-60490561F85D}" srcOrd="24" destOrd="0" presId="urn:microsoft.com/office/officeart/2008/layout/LinedList"/>
    <dgm:cxn modelId="{351B2AD2-4F39-4736-A207-F3AE75728848}" type="presParOf" srcId="{A6BBAC32-D34D-41CC-B621-B81E193FB30F}" destId="{6C0A34CC-8CAF-4E29-992E-59B08C50B5FE}" srcOrd="25" destOrd="0" presId="urn:microsoft.com/office/officeart/2008/layout/LinedList"/>
    <dgm:cxn modelId="{DD19E042-43C7-4004-AD41-E27E08D2ED22}" type="presParOf" srcId="{6C0A34CC-8CAF-4E29-992E-59B08C50B5FE}" destId="{6138B167-9A52-4966-966B-8B1A5D709E71}" srcOrd="0" destOrd="0" presId="urn:microsoft.com/office/officeart/2008/layout/LinedList"/>
    <dgm:cxn modelId="{07A0D0AE-AFA2-41E3-86B9-CD4826ABFA27}" type="presParOf" srcId="{6C0A34CC-8CAF-4E29-992E-59B08C50B5FE}" destId="{4E4C368B-6497-47DB-A201-5B2FD43F61C8}" srcOrd="1" destOrd="0" presId="urn:microsoft.com/office/officeart/2008/layout/LinedList"/>
    <dgm:cxn modelId="{7FC11C9A-9651-4399-96F3-83AD4E50FC0C}" type="presParOf" srcId="{6C0A34CC-8CAF-4E29-992E-59B08C50B5FE}" destId="{EF26020A-B951-4E66-ABAB-706A19CD90D2}" srcOrd="2" destOrd="0" presId="urn:microsoft.com/office/officeart/2008/layout/LinedList"/>
    <dgm:cxn modelId="{CF02F44B-4D77-44C4-BAD0-8A4723FFCF9D}" type="presParOf" srcId="{A6BBAC32-D34D-41CC-B621-B81E193FB30F}" destId="{0B663991-FB27-4F9F-BC30-3D897E27C87C}" srcOrd="26" destOrd="0" presId="urn:microsoft.com/office/officeart/2008/layout/LinedList"/>
    <dgm:cxn modelId="{B5A33CE7-913C-450A-A432-EB4B942E0E3A}" type="presParOf" srcId="{A6BBAC32-D34D-41CC-B621-B81E193FB30F}" destId="{36CCAE6E-AE6B-4DEB-A1DD-8559D7706599}" srcOrd="27" destOrd="0" presId="urn:microsoft.com/office/officeart/2008/layout/LinedList"/>
    <dgm:cxn modelId="{737EE490-DCDB-4FF7-812C-83C9DABB8899}" type="presParOf" srcId="{F1C1C263-DF7B-489A-93D7-75A8354D133B}" destId="{526BCECB-B78D-4E1D-A778-146388CF2524}" srcOrd="2" destOrd="0" presId="urn:microsoft.com/office/officeart/2008/layout/LinedList"/>
    <dgm:cxn modelId="{D93EE71C-1CD7-49F9-9504-96120F8FF282}" type="presParOf" srcId="{F1C1C263-DF7B-489A-93D7-75A8354D133B}" destId="{000BEBFA-859D-4DFA-9EC1-FD8E1365DE30}" srcOrd="3" destOrd="0" presId="urn:microsoft.com/office/officeart/2008/layout/LinedList"/>
    <dgm:cxn modelId="{A9FE4A85-163D-4D98-A803-B85A148FB5AD}" type="presParOf" srcId="{000BEBFA-859D-4DFA-9EC1-FD8E1365DE30}" destId="{0E0DAAC9-F0C3-425B-9BBA-0F971258F2A7}" srcOrd="0" destOrd="0" presId="urn:microsoft.com/office/officeart/2008/layout/LinedList"/>
    <dgm:cxn modelId="{C39E1EBB-1C56-40A4-94C1-64EB4B725312}" type="presParOf" srcId="{000BEBFA-859D-4DFA-9EC1-FD8E1365DE30}" destId="{585FBC49-E9D6-49C4-B433-B0753D497EA0}" srcOrd="1" destOrd="0" presId="urn:microsoft.com/office/officeart/2008/layout/LinedList"/>
    <dgm:cxn modelId="{4167ECBC-A19A-4807-9218-E5D43F60FF35}" type="presParOf" srcId="{585FBC49-E9D6-49C4-B433-B0753D497EA0}" destId="{4A208682-F3CA-4009-BD1F-51E567BD1341}" srcOrd="0" destOrd="0" presId="urn:microsoft.com/office/officeart/2008/layout/LinedList"/>
    <dgm:cxn modelId="{209589CF-AEC9-4D54-9982-74DBCC7D77AF}" type="presParOf" srcId="{585FBC49-E9D6-49C4-B433-B0753D497EA0}" destId="{B4A6FC5F-AA2F-40A2-BA5F-A38077591705}" srcOrd="1" destOrd="0" presId="urn:microsoft.com/office/officeart/2008/layout/LinedList"/>
    <dgm:cxn modelId="{3D387EE1-2C46-46D1-8292-D1B6FAA2993F}" type="presParOf" srcId="{B4A6FC5F-AA2F-40A2-BA5F-A38077591705}" destId="{AD20AF44-1D65-4E64-93F9-A38391486AC3}" srcOrd="0" destOrd="0" presId="urn:microsoft.com/office/officeart/2008/layout/LinedList"/>
    <dgm:cxn modelId="{90631509-BD0A-4BA1-98BC-63045E8621E6}" type="presParOf" srcId="{B4A6FC5F-AA2F-40A2-BA5F-A38077591705}" destId="{491A7B62-BDD3-4AA3-BE3E-3CE1097B533A}" srcOrd="1" destOrd="0" presId="urn:microsoft.com/office/officeart/2008/layout/LinedList"/>
    <dgm:cxn modelId="{F5D5907D-6EE1-4EAF-B63B-ABF3DB1C966D}" type="presParOf" srcId="{B4A6FC5F-AA2F-40A2-BA5F-A38077591705}" destId="{E4F267DA-CCA2-4E4E-B19F-E33CAB0018E9}" srcOrd="2" destOrd="0" presId="urn:microsoft.com/office/officeart/2008/layout/LinedList"/>
    <dgm:cxn modelId="{EB58A1F4-1989-4EF7-B0E7-FE668FE988F5}" type="presParOf" srcId="{585FBC49-E9D6-49C4-B433-B0753D497EA0}" destId="{3AB0B74D-95E5-4BE2-B799-E813D4EB97D9}" srcOrd="2" destOrd="0" presId="urn:microsoft.com/office/officeart/2008/layout/LinedList"/>
    <dgm:cxn modelId="{4190413B-AE1D-4B1F-A36B-DC501990BE07}" type="presParOf" srcId="{585FBC49-E9D6-49C4-B433-B0753D497EA0}" destId="{E53E4AE6-426D-483C-9B0C-F63D117132CA}" srcOrd="3" destOrd="0" presId="urn:microsoft.com/office/officeart/2008/layout/LinedList"/>
    <dgm:cxn modelId="{556BE43D-25FB-4163-A7C8-65AFAE8B571A}" type="presParOf" srcId="{585FBC49-E9D6-49C4-B433-B0753D497EA0}" destId="{D624C167-40E3-44CE-B4B1-DF86971024D2}" srcOrd="4" destOrd="0" presId="urn:microsoft.com/office/officeart/2008/layout/LinedList"/>
    <dgm:cxn modelId="{52CEEA70-C7E9-44EF-9C1A-FE941BF6143A}" type="presParOf" srcId="{D624C167-40E3-44CE-B4B1-DF86971024D2}" destId="{C7393BAC-1D73-426F-A118-1E0C68D43D9D}" srcOrd="0" destOrd="0" presId="urn:microsoft.com/office/officeart/2008/layout/LinedList"/>
    <dgm:cxn modelId="{46B9FEEC-C617-4F2A-8BB9-DABB16C229E7}" type="presParOf" srcId="{D624C167-40E3-44CE-B4B1-DF86971024D2}" destId="{D9EC8584-9EFC-45DF-A2B2-83604CB5E13E}" srcOrd="1" destOrd="0" presId="urn:microsoft.com/office/officeart/2008/layout/LinedList"/>
    <dgm:cxn modelId="{C3DC9196-9E07-4494-8B90-D5E5EDBF5F87}" type="presParOf" srcId="{D624C167-40E3-44CE-B4B1-DF86971024D2}" destId="{95D735D2-D131-4674-9A61-6929E35063D8}" srcOrd="2" destOrd="0" presId="urn:microsoft.com/office/officeart/2008/layout/LinedList"/>
    <dgm:cxn modelId="{9964D7C0-0B0B-4F87-82C7-7CDC7850DDFB}" type="presParOf" srcId="{585FBC49-E9D6-49C4-B433-B0753D497EA0}" destId="{0691B33E-B597-4806-8249-A4359506E6D0}" srcOrd="5" destOrd="0" presId="urn:microsoft.com/office/officeart/2008/layout/LinedList"/>
    <dgm:cxn modelId="{23731E75-EC04-42B0-9877-018D64FF440E}" type="presParOf" srcId="{585FBC49-E9D6-49C4-B433-B0753D497EA0}" destId="{346F0A7E-B3BC-421E-A621-A0F2053B815C}" srcOrd="6" destOrd="0" presId="urn:microsoft.com/office/officeart/2008/layout/LinedList"/>
    <dgm:cxn modelId="{B57DAA02-75B6-433A-B7AF-230DB5BC04B0}" type="presParOf" srcId="{585FBC49-E9D6-49C4-B433-B0753D497EA0}" destId="{FA6F62CD-0B9A-456D-A1C6-3EFD4FC39D21}" srcOrd="7" destOrd="0" presId="urn:microsoft.com/office/officeart/2008/layout/LinedList"/>
    <dgm:cxn modelId="{5270DF35-70BE-4173-BCAF-378490BCEC11}" type="presParOf" srcId="{FA6F62CD-0B9A-456D-A1C6-3EFD4FC39D21}" destId="{E0942774-C118-4F75-A1DB-0814C91C868B}" srcOrd="0" destOrd="0" presId="urn:microsoft.com/office/officeart/2008/layout/LinedList"/>
    <dgm:cxn modelId="{2433EDEC-7BD9-489C-9445-3EBC5892FD7A}" type="presParOf" srcId="{FA6F62CD-0B9A-456D-A1C6-3EFD4FC39D21}" destId="{08ADB01E-3926-4C9E-8179-3BDF5DB1FE6B}" srcOrd="1" destOrd="0" presId="urn:microsoft.com/office/officeart/2008/layout/LinedList"/>
    <dgm:cxn modelId="{82BFAF68-07D0-439D-A6D0-1DF15C600BD0}" type="presParOf" srcId="{FA6F62CD-0B9A-456D-A1C6-3EFD4FC39D21}" destId="{C0532882-A697-4124-8528-52E51ECE836D}" srcOrd="2" destOrd="0" presId="urn:microsoft.com/office/officeart/2008/layout/LinedList"/>
    <dgm:cxn modelId="{AD277710-BC85-40F3-A06E-65999E2C3E41}" type="presParOf" srcId="{585FBC49-E9D6-49C4-B433-B0753D497EA0}" destId="{AC868FC8-53C2-4508-AC96-2AF0546C40C3}" srcOrd="8" destOrd="0" presId="urn:microsoft.com/office/officeart/2008/layout/LinedList"/>
    <dgm:cxn modelId="{E0C83B47-2E3D-439C-BFA5-322D1B14A03C}" type="presParOf" srcId="{585FBC49-E9D6-49C4-B433-B0753D497EA0}" destId="{C034E4E0-39F7-4A50-956A-89946EE965B7}" srcOrd="9" destOrd="0" presId="urn:microsoft.com/office/officeart/2008/layout/LinedList"/>
    <dgm:cxn modelId="{243FC90A-8378-4C63-BC76-62305E972D09}" type="presParOf" srcId="{585FBC49-E9D6-49C4-B433-B0753D497EA0}" destId="{545AADCA-F3C9-40D1-987C-54AE2831D9BD}" srcOrd="10" destOrd="0" presId="urn:microsoft.com/office/officeart/2008/layout/LinedList"/>
    <dgm:cxn modelId="{04A3BE12-C234-4E71-87ED-3A523A2C1C79}" type="presParOf" srcId="{545AADCA-F3C9-40D1-987C-54AE2831D9BD}" destId="{AA748F13-7CBC-4F87-9C2D-C492D46442D2}" srcOrd="0" destOrd="0" presId="urn:microsoft.com/office/officeart/2008/layout/LinedList"/>
    <dgm:cxn modelId="{2A182AFB-3AF8-4EAE-AC20-9754F6EED77B}" type="presParOf" srcId="{545AADCA-F3C9-40D1-987C-54AE2831D9BD}" destId="{AE92C1FC-DF6B-463E-8E1B-C3F60871DFFE}" srcOrd="1" destOrd="0" presId="urn:microsoft.com/office/officeart/2008/layout/LinedList"/>
    <dgm:cxn modelId="{F10E1024-2782-44AA-AB6C-6BB2AA6B64E6}" type="presParOf" srcId="{545AADCA-F3C9-40D1-987C-54AE2831D9BD}" destId="{ABE97D08-B499-4EF4-BB16-0AD3ABE4D041}" srcOrd="2" destOrd="0" presId="urn:microsoft.com/office/officeart/2008/layout/LinedList"/>
    <dgm:cxn modelId="{6FA39808-BED6-438F-91C2-0CE6BF2979EE}" type="presParOf" srcId="{585FBC49-E9D6-49C4-B433-B0753D497EA0}" destId="{15DD81E3-8CB6-4C93-BDEF-23180D420302}" srcOrd="11" destOrd="0" presId="urn:microsoft.com/office/officeart/2008/layout/LinedList"/>
    <dgm:cxn modelId="{B597009D-ADEA-482A-8CA5-4263C269399B}" type="presParOf" srcId="{585FBC49-E9D6-49C4-B433-B0753D497EA0}" destId="{261458A2-73FE-47E1-B534-A9B1FE78A2B6}"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a:solidFill>
                <a:schemeClr val="bg1"/>
              </a:solidFill>
            </a:rPr>
            <a:t>Bilag</a:t>
          </a: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dirty="0">
              <a:solidFill>
                <a:schemeClr val="bg1"/>
              </a:solidFill>
            </a:rPr>
            <a:t>8.1 Udkast til Politik for diversitet, ligestilling og inklusion</a:t>
          </a: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58EDE35E-9A0A-479E-815C-089AEEF7AF62}">
      <dgm:prSet phldrT="[Tekst]" custT="1"/>
      <dgm:spPr/>
      <dgm:t>
        <a:bodyPr/>
        <a:lstStyle/>
        <a:p>
          <a:r>
            <a:rPr lang="da-DK" sz="1600">
              <a:solidFill>
                <a:schemeClr val="bg1"/>
              </a:solidFill>
            </a:rPr>
            <a:t>8.2 Måltal for underrepræsentation i ledelsen</a:t>
          </a:r>
          <a:endParaRPr lang="da-DK" sz="1600" dirty="0">
            <a:solidFill>
              <a:schemeClr val="bg1"/>
            </a:solidFill>
          </a:endParaRPr>
        </a:p>
      </dgm:t>
    </dgm:pt>
    <dgm:pt modelId="{339922F9-FF62-4613-8DCF-546092047920}" type="parTrans" cxnId="{E87B5E68-4792-4F79-82F6-BFBEA79B72AD}">
      <dgm:prSet/>
      <dgm:spPr/>
      <dgm:t>
        <a:bodyPr/>
        <a:lstStyle/>
        <a:p>
          <a:endParaRPr lang="da-DK"/>
        </a:p>
      </dgm:t>
    </dgm:pt>
    <dgm:pt modelId="{B27A16D4-A7A5-4CBA-BFF8-10F1FE36829C}" type="sibTrans" cxnId="{E87B5E68-4792-4F79-82F6-BFBEA79B72AD}">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3"/>
      <dgm:spPr/>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3" custScaleY="287237"/>
      <dgm:spPr/>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2" custLinFactY="-536244" custLinFactNeighborX="0" custLinFactNeighborY="-600000"/>
      <dgm:spPr/>
    </dgm:pt>
    <dgm:pt modelId="{6BB8DEA6-530F-4774-98EC-4FFF01D8820F}" type="pres">
      <dgm:prSet presAssocID="{D242FD59-54B1-42B6-8C99-8F89B50160C5}" presName="vertSpace2b" presStyleCnt="0"/>
      <dgm:spPr/>
    </dgm:pt>
    <dgm:pt modelId="{1397F2BF-008A-49F4-B7D5-91A921AFC3BC}" type="pres">
      <dgm:prSet presAssocID="{58EDE35E-9A0A-479E-815C-089AEEF7AF62}" presName="horz2" presStyleCnt="0"/>
      <dgm:spPr/>
    </dgm:pt>
    <dgm:pt modelId="{C7D26D86-221F-4AF8-A51E-F6F2941E3B4A}" type="pres">
      <dgm:prSet presAssocID="{58EDE35E-9A0A-479E-815C-089AEEF7AF62}" presName="horzSpace2" presStyleCnt="0"/>
      <dgm:spPr/>
    </dgm:pt>
    <dgm:pt modelId="{352923D2-F24E-4477-818B-77AEF98865DB}" type="pres">
      <dgm:prSet presAssocID="{58EDE35E-9A0A-479E-815C-089AEEF7AF62}" presName="tx2" presStyleLbl="revTx" presStyleIdx="2" presStyleCnt="3" custScaleY="287237"/>
      <dgm:spPr/>
    </dgm:pt>
    <dgm:pt modelId="{B20CDBD8-1B5A-412B-A04E-A07C1F30813F}" type="pres">
      <dgm:prSet presAssocID="{58EDE35E-9A0A-479E-815C-089AEEF7AF62}" presName="vert2" presStyleCnt="0"/>
      <dgm:spPr/>
    </dgm:pt>
    <dgm:pt modelId="{5D1AAEDE-AC00-4B3B-B459-05AA647E85BB}" type="pres">
      <dgm:prSet presAssocID="{58EDE35E-9A0A-479E-815C-089AEEF7AF62}" presName="thinLine2b" presStyleLbl="callout" presStyleIdx="1" presStyleCnt="2"/>
      <dgm:spPr/>
    </dgm:pt>
    <dgm:pt modelId="{67834EAF-734E-42A9-AAF7-47AEE7CEFC68}" type="pres">
      <dgm:prSet presAssocID="{58EDE35E-9A0A-479E-815C-089AEEF7AF62}" presName="vertSpace2b" presStyleCnt="0"/>
      <dgm:spPr/>
    </dgm:pt>
  </dgm:ptLst>
  <dgm:cxnLst>
    <dgm:cxn modelId="{A7D7DA1E-2436-49F2-A104-C14A15849087}" type="presOf" srcId="{E70B5F49-AD14-4C49-B0FE-6946A094594D}" destId="{4EEDCCF5-483E-48C3-AB83-3AEC1AC64809}"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5ADE4432-1C96-410C-881A-7F8A9786B07C}" type="presOf" srcId="{58EDE35E-9A0A-479E-815C-089AEEF7AF62}" destId="{352923D2-F24E-4477-818B-77AEF98865DB}"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E87B5E68-4792-4F79-82F6-BFBEA79B72AD}" srcId="{1D7431BF-B9FC-4E59-9D5C-08B779DA26E8}" destId="{58EDE35E-9A0A-479E-815C-089AEEF7AF62}" srcOrd="1" destOrd="0" parTransId="{339922F9-FF62-4613-8DCF-546092047920}" sibTransId="{B27A16D4-A7A5-4CBA-BFF8-10F1FE36829C}"/>
    <dgm:cxn modelId="{51C17BAC-506C-48B3-AB8F-CD21E7345116}" srcId="{E70B5F49-AD14-4C49-B0FE-6946A094594D}" destId="{1D7431BF-B9FC-4E59-9D5C-08B779DA26E8}" srcOrd="0" destOrd="0" parTransId="{B68A4421-41A2-48A3-92E2-6CF093FBC66B}" sibTransId="{036FF179-8FD8-4E6F-AA83-9F9DE9929CAF}"/>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C48D53F9-9205-4330-B891-4FE9F17AA4D1}" type="presParOf" srcId="{5CC49A00-3B85-42CA-BD08-08ED0C3DE2C8}" destId="{1397F2BF-008A-49F4-B7D5-91A921AFC3BC}" srcOrd="4" destOrd="0" presId="urn:microsoft.com/office/officeart/2008/layout/LinedList"/>
    <dgm:cxn modelId="{4A7E6C36-C0DC-4146-920D-C21971EEAED9}" type="presParOf" srcId="{1397F2BF-008A-49F4-B7D5-91A921AFC3BC}" destId="{C7D26D86-221F-4AF8-A51E-F6F2941E3B4A}" srcOrd="0" destOrd="0" presId="urn:microsoft.com/office/officeart/2008/layout/LinedList"/>
    <dgm:cxn modelId="{8D2B6040-5FD8-4160-8461-CE5D730BAA13}" type="presParOf" srcId="{1397F2BF-008A-49F4-B7D5-91A921AFC3BC}" destId="{352923D2-F24E-4477-818B-77AEF98865DB}" srcOrd="1" destOrd="0" presId="urn:microsoft.com/office/officeart/2008/layout/LinedList"/>
    <dgm:cxn modelId="{71321EDE-512E-496B-9E32-793022ABC456}" type="presParOf" srcId="{1397F2BF-008A-49F4-B7D5-91A921AFC3BC}" destId="{B20CDBD8-1B5A-412B-A04E-A07C1F30813F}" srcOrd="2" destOrd="0" presId="urn:microsoft.com/office/officeart/2008/layout/LinedList"/>
    <dgm:cxn modelId="{F1896B88-E139-45A4-B2AF-9A5563858FD3}" type="presParOf" srcId="{5CC49A00-3B85-42CA-BD08-08ED0C3DE2C8}" destId="{5D1AAEDE-AC00-4B3B-B459-05AA647E85BB}" srcOrd="5" destOrd="0" presId="urn:microsoft.com/office/officeart/2008/layout/LinedList"/>
    <dgm:cxn modelId="{CE4D07B9-B2D1-420D-9434-140C440D43AA}" type="presParOf" srcId="{5CC49A00-3B85-42CA-BD08-08ED0C3DE2C8}" destId="{67834EAF-734E-42A9-AAF7-47AEE7CEFC6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2326"/>
          <a:ext cx="47552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2326"/>
          <a:ext cx="951054" cy="47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Beslutnings-punkter</a:t>
          </a:r>
        </a:p>
      </dsp:txBody>
      <dsp:txXfrm>
        <a:off x="0" y="2326"/>
        <a:ext cx="951054" cy="4760306"/>
      </dsp:txXfrm>
    </dsp:sp>
    <dsp:sp modelId="{B4D3465A-4437-4356-A4A0-A35796071859}">
      <dsp:nvSpPr>
        <dsp:cNvPr id="0" name=""/>
        <dsp:cNvSpPr/>
      </dsp:nvSpPr>
      <dsp:spPr>
        <a:xfrm>
          <a:off x="1022383" y="21822"/>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 Godkendelse af dagsorden</a:t>
          </a:r>
        </a:p>
      </dsp:txBody>
      <dsp:txXfrm>
        <a:off x="1022383" y="21822"/>
        <a:ext cx="3732888" cy="389912"/>
      </dsp:txXfrm>
    </dsp:sp>
    <dsp:sp modelId="{27575DC7-8C70-401F-B94C-23B92C7F6962}">
      <dsp:nvSpPr>
        <dsp:cNvPr id="0" name=""/>
        <dsp:cNvSpPr/>
      </dsp:nvSpPr>
      <dsp:spPr>
        <a:xfrm>
          <a:off x="951054" y="411735"/>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22383" y="431230"/>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 Underskrift af protokollater</a:t>
          </a:r>
        </a:p>
      </dsp:txBody>
      <dsp:txXfrm>
        <a:off x="1022383" y="431230"/>
        <a:ext cx="3732888" cy="389912"/>
      </dsp:txXfrm>
    </dsp:sp>
    <dsp:sp modelId="{60F216FD-13B3-428B-AC0A-56C46D937197}">
      <dsp:nvSpPr>
        <dsp:cNvPr id="0" name=""/>
        <dsp:cNvSpPr/>
      </dsp:nvSpPr>
      <dsp:spPr>
        <a:xfrm>
          <a:off x="951054" y="821143"/>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22383" y="840639"/>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3. Formanden og Direktionen orienterer</a:t>
          </a:r>
        </a:p>
      </dsp:txBody>
      <dsp:txXfrm>
        <a:off x="1022383" y="840639"/>
        <a:ext cx="3732888" cy="389912"/>
      </dsp:txXfrm>
    </dsp:sp>
    <dsp:sp modelId="{FA478A36-A64E-460F-AE67-40392AE39135}">
      <dsp:nvSpPr>
        <dsp:cNvPr id="0" name=""/>
        <dsp:cNvSpPr/>
      </dsp:nvSpPr>
      <dsp:spPr>
        <a:xfrm>
          <a:off x="951054" y="1230552"/>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FBE84-BF34-4076-B062-806D62277658}">
      <dsp:nvSpPr>
        <dsp:cNvPr id="0" name=""/>
        <dsp:cNvSpPr/>
      </dsp:nvSpPr>
      <dsp:spPr>
        <a:xfrm>
          <a:off x="1022383" y="1250047"/>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4. Ansøgning om lånegaranti og lånoptagelse – alle selskaber</a:t>
          </a:r>
        </a:p>
      </dsp:txBody>
      <dsp:txXfrm>
        <a:off x="1022383" y="1250047"/>
        <a:ext cx="3732888" cy="389912"/>
      </dsp:txXfrm>
    </dsp:sp>
    <dsp:sp modelId="{AC8D85CF-8B30-420A-9E86-D5FD7F8D086A}">
      <dsp:nvSpPr>
        <dsp:cNvPr id="0" name=""/>
        <dsp:cNvSpPr/>
      </dsp:nvSpPr>
      <dsp:spPr>
        <a:xfrm>
          <a:off x="951054" y="1639960"/>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83071-08D0-4658-BF81-716C8D658EB9}">
      <dsp:nvSpPr>
        <dsp:cNvPr id="0" name=""/>
        <dsp:cNvSpPr/>
      </dsp:nvSpPr>
      <dsp:spPr>
        <a:xfrm>
          <a:off x="1022383" y="1659456"/>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5. Økonomi- og ledelsesrapportering  – alle selskaber. </a:t>
          </a:r>
        </a:p>
      </dsp:txBody>
      <dsp:txXfrm>
        <a:off x="1022383" y="1659456"/>
        <a:ext cx="3732888" cy="389912"/>
      </dsp:txXfrm>
    </dsp:sp>
    <dsp:sp modelId="{631747B2-644E-42E1-9DCC-322574C3681C}">
      <dsp:nvSpPr>
        <dsp:cNvPr id="0" name=""/>
        <dsp:cNvSpPr/>
      </dsp:nvSpPr>
      <dsp:spPr>
        <a:xfrm>
          <a:off x="951054" y="204936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5941D-02CC-4872-9353-8889089D8A45}">
      <dsp:nvSpPr>
        <dsp:cNvPr id="0" name=""/>
        <dsp:cNvSpPr/>
      </dsp:nvSpPr>
      <dsp:spPr>
        <a:xfrm>
          <a:off x="1022383" y="2068864"/>
          <a:ext cx="3732888" cy="62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6. Politik for Diversitet, Ligestilling og Inklusion  – alle selskaber – alle selskaber</a:t>
          </a:r>
        </a:p>
      </dsp:txBody>
      <dsp:txXfrm>
        <a:off x="1022383" y="2068864"/>
        <a:ext cx="3732888" cy="625767"/>
      </dsp:txXfrm>
    </dsp:sp>
    <dsp:sp modelId="{670BF18D-A5ED-45FF-AB7C-DBBA26A67CE3}">
      <dsp:nvSpPr>
        <dsp:cNvPr id="0" name=""/>
        <dsp:cNvSpPr/>
      </dsp:nvSpPr>
      <dsp:spPr>
        <a:xfrm>
          <a:off x="951054" y="2694631"/>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B9203F-B796-4905-95DF-E3C1A04BCD90}">
      <dsp:nvSpPr>
        <dsp:cNvPr id="0" name=""/>
        <dsp:cNvSpPr/>
      </dsp:nvSpPr>
      <dsp:spPr>
        <a:xfrm>
          <a:off x="1022383" y="2714127"/>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7. Komposteringsanlæg på Skibstrup Affaldscenter – Affald A/S</a:t>
          </a:r>
        </a:p>
      </dsp:txBody>
      <dsp:txXfrm>
        <a:off x="1022383" y="2714127"/>
        <a:ext cx="3732888" cy="389912"/>
      </dsp:txXfrm>
    </dsp:sp>
    <dsp:sp modelId="{C783B576-6F26-45C3-A37F-70FD23150A2F}">
      <dsp:nvSpPr>
        <dsp:cNvPr id="0" name=""/>
        <dsp:cNvSpPr/>
      </dsp:nvSpPr>
      <dsp:spPr>
        <a:xfrm>
          <a:off x="951054" y="3104040"/>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1FBC2-D399-4BD6-B12E-5F6A8E624DF2}">
      <dsp:nvSpPr>
        <dsp:cNvPr id="0" name=""/>
        <dsp:cNvSpPr/>
      </dsp:nvSpPr>
      <dsp:spPr>
        <a:xfrm>
          <a:off x="1022383" y="3123535"/>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8. </a:t>
          </a:r>
          <a:r>
            <a:rPr lang="da-DK" sz="1200" strike="sngStrike" kern="1200" dirty="0"/>
            <a:t>Status for fjernvarmeudbygning – Varme A/S</a:t>
          </a:r>
        </a:p>
      </dsp:txBody>
      <dsp:txXfrm>
        <a:off x="1022383" y="3123535"/>
        <a:ext cx="3732888" cy="389912"/>
      </dsp:txXfrm>
    </dsp:sp>
    <dsp:sp modelId="{90440C7A-4CD7-45E1-950E-33E7AE75B589}">
      <dsp:nvSpPr>
        <dsp:cNvPr id="0" name=""/>
        <dsp:cNvSpPr/>
      </dsp:nvSpPr>
      <dsp:spPr>
        <a:xfrm>
          <a:off x="951054" y="3513448"/>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9A538-2989-4991-AE4D-CDE1E91D9C48}">
      <dsp:nvSpPr>
        <dsp:cNvPr id="0" name=""/>
        <dsp:cNvSpPr/>
      </dsp:nvSpPr>
      <dsp:spPr>
        <a:xfrm>
          <a:off x="1022383" y="3532944"/>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ClrTx/>
            <a:buSzTx/>
            <a:buFontTx/>
            <a:buNone/>
          </a:pPr>
          <a:r>
            <a:rPr kumimoji="0" lang="da-DK" sz="1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9. Forhøjelse af deponitakst – Affald A/S</a:t>
          </a:r>
          <a:endParaRPr lang="da-DK" sz="1200" kern="1200" baseline="0" dirty="0">
            <a:solidFill>
              <a:schemeClr val="tx1"/>
            </a:solidFill>
            <a:latin typeface="Calibri" panose="020F0502020204030204" pitchFamily="34" charset="0"/>
          </a:endParaRPr>
        </a:p>
      </dsp:txBody>
      <dsp:txXfrm>
        <a:off x="1022383" y="3532944"/>
        <a:ext cx="3732888" cy="389912"/>
      </dsp:txXfrm>
    </dsp:sp>
    <dsp:sp modelId="{81A9946F-DAE7-4CAB-9CDC-6685AEC1C807}">
      <dsp:nvSpPr>
        <dsp:cNvPr id="0" name=""/>
        <dsp:cNvSpPr/>
      </dsp:nvSpPr>
      <dsp:spPr>
        <a:xfrm>
          <a:off x="951054" y="3922857"/>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CEE2A-1302-49F8-8DE8-7E93BA0280A6}">
      <dsp:nvSpPr>
        <dsp:cNvPr id="0" name=""/>
        <dsp:cNvSpPr/>
      </dsp:nvSpPr>
      <dsp:spPr>
        <a:xfrm>
          <a:off x="1022383" y="3942352"/>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kumimoji="0" lang="da-DK"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10</a:t>
          </a:r>
          <a:r>
            <a:rPr kumimoji="0" lang="da-DK" sz="12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Kundeundersøgelse – Service A/S</a:t>
          </a:r>
          <a:endParaRPr lang="da-DK" sz="1200" kern="1200" baseline="0" dirty="0">
            <a:solidFill>
              <a:schemeClr val="tx1"/>
            </a:solidFill>
            <a:latin typeface="Calibri" panose="020F0502020204030204" pitchFamily="34" charset="0"/>
          </a:endParaRPr>
        </a:p>
      </dsp:txBody>
      <dsp:txXfrm>
        <a:off x="1022383" y="3942352"/>
        <a:ext cx="3732888" cy="389912"/>
      </dsp:txXfrm>
    </dsp:sp>
    <dsp:sp modelId="{500FA3B8-894F-484B-BC4D-669D01637990}">
      <dsp:nvSpPr>
        <dsp:cNvPr id="0" name=""/>
        <dsp:cNvSpPr/>
      </dsp:nvSpPr>
      <dsp:spPr>
        <a:xfrm>
          <a:off x="951054" y="4332265"/>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320EB-A43A-4D04-A67C-7975939C6DF4}">
      <dsp:nvSpPr>
        <dsp:cNvPr id="0" name=""/>
        <dsp:cNvSpPr/>
      </dsp:nvSpPr>
      <dsp:spPr>
        <a:xfrm>
          <a:off x="1022383" y="4351761"/>
          <a:ext cx="3732888" cy="3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baseline="0" dirty="0">
              <a:solidFill>
                <a:schemeClr val="tx1"/>
              </a:solidFill>
              <a:latin typeface="Calibri" panose="020F0502020204030204" pitchFamily="34" charset="0"/>
            </a:rPr>
            <a:t>11</a:t>
          </a:r>
          <a:r>
            <a:rPr lang="da-DK" sz="1200" strike="sngStrike" kern="1200" baseline="0" dirty="0">
              <a:solidFill>
                <a:schemeClr val="tx1"/>
              </a:solidFill>
              <a:latin typeface="Calibri" panose="020F0502020204030204" pitchFamily="34" charset="0"/>
            </a:rPr>
            <a:t>. Salg af ejendom – Krongrøn A/S og Solenergi A/S</a:t>
          </a:r>
        </a:p>
      </dsp:txBody>
      <dsp:txXfrm>
        <a:off x="1022383" y="4351761"/>
        <a:ext cx="3732888" cy="389912"/>
      </dsp:txXfrm>
    </dsp:sp>
    <dsp:sp modelId="{3248B46F-736A-4F45-888F-605893599D96}">
      <dsp:nvSpPr>
        <dsp:cNvPr id="0" name=""/>
        <dsp:cNvSpPr/>
      </dsp:nvSpPr>
      <dsp:spPr>
        <a:xfrm>
          <a:off x="951054" y="4741674"/>
          <a:ext cx="38042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err="1">
              <a:solidFill>
                <a:schemeClr val="accent1"/>
              </a:solidFill>
            </a:rPr>
            <a:t>Orienterings-punkter</a:t>
          </a:r>
          <a:endParaRPr lang="da-DK" sz="1200" b="1" kern="1200" dirty="0">
            <a:solidFill>
              <a:schemeClr val="accent1"/>
            </a:solidFill>
          </a:endParaRPr>
        </a:p>
      </dsp:txBody>
      <dsp:txXfrm>
        <a:off x="0" y="0"/>
        <a:ext cx="1324947" cy="2247981"/>
      </dsp:txXfrm>
    </dsp:sp>
    <dsp:sp modelId="{D256F35C-6CCC-468D-AFB4-C7E755AED3A1}">
      <dsp:nvSpPr>
        <dsp:cNvPr id="0" name=""/>
        <dsp:cNvSpPr/>
      </dsp:nvSpPr>
      <dsp:spPr>
        <a:xfrm>
          <a:off x="1424318" y="1182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12. Ny regulering og afledte konsekvenser</a:t>
          </a:r>
        </a:p>
      </dsp:txBody>
      <dsp:txXfrm>
        <a:off x="1424318" y="11827"/>
        <a:ext cx="5200417" cy="236542"/>
      </dsp:txXfrm>
    </dsp:sp>
    <dsp:sp modelId="{08125911-B34A-4593-993D-25B82242A7BF}">
      <dsp:nvSpPr>
        <dsp:cNvPr id="0" name=""/>
        <dsp:cNvSpPr/>
      </dsp:nvSpPr>
      <dsp:spPr>
        <a:xfrm>
          <a:off x="1324947" y="24837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3DD5EB-B4E6-4D0B-9C8E-23CBA4AE7BB1}">
      <dsp:nvSpPr>
        <dsp:cNvPr id="0" name=""/>
        <dsp:cNvSpPr/>
      </dsp:nvSpPr>
      <dsp:spPr>
        <a:xfrm>
          <a:off x="1424318" y="26019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13. </a:t>
          </a:r>
          <a:r>
            <a:rPr lang="da-DK" sz="1200" strike="sngStrike" kern="1200" dirty="0"/>
            <a:t>Væsentlig anlægsprojekter</a:t>
          </a:r>
        </a:p>
      </dsp:txBody>
      <dsp:txXfrm>
        <a:off x="1424318" y="260197"/>
        <a:ext cx="5200417" cy="236542"/>
      </dsp:txXfrm>
    </dsp:sp>
    <dsp:sp modelId="{791CEDE6-ED63-4EFD-B425-2CB54C9270CF}">
      <dsp:nvSpPr>
        <dsp:cNvPr id="0" name=""/>
        <dsp:cNvSpPr/>
      </dsp:nvSpPr>
      <dsp:spPr>
        <a:xfrm>
          <a:off x="1324947" y="49674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56E4D-0091-4028-9655-D7D67CF36C43}">
      <dsp:nvSpPr>
        <dsp:cNvPr id="0" name=""/>
        <dsp:cNvSpPr/>
      </dsp:nvSpPr>
      <dsp:spPr>
        <a:xfrm>
          <a:off x="1424318" y="50856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14. Nyt affaldssystem</a:t>
          </a:r>
        </a:p>
      </dsp:txBody>
      <dsp:txXfrm>
        <a:off x="1424318" y="508567"/>
        <a:ext cx="5200417" cy="236542"/>
      </dsp:txXfrm>
    </dsp:sp>
    <dsp:sp modelId="{323EDD38-1C85-4C2C-AB58-6F0011C1263E}">
      <dsp:nvSpPr>
        <dsp:cNvPr id="0" name=""/>
        <dsp:cNvSpPr/>
      </dsp:nvSpPr>
      <dsp:spPr>
        <a:xfrm>
          <a:off x="1324947" y="74511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8929E-F5DD-4E92-A4AB-F9E68423E711}">
      <dsp:nvSpPr>
        <dsp:cNvPr id="0" name=""/>
        <dsp:cNvSpPr/>
      </dsp:nvSpPr>
      <dsp:spPr>
        <a:xfrm>
          <a:off x="1424318" y="75693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15. Landsmøder i brancheforeninger</a:t>
          </a:r>
        </a:p>
      </dsp:txBody>
      <dsp:txXfrm>
        <a:off x="1424318" y="756937"/>
        <a:ext cx="5200417" cy="236542"/>
      </dsp:txXfrm>
    </dsp:sp>
    <dsp:sp modelId="{580E10A1-E16F-4559-8AF2-D9C7809BD49E}">
      <dsp:nvSpPr>
        <dsp:cNvPr id="0" name=""/>
        <dsp:cNvSpPr/>
      </dsp:nvSpPr>
      <dsp:spPr>
        <a:xfrm>
          <a:off x="1324947" y="99348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919B2-FBE9-4CCF-96A1-53660F69E6EA}">
      <dsp:nvSpPr>
        <dsp:cNvPr id="0" name=""/>
        <dsp:cNvSpPr/>
      </dsp:nvSpPr>
      <dsp:spPr>
        <a:xfrm>
          <a:off x="1424318" y="100530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16. Helsingør Kraftvarmeværk A/S</a:t>
          </a:r>
        </a:p>
      </dsp:txBody>
      <dsp:txXfrm>
        <a:off x="1424318" y="1005307"/>
        <a:ext cx="5200417" cy="236542"/>
      </dsp:txXfrm>
    </dsp:sp>
    <dsp:sp modelId="{800433A6-E533-469C-9CE0-E90D1FB6CDB5}">
      <dsp:nvSpPr>
        <dsp:cNvPr id="0" name=""/>
        <dsp:cNvSpPr/>
      </dsp:nvSpPr>
      <dsp:spPr>
        <a:xfrm>
          <a:off x="1324947" y="124185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697B0-B139-4E5D-9A35-65D985C247AD}">
      <dsp:nvSpPr>
        <dsp:cNvPr id="0" name=""/>
        <dsp:cNvSpPr/>
      </dsp:nvSpPr>
      <dsp:spPr>
        <a:xfrm>
          <a:off x="1424318" y="125367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17. </a:t>
          </a:r>
          <a:r>
            <a:rPr lang="da-DK" sz="1200" kern="1200" dirty="0" err="1"/>
            <a:t>Scanenergi</a:t>
          </a:r>
          <a:r>
            <a:rPr lang="da-DK" sz="1200" kern="1200" dirty="0"/>
            <a:t> A/S</a:t>
          </a:r>
        </a:p>
      </dsp:txBody>
      <dsp:txXfrm>
        <a:off x="1424318" y="1253677"/>
        <a:ext cx="5200417" cy="236542"/>
      </dsp:txXfrm>
    </dsp:sp>
    <dsp:sp modelId="{A54DEFED-D67E-4621-A0FF-8F81D8C80713}">
      <dsp:nvSpPr>
        <dsp:cNvPr id="0" name=""/>
        <dsp:cNvSpPr/>
      </dsp:nvSpPr>
      <dsp:spPr>
        <a:xfrm>
          <a:off x="1324947" y="149022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A511E-D5A1-4626-9129-5A961D732DDB}">
      <dsp:nvSpPr>
        <dsp:cNvPr id="0" name=""/>
        <dsp:cNvSpPr/>
      </dsp:nvSpPr>
      <dsp:spPr>
        <a:xfrm>
          <a:off x="1424318" y="150204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18. Forsyning Helsingør Kronborg </a:t>
          </a:r>
          <a:r>
            <a:rPr lang="da-DK" sz="1200" kern="1200" dirty="0" err="1"/>
            <a:t>Elhandel</a:t>
          </a:r>
          <a:r>
            <a:rPr lang="da-DK" sz="1200" kern="1200" dirty="0"/>
            <a:t> A/S</a:t>
          </a:r>
        </a:p>
      </dsp:txBody>
      <dsp:txXfrm>
        <a:off x="1424318" y="1502047"/>
        <a:ext cx="5200417" cy="236542"/>
      </dsp:txXfrm>
    </dsp:sp>
    <dsp:sp modelId="{BEFDADD6-D863-44B1-BA8A-427E1384FEAA}">
      <dsp:nvSpPr>
        <dsp:cNvPr id="0" name=""/>
        <dsp:cNvSpPr/>
      </dsp:nvSpPr>
      <dsp:spPr>
        <a:xfrm>
          <a:off x="1324947" y="173859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0C594-F67E-4A8E-88BC-6A2074040147}">
      <dsp:nvSpPr>
        <dsp:cNvPr id="0" name=""/>
        <dsp:cNvSpPr/>
      </dsp:nvSpPr>
      <dsp:spPr>
        <a:xfrm>
          <a:off x="1424318" y="175041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19. Forsyning Helsingør Kronborg Gadelys A/S</a:t>
          </a:r>
        </a:p>
      </dsp:txBody>
      <dsp:txXfrm>
        <a:off x="1424318" y="1750417"/>
        <a:ext cx="5200417" cy="236542"/>
      </dsp:txXfrm>
    </dsp:sp>
    <dsp:sp modelId="{ABD798D0-EAF8-4DAD-B41F-24910049B43C}">
      <dsp:nvSpPr>
        <dsp:cNvPr id="0" name=""/>
        <dsp:cNvSpPr/>
      </dsp:nvSpPr>
      <dsp:spPr>
        <a:xfrm>
          <a:off x="1324947" y="198696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C368B-6497-47DB-A201-5B2FD43F61C8}">
      <dsp:nvSpPr>
        <dsp:cNvPr id="0" name=""/>
        <dsp:cNvSpPr/>
      </dsp:nvSpPr>
      <dsp:spPr>
        <a:xfrm>
          <a:off x="1424318" y="1998787"/>
          <a:ext cx="5200417" cy="23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20. Forsyning Helsingør Kronborg Solenergi A/S</a:t>
          </a:r>
        </a:p>
      </dsp:txBody>
      <dsp:txXfrm>
        <a:off x="1424318" y="1998787"/>
        <a:ext cx="5200417" cy="236542"/>
      </dsp:txXfrm>
    </dsp:sp>
    <dsp:sp modelId="{0B663991-FB27-4F9F-BC30-3D897E27C87C}">
      <dsp:nvSpPr>
        <dsp:cNvPr id="0" name=""/>
        <dsp:cNvSpPr/>
      </dsp:nvSpPr>
      <dsp:spPr>
        <a:xfrm>
          <a:off x="1324947" y="223533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CECB-B78D-4E1D-A778-146388CF2524}">
      <dsp:nvSpPr>
        <dsp:cNvPr id="0" name=""/>
        <dsp:cNvSpPr/>
      </dsp:nvSpPr>
      <dsp:spPr>
        <a:xfrm>
          <a:off x="0" y="2247981"/>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DAAC9-F0C3-425B-9BBA-0F971258F2A7}">
      <dsp:nvSpPr>
        <dsp:cNvPr id="0" name=""/>
        <dsp:cNvSpPr/>
      </dsp:nvSpPr>
      <dsp:spPr>
        <a:xfrm>
          <a:off x="0" y="2247981"/>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b="1" kern="1200" dirty="0">
              <a:solidFill>
                <a:schemeClr val="accent1"/>
              </a:solidFill>
            </a:rPr>
            <a:t>Proces- og beslutningspunkter</a:t>
          </a:r>
        </a:p>
      </dsp:txBody>
      <dsp:txXfrm>
        <a:off x="0" y="2247981"/>
        <a:ext cx="1324947" cy="2247981"/>
      </dsp:txXfrm>
    </dsp:sp>
    <dsp:sp modelId="{491A7B62-BDD3-4AA3-BE3E-3CE1097B533A}">
      <dsp:nvSpPr>
        <dsp:cNvPr id="0" name=""/>
        <dsp:cNvSpPr/>
      </dsp:nvSpPr>
      <dsp:spPr>
        <a:xfrm>
          <a:off x="1424318" y="2274406"/>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21. Kommunikation</a:t>
          </a:r>
        </a:p>
      </dsp:txBody>
      <dsp:txXfrm>
        <a:off x="1424318" y="2274406"/>
        <a:ext cx="5200417" cy="528517"/>
      </dsp:txXfrm>
    </dsp:sp>
    <dsp:sp modelId="{3AB0B74D-95E5-4BE2-B799-E813D4EB97D9}">
      <dsp:nvSpPr>
        <dsp:cNvPr id="0" name=""/>
        <dsp:cNvSpPr/>
      </dsp:nvSpPr>
      <dsp:spPr>
        <a:xfrm>
          <a:off x="1324947" y="2802923"/>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424318" y="2829349"/>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22. Mødeplan 2024</a:t>
          </a:r>
        </a:p>
      </dsp:txBody>
      <dsp:txXfrm>
        <a:off x="1424318" y="2829349"/>
        <a:ext cx="5200417" cy="528517"/>
      </dsp:txXfrm>
    </dsp:sp>
    <dsp:sp modelId="{0691B33E-B597-4806-8249-A4359506E6D0}">
      <dsp:nvSpPr>
        <dsp:cNvPr id="0" name=""/>
        <dsp:cNvSpPr/>
      </dsp:nvSpPr>
      <dsp:spPr>
        <a:xfrm>
          <a:off x="1324947" y="335786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DB01E-3926-4C9E-8179-3BDF5DB1FE6B}">
      <dsp:nvSpPr>
        <dsp:cNvPr id="0" name=""/>
        <dsp:cNvSpPr/>
      </dsp:nvSpPr>
      <dsp:spPr>
        <a:xfrm>
          <a:off x="1424318" y="3384292"/>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23. Fravigelse af tavshedspligt</a:t>
          </a:r>
        </a:p>
      </dsp:txBody>
      <dsp:txXfrm>
        <a:off x="1424318" y="3384292"/>
        <a:ext cx="5200417" cy="528517"/>
      </dsp:txXfrm>
    </dsp:sp>
    <dsp:sp modelId="{AC868FC8-53C2-4508-AC96-2AF0546C40C3}">
      <dsp:nvSpPr>
        <dsp:cNvPr id="0" name=""/>
        <dsp:cNvSpPr/>
      </dsp:nvSpPr>
      <dsp:spPr>
        <a:xfrm>
          <a:off x="1324947" y="3912809"/>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C1FC-DF6B-463E-8E1B-C3F60871DFFE}">
      <dsp:nvSpPr>
        <dsp:cNvPr id="0" name=""/>
        <dsp:cNvSpPr/>
      </dsp:nvSpPr>
      <dsp:spPr>
        <a:xfrm>
          <a:off x="1424318" y="3939235"/>
          <a:ext cx="5200417" cy="52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a-DK" sz="1200" kern="1200" dirty="0"/>
            <a:t>24. Eventuelt</a:t>
          </a:r>
        </a:p>
      </dsp:txBody>
      <dsp:txXfrm>
        <a:off x="1424318" y="3939235"/>
        <a:ext cx="5200417" cy="528517"/>
      </dsp:txXfrm>
    </dsp:sp>
    <dsp:sp modelId="{15DD81E3-8CB6-4C93-BDEF-23180D420302}">
      <dsp:nvSpPr>
        <dsp:cNvPr id="0" name=""/>
        <dsp:cNvSpPr/>
      </dsp:nvSpPr>
      <dsp:spPr>
        <a:xfrm>
          <a:off x="1324947" y="446775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Bilag</a:t>
          </a:r>
        </a:p>
      </dsp:txBody>
      <dsp:txXfrm>
        <a:off x="0" y="0"/>
        <a:ext cx="1056233" cy="2244288"/>
      </dsp:txXfrm>
    </dsp:sp>
    <dsp:sp modelId="{794530A8-00D0-484E-844F-83A804AE5E64}">
      <dsp:nvSpPr>
        <dsp:cNvPr id="0" name=""/>
        <dsp:cNvSpPr/>
      </dsp:nvSpPr>
      <dsp:spPr>
        <a:xfrm>
          <a:off x="1135450" y="19012"/>
          <a:ext cx="4145715" cy="109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dirty="0">
              <a:solidFill>
                <a:schemeClr val="bg1"/>
              </a:solidFill>
            </a:rPr>
            <a:t>8.1 Udkast til Politik for diversitet, ligestilling og inklusion</a:t>
          </a:r>
        </a:p>
      </dsp:txBody>
      <dsp:txXfrm>
        <a:off x="1135450" y="19012"/>
        <a:ext cx="4145715" cy="1092241"/>
      </dsp:txXfrm>
    </dsp:sp>
    <dsp:sp modelId="{D2BEA5B6-E8D3-4830-B71D-26BD40BDA466}">
      <dsp:nvSpPr>
        <dsp:cNvPr id="0" name=""/>
        <dsp:cNvSpPr/>
      </dsp:nvSpPr>
      <dsp:spPr>
        <a:xfrm>
          <a:off x="1056233" y="804128"/>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923D2-F24E-4477-818B-77AEF98865DB}">
      <dsp:nvSpPr>
        <dsp:cNvPr id="0" name=""/>
        <dsp:cNvSpPr/>
      </dsp:nvSpPr>
      <dsp:spPr>
        <a:xfrm>
          <a:off x="1135450" y="1130266"/>
          <a:ext cx="4145715" cy="109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kern="1200">
              <a:solidFill>
                <a:schemeClr val="bg1"/>
              </a:solidFill>
            </a:rPr>
            <a:t>8.2 Måltal for underrepræsentation i ledelsen</a:t>
          </a:r>
          <a:endParaRPr lang="da-DK" sz="1600" kern="1200" dirty="0">
            <a:solidFill>
              <a:schemeClr val="bg1"/>
            </a:solidFill>
          </a:endParaRPr>
        </a:p>
      </dsp:txBody>
      <dsp:txXfrm>
        <a:off x="1135450" y="1130266"/>
        <a:ext cx="4145715" cy="1092241"/>
      </dsp:txXfrm>
    </dsp:sp>
    <dsp:sp modelId="{5D1AAEDE-AC00-4B3B-B459-05AA647E85BB}">
      <dsp:nvSpPr>
        <dsp:cNvPr id="0" name=""/>
        <dsp:cNvSpPr/>
      </dsp:nvSpPr>
      <dsp:spPr>
        <a:xfrm>
          <a:off x="1056233" y="2222507"/>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979820-22B8-9A47-94FC-D3A935BE040A}" type="datetimeFigureOut">
              <a:rPr lang="da-DK" smtClean="0"/>
              <a:t>15-04-2024</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380D-191E-4967-9FAB-88D89A5831CE}" type="datetimeFigureOut">
              <a:rPr lang="da-DK" smtClean="0"/>
              <a:t>15-04-2024</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404894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 og stillingsbetegnelse</a:t>
            </a:r>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Referat af bestyrelsesmødet den 21. marts 2024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a:t>.</a:t>
            </a:r>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6" name="Pladsholder til dato 5" hidden="1"/>
          <p:cNvSpPr>
            <a:spLocks noGrp="1"/>
          </p:cNvSpPr>
          <p:nvPr>
            <p:ph type="dt" sz="half" idx="10"/>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a:t>Klik og tilføj titel</a:t>
            </a:r>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og tilføj navn</a:t>
            </a:r>
          </a:p>
        </p:txBody>
      </p:sp>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a:t>Referat af bestyrelsesmødet den 21. marts 2024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82719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7"/>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4048826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4575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12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a:t>Klik på ikonet og indsæt billede</a:t>
            </a:r>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35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a:t>Side</a:t>
            </a:r>
            <a:r>
              <a:rPr lang="da-DK"/>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86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a:t>Klik og tilføj titel</a:t>
            </a:r>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tilføj titel</a:t>
            </a:r>
          </a:p>
        </p:txBody>
      </p:sp>
      <p:sp>
        <p:nvSpPr>
          <p:cNvPr id="14" name="Pladsholder til dato 13" hidden="1"/>
          <p:cNvSpPr>
            <a:spLocks noGrp="1"/>
          </p:cNvSpPr>
          <p:nvPr>
            <p:ph type="dt" sz="half" idx="10"/>
          </p:nvPr>
        </p:nvSpPr>
        <p:spPr/>
        <p:txBody>
          <a:bodyPr/>
          <a:lstStyle/>
          <a:p>
            <a:endParaRPr lang="da-DK" dirty="0"/>
          </a:p>
        </p:txBody>
      </p:sp>
      <p:sp>
        <p:nvSpPr>
          <p:cNvPr id="15" name="Pladsholder til sidefod 14"/>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147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a:t>Klik og tilføj titel</a:t>
            </a:r>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19" name="Pladsholder til dato 18" hidden="1"/>
          <p:cNvSpPr>
            <a:spLocks noGrp="1"/>
          </p:cNvSpPr>
          <p:nvPr>
            <p:ph type="dt" sz="half" idx="21"/>
          </p:nvPr>
        </p:nvSpPr>
        <p:spPr/>
        <p:txBody>
          <a:bodyPr/>
          <a:lstStyle/>
          <a:p>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a:t>Referat af bestyrelsesmødet den 21. marts 2024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a:t>Side</a:t>
            </a:r>
            <a:r>
              <a:rPr lang="da-DK" dirty="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a:t>Klik på ikonet og indsæt billede</a:t>
            </a:r>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a:t>Indsæt ikon</a:t>
            </a:r>
          </a:p>
        </p:txBody>
      </p:sp>
      <p:sp>
        <p:nvSpPr>
          <p:cNvPr id="3" name="Date Placeholder 2" hidden="1"/>
          <p:cNvSpPr>
            <a:spLocks noGrp="1"/>
          </p:cNvSpPr>
          <p:nvPr>
            <p:ph type="dt" sz="half" idx="10"/>
          </p:nvPr>
        </p:nvSpPr>
        <p:spPr>
          <a:xfrm>
            <a:off x="838200" y="6970294"/>
            <a:ext cx="2743200" cy="365125"/>
          </a:xfrm>
        </p:spPr>
        <p:txBody>
          <a:bodyPr/>
          <a:lstStyle/>
          <a:p>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a:t>Referat af bestyrelsesmødet den 21. marts 2024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762658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a:t>Klik og tilføj navn</a:t>
            </a:r>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a:t>Klik og tilføj stillingsbetegnelse</a:t>
            </a:r>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Pladsholder til sidefod 3"/>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a:t>Klik og tilføj titel</a:t>
            </a:r>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a:t>Referat af bestyrelsesmødet den 21. marts 2024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a:t>Side</a:t>
            </a:r>
            <a:r>
              <a:rPr lang="da-DK" dirty="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Referat af bestyrelsesmødet den 21. marts 2024 kl. 15.30 i : </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a:t>Forsyning Helsingør Krongrøn A/S</a:t>
            </a:r>
            <a:br>
              <a:rPr lang="da-DK" sz="1600" dirty="0"/>
            </a:b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92"/>
            <a:ext cx="12192000" cy="3789039"/>
          </a:xfrm>
          <a:prstGeom prst="rect">
            <a:avLst/>
          </a:prstGeom>
        </p:spPr>
      </p:pic>
      <p:sp>
        <p:nvSpPr>
          <p:cNvPr id="4" name="Pladsholder til sidefod 3">
            <a:extLst>
              <a:ext uri="{FF2B5EF4-FFF2-40B4-BE49-F238E27FC236}">
                <a16:creationId xmlns:a16="http://schemas.microsoft.com/office/drawing/2014/main" id="{A62204A0-DC6B-48AA-8ADD-9C85E89B41EC}"/>
              </a:ext>
            </a:extLst>
          </p:cNvPr>
          <p:cNvSpPr>
            <a:spLocks noGrp="1"/>
          </p:cNvSpPr>
          <p:nvPr>
            <p:ph type="ftr" sz="quarter" idx="11"/>
          </p:nvPr>
        </p:nvSpPr>
        <p:spPr>
          <a:xfrm>
            <a:off x="551384" y="6252869"/>
            <a:ext cx="5184000" cy="176532"/>
          </a:xfrm>
        </p:spPr>
        <p:txBody>
          <a:bodyPr/>
          <a:lstStyle/>
          <a:p>
            <a:r>
              <a:rPr lang="da-DK"/>
              <a:t>Referat af bestyrelsesmødet den 21. marts 2024 i Forsyning Helsingør A/S m.fl.</a:t>
            </a:r>
            <a:endParaRPr lang="da-DK" dirty="0"/>
          </a:p>
        </p:txBody>
      </p:sp>
      <p:sp>
        <p:nvSpPr>
          <p:cNvPr id="5" name="Pladsholder til slidenummer 4">
            <a:extLst>
              <a:ext uri="{FF2B5EF4-FFF2-40B4-BE49-F238E27FC236}">
                <a16:creationId xmlns:a16="http://schemas.microsoft.com/office/drawing/2014/main" id="{CA510728-9283-47B0-96E2-9DB61C077899}"/>
              </a:ext>
            </a:extLst>
          </p:cNvPr>
          <p:cNvSpPr>
            <a:spLocks noGrp="1"/>
          </p:cNvSpPr>
          <p:nvPr>
            <p:ph type="sldNum" sz="quarter" idx="12"/>
          </p:nvPr>
        </p:nvSpPr>
        <p:spPr>
          <a:xfrm>
            <a:off x="119336" y="6245756"/>
            <a:ext cx="623499" cy="176532"/>
          </a:xfrm>
        </p:spPr>
        <p:txBody>
          <a:bodyPr/>
          <a:lstStyle/>
          <a:p>
            <a:r>
              <a:rPr lang="da-DK" cap="all" dirty="0"/>
              <a:t>Side</a:t>
            </a:r>
            <a:r>
              <a:rPr lang="da-DK" dirty="0"/>
              <a:t> </a:t>
            </a:r>
            <a:fld id="{5BA07366-CB75-4AA8-9E5B-928B849F427C}" type="slidenum">
              <a:rPr lang="da-DK" smtClean="0"/>
              <a:pPr/>
              <a:t>1</a:t>
            </a:fld>
            <a:endParaRPr lang="da-DK" dirty="0"/>
          </a:p>
        </p:txBody>
      </p:sp>
      <p:sp>
        <p:nvSpPr>
          <p:cNvPr id="6" name="Tekstfelt 5">
            <a:extLst>
              <a:ext uri="{FF2B5EF4-FFF2-40B4-BE49-F238E27FC236}">
                <a16:creationId xmlns:a16="http://schemas.microsoft.com/office/drawing/2014/main" id="{270A88A1-F081-4EC3-A161-4CCF768FCE5E}"/>
              </a:ext>
            </a:extLst>
          </p:cNvPr>
          <p:cNvSpPr txBox="1"/>
          <p:nvPr/>
        </p:nvSpPr>
        <p:spPr>
          <a:xfrm>
            <a:off x="7824192" y="3769755"/>
            <a:ext cx="2160240" cy="2031325"/>
          </a:xfrm>
          <a:prstGeom prst="rect">
            <a:avLst/>
          </a:prstGeom>
          <a:noFill/>
        </p:spPr>
        <p:txBody>
          <a:bodyPr wrap="square" lIns="0" tIns="0" rIns="0" bIns="0" rtlCol="0">
            <a:spAutoFit/>
          </a:bodyPr>
          <a:lstStyle/>
          <a:p>
            <a:r>
              <a:rPr lang="da-DK" sz="1200" dirty="0">
                <a:solidFill>
                  <a:schemeClr val="bg1"/>
                </a:solidFill>
              </a:rPr>
              <a:t>Deltagere:</a:t>
            </a:r>
          </a:p>
          <a:p>
            <a:r>
              <a:rPr lang="da-DK" sz="1200" dirty="0">
                <a:solidFill>
                  <a:schemeClr val="bg1"/>
                </a:solidFill>
              </a:rPr>
              <a:t>Jens Bertram</a:t>
            </a:r>
          </a:p>
          <a:p>
            <a:r>
              <a:rPr lang="da-DK" sz="1200" dirty="0">
                <a:solidFill>
                  <a:schemeClr val="bg1"/>
                </a:solidFill>
              </a:rPr>
              <a:t>Gitte Kondrup</a:t>
            </a:r>
          </a:p>
          <a:p>
            <a:r>
              <a:rPr lang="da-DK" sz="1200" dirty="0">
                <a:solidFill>
                  <a:schemeClr val="bg1"/>
                </a:solidFill>
              </a:rPr>
              <a:t>Peter Poulsen</a:t>
            </a:r>
          </a:p>
          <a:p>
            <a:r>
              <a:rPr lang="da-DK" sz="1200" dirty="0">
                <a:solidFill>
                  <a:schemeClr val="bg1"/>
                </a:solidFill>
              </a:rPr>
              <a:t>Birgitte Bergman</a:t>
            </a:r>
          </a:p>
          <a:p>
            <a:r>
              <a:rPr lang="da-DK" sz="1200" dirty="0">
                <a:solidFill>
                  <a:schemeClr val="bg1"/>
                </a:solidFill>
              </a:rPr>
              <a:t>Michael Madsen</a:t>
            </a:r>
          </a:p>
          <a:p>
            <a:r>
              <a:rPr lang="da-DK" sz="1200" dirty="0">
                <a:solidFill>
                  <a:schemeClr val="bg1"/>
                </a:solidFill>
              </a:rPr>
              <a:t>Mathias Ravn</a:t>
            </a:r>
          </a:p>
          <a:p>
            <a:r>
              <a:rPr lang="da-DK" sz="1200" dirty="0">
                <a:solidFill>
                  <a:schemeClr val="bg1"/>
                </a:solidFill>
              </a:rPr>
              <a:t>Charlotte Bingen</a:t>
            </a:r>
          </a:p>
          <a:p>
            <a:r>
              <a:rPr lang="da-DK" sz="1200" dirty="0">
                <a:solidFill>
                  <a:schemeClr val="bg1"/>
                </a:solidFill>
              </a:rPr>
              <a:t>Lars Goldschmidt</a:t>
            </a:r>
          </a:p>
          <a:p>
            <a:endParaRPr lang="da-DK" sz="1200" dirty="0">
              <a:solidFill>
                <a:schemeClr val="bg1"/>
              </a:solidFill>
            </a:endParaRPr>
          </a:p>
          <a:p>
            <a:endParaRPr lang="da-DK" sz="1200" dirty="0"/>
          </a:p>
        </p:txBody>
      </p:sp>
      <p:sp>
        <p:nvSpPr>
          <p:cNvPr id="7" name="Tekstfelt 6">
            <a:extLst>
              <a:ext uri="{FF2B5EF4-FFF2-40B4-BE49-F238E27FC236}">
                <a16:creationId xmlns:a16="http://schemas.microsoft.com/office/drawing/2014/main" id="{71EC9BD6-258C-4B94-A671-B46D752B8C39}"/>
              </a:ext>
            </a:extLst>
          </p:cNvPr>
          <p:cNvSpPr txBox="1"/>
          <p:nvPr/>
        </p:nvSpPr>
        <p:spPr>
          <a:xfrm>
            <a:off x="9768408" y="3789040"/>
            <a:ext cx="2160240" cy="738664"/>
          </a:xfrm>
          <a:prstGeom prst="rect">
            <a:avLst/>
          </a:prstGeom>
          <a:noFill/>
        </p:spPr>
        <p:txBody>
          <a:bodyPr wrap="square" lIns="0" tIns="0" rIns="0" bIns="0" rtlCol="0">
            <a:spAutoFit/>
          </a:bodyPr>
          <a:lstStyle/>
          <a:p>
            <a:r>
              <a:rPr lang="da-DK" sz="1200" dirty="0">
                <a:solidFill>
                  <a:schemeClr val="bg1"/>
                </a:solidFill>
              </a:rPr>
              <a:t>Fraværende:</a:t>
            </a:r>
          </a:p>
          <a:p>
            <a:r>
              <a:rPr lang="da-DK" sz="1200" dirty="0">
                <a:solidFill>
                  <a:schemeClr val="bg1"/>
                </a:solidFill>
              </a:rPr>
              <a:t>Peter Poulsen</a:t>
            </a:r>
          </a:p>
          <a:p>
            <a:r>
              <a:rPr lang="da-DK" sz="1200" dirty="0">
                <a:solidFill>
                  <a:schemeClr val="bg1"/>
                </a:solidFill>
              </a:rPr>
              <a:t>Birgitte Bergman</a:t>
            </a:r>
          </a:p>
          <a:p>
            <a:endParaRPr lang="da-DK" sz="1200" dirty="0"/>
          </a:p>
        </p:txBody>
      </p:sp>
    </p:spTree>
    <p:extLst>
      <p:ext uri="{BB962C8B-B14F-4D97-AF65-F5344CB8AC3E}">
        <p14:creationId xmlns:p14="http://schemas.microsoft.com/office/powerpoint/2010/main" val="408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28800"/>
            <a:ext cx="10464592" cy="309634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A8A92F2E-4664-494C-B755-9CCD178250D0}"/>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5 Økonomi- og ledelsesrapportering </a:t>
            </a:r>
          </a:p>
          <a:p>
            <a:pPr lvl="0">
              <a:defRPr/>
            </a:pPr>
            <a:r>
              <a:rPr lang="da-DK" sz="2800" dirty="0">
                <a:solidFill>
                  <a:srgbClr val="44697D"/>
                </a:solidFill>
              </a:rPr>
              <a:t>– Regulatoriske forhold</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092EF126-6E3E-43EC-8081-2467D4075503}"/>
              </a:ext>
            </a:extLst>
          </p:cNvPr>
          <p:cNvSpPr/>
          <p:nvPr/>
        </p:nvSpPr>
        <p:spPr>
          <a:xfrm>
            <a:off x="953094" y="2459504"/>
            <a:ext cx="8671298" cy="369332"/>
          </a:xfrm>
          <a:prstGeom prst="rect">
            <a:avLst/>
          </a:prstGeom>
        </p:spPr>
        <p:txBody>
          <a:bodyPr wrap="square">
            <a:spAutoFit/>
          </a:bodyPr>
          <a:lstStyle/>
          <a:p>
            <a:r>
              <a:rPr lang="da-DK" dirty="0"/>
              <a:t>Koncernselskabernes regulatoriske forhold i 2023 blev præsenteret for bestyrelsen.</a:t>
            </a:r>
          </a:p>
        </p:txBody>
      </p:sp>
    </p:spTree>
    <p:extLst>
      <p:ext uri="{BB962C8B-B14F-4D97-AF65-F5344CB8AC3E}">
        <p14:creationId xmlns:p14="http://schemas.microsoft.com/office/powerpoint/2010/main" val="109991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Titel 1">
            <a:extLst>
              <a:ext uri="{FF2B5EF4-FFF2-40B4-BE49-F238E27FC236}">
                <a16:creationId xmlns:a16="http://schemas.microsoft.com/office/drawing/2014/main" id="{F7D92D96-A9EC-4AFA-92EC-74273742991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5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Anlægsinvesteringer</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9"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351A2D07-AD9B-4004-B625-148458745B5C}"/>
              </a:ext>
            </a:extLst>
          </p:cNvPr>
          <p:cNvSpPr/>
          <p:nvPr/>
        </p:nvSpPr>
        <p:spPr>
          <a:xfrm>
            <a:off x="960000" y="2132856"/>
            <a:ext cx="8880416" cy="1477328"/>
          </a:xfrm>
          <a:prstGeom prst="rect">
            <a:avLst/>
          </a:prstGeom>
        </p:spPr>
        <p:txBody>
          <a:bodyPr wrap="square">
            <a:spAutoFit/>
          </a:bodyPr>
          <a:lstStyle/>
          <a:p>
            <a:r>
              <a:rPr lang="da-DK" dirty="0"/>
              <a:t>Anlægsrapporteringen for 2023 blev præsenteret for bestyrelsen. Koncernens selskaber har i 2023 investeret for i alt 285,1 mio.kr., svarende til 46 pct. af det samlede reviderede anlægsbudget for 2023.</a:t>
            </a:r>
          </a:p>
          <a:p>
            <a:r>
              <a:rPr lang="da-DK" dirty="0"/>
              <a:t> </a:t>
            </a:r>
          </a:p>
          <a:p>
            <a:r>
              <a:rPr lang="da-DK" dirty="0"/>
              <a:t>Bestyrelsen tog den samlede økonomi- og ledelsesrapportering for koncernen til efterretning.</a:t>
            </a:r>
          </a:p>
        </p:txBody>
      </p:sp>
    </p:spTree>
    <p:extLst>
      <p:ext uri="{BB962C8B-B14F-4D97-AF65-F5344CB8AC3E}">
        <p14:creationId xmlns:p14="http://schemas.microsoft.com/office/powerpoint/2010/main" val="68958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prstClr val="white"/>
                </a:solidFill>
                <a:effectLst/>
                <a:uLnTx/>
                <a:uFillTx/>
                <a:latin typeface="Calibri"/>
                <a:ea typeface="+mn-ea"/>
                <a:cs typeface="+mn-cs"/>
              </a:rPr>
              <a:t>Side</a:t>
            </a:r>
            <a:r>
              <a:rPr kumimoji="0" lang="da-DK" sz="800" b="1" i="0" u="none" strike="noStrike" kern="1200" cap="none" spc="0" normalizeH="0" baseline="0" noProof="0" dirty="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Pladsholder til indhold 6"/>
          <p:cNvGraphicFramePr>
            <a:graphicFrameLocks/>
          </p:cNvGraphicFramePr>
          <p:nvPr>
            <p:extLst>
              <p:ext uri="{D42A27DB-BD31-4B8C-83A1-F6EECF244321}">
                <p14:modId xmlns:p14="http://schemas.microsoft.com/office/powerpoint/2010/main" val="2005007620"/>
              </p:ext>
            </p:extLst>
          </p:nvPr>
        </p:nvGraphicFramePr>
        <p:xfrm>
          <a:off x="950196" y="2192824"/>
          <a:ext cx="5281166" cy="224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prstClr val="white"/>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9" name="Titel 1">
            <a:extLst>
              <a:ext uri="{FF2B5EF4-FFF2-40B4-BE49-F238E27FC236}">
                <a16:creationId xmlns:a16="http://schemas.microsoft.com/office/drawing/2014/main" id="{95B5D300-8EC5-479A-AA36-F3C92EC99CCD}"/>
              </a:ext>
            </a:extLst>
          </p:cNvPr>
          <p:cNvSpPr>
            <a:spLocks noGrp="1"/>
          </p:cNvSpPr>
          <p:nvPr>
            <p:ph type="title"/>
          </p:nvPr>
        </p:nvSpPr>
        <p:spPr>
          <a:xfrm>
            <a:off x="767408" y="188641"/>
            <a:ext cx="11112663" cy="1656183"/>
          </a:xfrm>
        </p:spPr>
        <p:txBody>
          <a:bodyPr anchor="ctr"/>
          <a:lstStyle/>
          <a:p>
            <a:r>
              <a:rPr lang="da-DK" dirty="0"/>
              <a:t>6. </a:t>
            </a:r>
            <a:r>
              <a:rPr kumimoji="0" lang="da-DK" sz="4000" b="0" i="0" u="none" strike="noStrike" kern="1200" cap="none" spc="0" normalizeH="0" baseline="0" noProof="0" dirty="0">
                <a:ln>
                  <a:noFill/>
                </a:ln>
                <a:effectLst/>
                <a:uLnTx/>
                <a:uFillTx/>
                <a:latin typeface="Calibri Light"/>
                <a:ea typeface="+mj-ea"/>
                <a:cs typeface="+mj-cs"/>
              </a:rPr>
              <a:t>Politik for Diversitet, Ligestilling om Inklusion</a:t>
            </a:r>
            <a:br>
              <a:rPr lang="da-DK" dirty="0"/>
            </a:br>
            <a:r>
              <a:rPr lang="da-DK" sz="2800" dirty="0"/>
              <a:t>- alle selskaber</a:t>
            </a:r>
            <a:endParaRPr lang="da-DK" dirty="0"/>
          </a:p>
        </p:txBody>
      </p:sp>
      <p:pic>
        <p:nvPicPr>
          <p:cNvPr id="11" name="Billede 10" descr="http://fh-fohdam01/fotoweb/cache/5016/Main/Foto%20FH/2019/Helsing%C3%B8r%20Messen%202019/DSC_1127.t5c975300.m800.NEF.pv.xoLM543Bx.jpg">
            <a:extLst>
              <a:ext uri="{FF2B5EF4-FFF2-40B4-BE49-F238E27FC236}">
                <a16:creationId xmlns:a16="http://schemas.microsoft.com/office/drawing/2014/main" id="{45E18D81-D797-441F-8398-1B27A14640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2184" y="1988840"/>
            <a:ext cx="3816424" cy="3456384"/>
          </a:xfrm>
          <a:prstGeom prst="rect">
            <a:avLst/>
          </a:prstGeom>
          <a:noFill/>
          <a:ln>
            <a:noFill/>
          </a:ln>
        </p:spPr>
      </p:pic>
    </p:spTree>
    <p:extLst>
      <p:ext uri="{BB962C8B-B14F-4D97-AF65-F5344CB8AC3E}">
        <p14:creationId xmlns:p14="http://schemas.microsoft.com/office/powerpoint/2010/main" val="46883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23332"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t>6. </a:t>
            </a:r>
            <a:r>
              <a:rPr kumimoji="0" lang="da-DK" sz="4000" b="0" i="0" u="none" strike="noStrike" kern="1200" cap="none" spc="0" normalizeH="0" baseline="0" noProof="0" dirty="0">
                <a:ln>
                  <a:noFill/>
                </a:ln>
                <a:effectLst/>
                <a:uLnTx/>
                <a:uFillTx/>
                <a:latin typeface="Calibri Light"/>
                <a:ea typeface="+mj-ea"/>
                <a:cs typeface="+mj-cs"/>
              </a:rPr>
              <a:t>Politik for Diversitet, Ligestilling om Inklusion</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endParaRPr kumimoji="0" lang="da-DK" sz="28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58850" y="2166938"/>
            <a:ext cx="10537749" cy="3566318"/>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9000"/>
              </a:lnSpc>
              <a:spcBef>
                <a:spcPts val="0"/>
              </a:spcBef>
              <a:spcAft>
                <a:spcPts val="0"/>
              </a:spcAft>
              <a:buClr>
                <a:srgbClr val="7D9AAA"/>
              </a:buClr>
              <a:buSzTx/>
              <a:buFont typeface="Arial" panose="020B0604020202020204" pitchFamily="34" charset="0"/>
              <a:buChar char="•"/>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kstfelt 2">
            <a:extLst>
              <a:ext uri="{FF2B5EF4-FFF2-40B4-BE49-F238E27FC236}">
                <a16:creationId xmlns:a16="http://schemas.microsoft.com/office/drawing/2014/main" id="{1EFB6BAF-BE88-894E-E595-5DD535247175}"/>
              </a:ext>
            </a:extLst>
          </p:cNvPr>
          <p:cNvSpPr txBox="1"/>
          <p:nvPr/>
        </p:nvSpPr>
        <p:spPr>
          <a:xfrm>
            <a:off x="1068043" y="1268760"/>
            <a:ext cx="7413658" cy="4924425"/>
          </a:xfrm>
          <a:prstGeom prst="rect">
            <a:avLst/>
          </a:prstGeom>
          <a:noFill/>
        </p:spPr>
        <p:txBody>
          <a:bodyPr wrap="square" lIns="0" tIns="0" rIns="0" bIns="0" rtlCol="0">
            <a:spAutoFit/>
          </a:bodyPr>
          <a:lstStyle/>
          <a:p>
            <a:r>
              <a:rPr lang="da-DK" sz="2000" dirty="0">
                <a:solidFill>
                  <a:prstClr val="black"/>
                </a:solidFill>
              </a:rPr>
              <a:t>Der fremlægges forslag til politik for diversitet, ligestilling og inklusion.</a:t>
            </a:r>
          </a:p>
          <a:p>
            <a:endParaRPr lang="da-DK" sz="2000" dirty="0">
              <a:solidFill>
                <a:prstClr val="black"/>
              </a:solidFill>
            </a:endParaRPr>
          </a:p>
          <a:p>
            <a:r>
              <a:rPr lang="da-DK" sz="2000" dirty="0">
                <a:solidFill>
                  <a:prstClr val="black"/>
                </a:solidFill>
              </a:rPr>
              <a:t>Politikken er afledt af ønsket om at Forsyning Helsingør afspejler udviklingen i samfundet, samt krav i årsregnskabsloven om måltal for det underrepræsenterede køn i ledelsen.</a:t>
            </a:r>
          </a:p>
          <a:p>
            <a:endParaRPr lang="da-DK" sz="2000" dirty="0">
              <a:solidFill>
                <a:prstClr val="black"/>
              </a:solidFill>
            </a:endParaRPr>
          </a:p>
          <a:p>
            <a:r>
              <a:rPr lang="da-DK" sz="2000" dirty="0">
                <a:effectLst/>
                <a:latin typeface="Calibri" panose="020F0502020204030204" pitchFamily="34" charset="0"/>
                <a:ea typeface="Calibri" panose="020F0502020204030204" pitchFamily="34" charset="0"/>
                <a:cs typeface="Times New Roman" panose="02020603050405020304" pitchFamily="18" charset="0"/>
              </a:rPr>
              <a:t>Politikken skal skabe grundlaget for en attraktiv arbejdsplads, som er i stand til at tiltrække, udvikle og fastholde medarbejdere nu og i fremtiden. Vi anser mangfoldighed, lige muligheder og lige vilkår som en forudsætning for, at vi fremover kan have det bedste hold af dygtige ledere og medarbejdere.</a:t>
            </a:r>
          </a:p>
          <a:p>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000" dirty="0">
                <a:effectLst/>
                <a:latin typeface="Calibri" panose="020F0502020204030204" pitchFamily="34" charset="0"/>
                <a:ea typeface="Calibri" panose="020F0502020204030204" pitchFamily="34" charset="0"/>
                <a:cs typeface="Times New Roman" panose="02020603050405020304" pitchFamily="18" charset="0"/>
              </a:rPr>
              <a:t>I Forsyning Helsingør ser vi diversitet, ligestilling og inklusion som nødvendige faktorer for en styrket position i fremtiden. De gør os klogere som virksomhed, og vi ser dem som konkurrenceparametre på arbejdsmarkedet og som væsentlige for selskabets omdømme.</a:t>
            </a:r>
            <a:endParaRPr lang="da-DK" sz="2000" dirty="0">
              <a:solidFill>
                <a:prstClr val="black"/>
              </a:solidFill>
            </a:endParaRPr>
          </a:p>
        </p:txBody>
      </p:sp>
      <p:pic>
        <p:nvPicPr>
          <p:cNvPr id="1026" name="Picture 2" descr="Diversitet og inklusion er i fokus i ny ULD-handleplan - Aalborg Universitet">
            <a:extLst>
              <a:ext uri="{FF2B5EF4-FFF2-40B4-BE49-F238E27FC236}">
                <a16:creationId xmlns:a16="http://schemas.microsoft.com/office/drawing/2014/main" id="{9E48B002-5C3B-D1D8-4B2B-9D26C0A090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992" y="3933056"/>
            <a:ext cx="3363387" cy="181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0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960001" y="188641"/>
            <a:ext cx="10968647" cy="936103"/>
          </a:xfrm>
        </p:spPr>
        <p:txBody>
          <a:bodyPr anchor="b"/>
          <a:lstStyle/>
          <a:p>
            <a:r>
              <a:rPr lang="da-DK" dirty="0"/>
              <a:t>6. </a:t>
            </a:r>
            <a:r>
              <a:rPr kumimoji="0" lang="da-DK" sz="4000" b="0" i="0" u="none" strike="noStrike" kern="1200" cap="none" spc="0" normalizeH="0" baseline="0" noProof="0" dirty="0">
                <a:ln>
                  <a:noFill/>
                </a:ln>
                <a:effectLst/>
                <a:uLnTx/>
                <a:uFillTx/>
                <a:latin typeface="Calibri Light"/>
                <a:ea typeface="+mj-ea"/>
                <a:cs typeface="+mj-cs"/>
              </a:rPr>
              <a:t>Politik for Diversitet, Ligestilling om Inklusion</a:t>
            </a:r>
            <a:endParaRPr lang="da-DK" dirty="0"/>
          </a:p>
        </p:txBody>
      </p:sp>
      <p:sp>
        <p:nvSpPr>
          <p:cNvPr id="8" name="Pladsholder til indhold 7">
            <a:extLst>
              <a:ext uri="{FF2B5EF4-FFF2-40B4-BE49-F238E27FC236}">
                <a16:creationId xmlns:a16="http://schemas.microsoft.com/office/drawing/2014/main" id="{3B36D7A8-58B3-4D13-BF8D-B5D1CACCA346}"/>
              </a:ext>
            </a:extLst>
          </p:cNvPr>
          <p:cNvSpPr>
            <a:spLocks noGrp="1"/>
          </p:cNvSpPr>
          <p:nvPr>
            <p:ph idx="1"/>
          </p:nvPr>
        </p:nvSpPr>
        <p:spPr>
          <a:xfrm>
            <a:off x="959424" y="1340768"/>
            <a:ext cx="10273152" cy="3744416"/>
          </a:xfrm>
        </p:spPr>
        <p:txBody>
          <a:bodyPr/>
          <a:lstStyle/>
          <a:p>
            <a:pPr marL="0" indent="0">
              <a:buNone/>
            </a:pPr>
            <a:r>
              <a:rPr lang="da-DK" dirty="0"/>
              <a:t>Erhvervsstyrelsen definerer en ligelig kønsfordeling som;</a:t>
            </a:r>
          </a:p>
          <a:p>
            <a:pPr marL="0" indent="0">
              <a:buNone/>
            </a:pPr>
            <a:r>
              <a:rPr lang="da-DK" dirty="0"/>
              <a:t>-	 en fordeling på 40/60 procent af henholdsvis kvinder og mænd.</a:t>
            </a:r>
          </a:p>
          <a:p>
            <a:pPr marL="0" indent="0">
              <a:buNone/>
            </a:pPr>
            <a:r>
              <a:rPr lang="da-DK" dirty="0"/>
              <a:t>-	 det antal, som kommer tættest på 40 procent uden at overstige 40 procent. </a:t>
            </a:r>
          </a:p>
          <a:p>
            <a:pPr marL="0" indent="0">
              <a:buNone/>
            </a:pPr>
            <a:endParaRPr lang="da-DK" dirty="0"/>
          </a:p>
          <a:p>
            <a:pPr marL="0" indent="0">
              <a:buNone/>
            </a:pPr>
            <a:r>
              <a:rPr lang="da-DK" dirty="0">
                <a:solidFill>
                  <a:prstClr val="black"/>
                </a:solidFill>
              </a:rPr>
              <a:t>Forsyning Helsingør opfylder kravene i </a:t>
            </a:r>
            <a:r>
              <a:rPr lang="da-DK" dirty="0" err="1">
                <a:solidFill>
                  <a:prstClr val="black"/>
                </a:solidFill>
              </a:rPr>
              <a:t>holding</a:t>
            </a:r>
            <a:r>
              <a:rPr lang="da-DK" dirty="0">
                <a:solidFill>
                  <a:prstClr val="black"/>
                </a:solidFill>
              </a:rPr>
              <a:t> og datterselskaber, idet der her er en ligelig kønsfordeling.</a:t>
            </a:r>
          </a:p>
          <a:p>
            <a:pPr marL="0" indent="0">
              <a:buNone/>
            </a:pPr>
            <a:endParaRPr lang="da-DK" dirty="0">
              <a:solidFill>
                <a:prstClr val="black"/>
              </a:solidFill>
            </a:endParaRPr>
          </a:p>
          <a:p>
            <a:pPr marL="0" indent="0">
              <a:buNone/>
            </a:pPr>
            <a:r>
              <a:rPr lang="da-DK" dirty="0">
                <a:solidFill>
                  <a:prstClr val="black"/>
                </a:solidFill>
              </a:rPr>
              <a:t>De øvrige ledelseslag under bestyrelsen udgøres i Forsyning Helsingør af direktionen som er første niveau – samt chefgruppen, der er andet niveau. Direktionen består af én person. Chefgruppen </a:t>
            </a:r>
            <a:r>
              <a:rPr lang="da-DK" dirty="0" err="1">
                <a:solidFill>
                  <a:prstClr val="black"/>
                </a:solidFill>
              </a:rPr>
              <a:t>be-står</a:t>
            </a:r>
            <a:r>
              <a:rPr lang="da-DK" dirty="0">
                <a:solidFill>
                  <a:prstClr val="black"/>
                </a:solidFill>
              </a:rPr>
              <a:t> af 4 personer. Andet niveau defineres som personer med personaleansvar, der refererer direkte til det første niveau. Der skal opstilles måltal for selskabet Forsyning Helsingør Service A/S, hvor der ikke er ligelig repræsentation.. </a:t>
            </a:r>
          </a:p>
          <a:p>
            <a:pPr marL="0" indent="0">
              <a:buNone/>
            </a:pPr>
            <a:endParaRPr lang="da-DK" dirty="0">
              <a:solidFill>
                <a:prstClr val="black"/>
              </a:solidFill>
            </a:endParaRPr>
          </a:p>
          <a:p>
            <a:pPr marL="0" indent="0">
              <a:buNone/>
            </a:pPr>
            <a:r>
              <a:rPr lang="da-DK" dirty="0">
                <a:solidFill>
                  <a:prstClr val="black"/>
                </a:solidFill>
              </a:rPr>
              <a:t>Måltal for Forsyning Helsingør Service A/S foreslås til: i 2027 at opnå en fordeling på 20/80 pct.</a:t>
            </a: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0" indent="0">
              <a:buNone/>
            </a:pPr>
            <a:endParaRPr lang="da-DK" dirty="0">
              <a:solidFill>
                <a:prstClr val="black"/>
              </a:solidFill>
            </a:endParaRPr>
          </a:p>
          <a:p>
            <a:pPr marL="540000" lvl="2" indent="0">
              <a:lnSpc>
                <a:spcPct val="100000"/>
              </a:lnSpc>
              <a:buClr>
                <a:srgbClr val="44697D"/>
              </a:buClr>
              <a:buNone/>
              <a:defRPr/>
            </a:pPr>
            <a:endParaRPr lang="da-DK" sz="1800" dirty="0">
              <a:solidFill>
                <a:prstClr val="black"/>
              </a:solidFill>
            </a:endParaRPr>
          </a:p>
          <a:p>
            <a:pPr marL="825750" lvl="2" indent="-285750">
              <a:lnSpc>
                <a:spcPct val="100000"/>
              </a:lnSpc>
              <a:buClr>
                <a:srgbClr val="44697D"/>
              </a:buClr>
              <a:defRPr/>
            </a:pPr>
            <a:endParaRPr lang="da-DK" sz="1800" dirty="0">
              <a:solidFill>
                <a:prstClr val="black"/>
              </a:solidFill>
            </a:endParaRPr>
          </a:p>
          <a:p>
            <a:pPr marL="0" indent="0">
              <a:buNone/>
            </a:pPr>
            <a:endParaRPr lang="da-DK" dirty="0">
              <a:solidFill>
                <a:srgbClr val="FF0000"/>
              </a:solidFill>
            </a:endParaRPr>
          </a:p>
          <a:p>
            <a:endParaRPr lang="da-DK" dirty="0">
              <a:solidFill>
                <a:srgbClr val="FF0000"/>
              </a:solidFill>
            </a:endParaRPr>
          </a:p>
          <a:p>
            <a:endParaRPr lang="da-DK" dirty="0"/>
          </a:p>
        </p:txBody>
      </p:sp>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280869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476672"/>
            <a:ext cx="11231999" cy="864096"/>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lang="da-DK" dirty="0"/>
              <a:t>6. </a:t>
            </a:r>
            <a:r>
              <a:rPr kumimoji="0" lang="da-DK" sz="4000" b="0" i="0" u="none" strike="noStrike" kern="1200" cap="none" spc="0" normalizeH="0" baseline="0" noProof="0" dirty="0">
                <a:ln>
                  <a:noFill/>
                </a:ln>
                <a:effectLst/>
                <a:uLnTx/>
                <a:uFillTx/>
                <a:latin typeface="Calibri Light"/>
                <a:ea typeface="+mj-ea"/>
                <a:cs typeface="+mj-cs"/>
              </a:rPr>
              <a:t>Politik for Diversitet, Ligestilling om Inklusion</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endParaRPr kumimoji="0" lang="da-DK" sz="28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82326" y="1484784"/>
            <a:ext cx="10154234" cy="4752528"/>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r>
              <a:rPr lang="da-DK" dirty="0">
                <a:solidFill>
                  <a:prstClr val="black"/>
                </a:solidFill>
                <a:latin typeface="Calibri"/>
              </a:rPr>
              <a:t>Følgende spørgsmål ønskes drøftet i bestyrelsen</a:t>
            </a: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lang="da-DK" dirty="0">
              <a:solidFill>
                <a:prstClr val="black"/>
              </a:solidFill>
              <a:latin typeface="Calibri"/>
            </a:endParaRPr>
          </a:p>
          <a:p>
            <a:pPr marL="342900" marR="0" lvl="0" indent="-342900" algn="l" defTabSz="914400" rtl="0" eaLnBrk="1" fontAlgn="auto" latinLnBrk="0" hangingPunct="1">
              <a:lnSpc>
                <a:spcPct val="109000"/>
              </a:lnSpc>
              <a:spcBef>
                <a:spcPts val="0"/>
              </a:spcBef>
              <a:spcAft>
                <a:spcPts val="0"/>
              </a:spcAft>
              <a:buClrTx/>
              <a:buSzTx/>
              <a:buFontTx/>
              <a:buChar char="-"/>
              <a:tabLst/>
              <a:defRPr/>
            </a:pPr>
            <a:r>
              <a:rPr lang="da-DK" dirty="0">
                <a:solidFill>
                  <a:prstClr val="black"/>
                </a:solidFill>
                <a:latin typeface="Calibri"/>
              </a:rPr>
              <a:t>Hvilken betydning har diversitet, ligestilling og inklusion for selskabets ”</a:t>
            </a:r>
            <a:r>
              <a:rPr lang="da-DK" dirty="0" err="1">
                <a:solidFill>
                  <a:prstClr val="black"/>
                </a:solidFill>
                <a:latin typeface="Calibri"/>
              </a:rPr>
              <a:t>license</a:t>
            </a:r>
            <a:r>
              <a:rPr lang="da-DK" dirty="0">
                <a:solidFill>
                  <a:prstClr val="black"/>
                </a:solidFill>
                <a:latin typeface="Calibri"/>
              </a:rPr>
              <a:t> to </a:t>
            </a:r>
            <a:r>
              <a:rPr lang="da-DK" dirty="0" err="1">
                <a:solidFill>
                  <a:prstClr val="black"/>
                </a:solidFill>
                <a:latin typeface="Calibri"/>
              </a:rPr>
              <a:t>operate</a:t>
            </a:r>
            <a:r>
              <a:rPr lang="da-DK" dirty="0">
                <a:solidFill>
                  <a:prstClr val="black"/>
                </a:solidFill>
                <a:latin typeface="Calibri"/>
              </a:rPr>
              <a:t>”  ?</a:t>
            </a:r>
          </a:p>
          <a:p>
            <a:pPr marL="342900" marR="0" lvl="0" indent="-342900" algn="l" defTabSz="914400" rtl="0" eaLnBrk="1" fontAlgn="auto" latinLnBrk="0" hangingPunct="1">
              <a:lnSpc>
                <a:spcPct val="109000"/>
              </a:lnSpc>
              <a:spcBef>
                <a:spcPts val="0"/>
              </a:spcBef>
              <a:spcAft>
                <a:spcPts val="0"/>
              </a:spcAft>
              <a:buClrTx/>
              <a:buSzTx/>
              <a:buFontTx/>
              <a:buChar char="-"/>
              <a:tabLst/>
              <a:defRPr/>
            </a:pPr>
            <a:r>
              <a:rPr lang="da-DK" dirty="0">
                <a:solidFill>
                  <a:prstClr val="black"/>
                </a:solidFill>
                <a:latin typeface="Calibri"/>
              </a:rPr>
              <a:t>Hvordan reduceres ”bias” i organisation og i rekruttering for at sikre større mangfoldighed ?</a:t>
            </a:r>
          </a:p>
          <a:p>
            <a:pPr marL="342900" marR="0" lvl="0" indent="-342900" algn="l" defTabSz="914400" rtl="0" eaLnBrk="1" fontAlgn="auto" latinLnBrk="0" hangingPunct="1">
              <a:lnSpc>
                <a:spcPct val="109000"/>
              </a:lnSpc>
              <a:spcBef>
                <a:spcPts val="0"/>
              </a:spcBef>
              <a:spcAft>
                <a:spcPts val="0"/>
              </a:spcAft>
              <a:buClrTx/>
              <a:buSzTx/>
              <a:buFontTx/>
              <a:buChar char="-"/>
              <a:tabLst/>
              <a:defRPr/>
            </a:pPr>
            <a:r>
              <a:rPr lang="da-DK" dirty="0">
                <a:solidFill>
                  <a:prstClr val="black"/>
                </a:solidFill>
                <a:latin typeface="Calibri"/>
              </a:rPr>
              <a:t>Hvordan vurderer bestyrelsen alderssammensætningen i organisationen på 52 år i forhold til arbejdsstyrkens gennemsnit på 43 år ?</a:t>
            </a:r>
          </a:p>
          <a:p>
            <a:pPr marL="342900" marR="0" lvl="0" indent="-342900" algn="l" defTabSz="914400" rtl="0" eaLnBrk="1" fontAlgn="auto" latinLnBrk="0" hangingPunct="1">
              <a:lnSpc>
                <a:spcPct val="109000"/>
              </a:lnSpc>
              <a:spcBef>
                <a:spcPts val="0"/>
              </a:spcBef>
              <a:spcAft>
                <a:spcPts val="0"/>
              </a:spcAft>
              <a:buClrTx/>
              <a:buSzTx/>
              <a:buFontTx/>
              <a:buChar char="-"/>
              <a:tabLst/>
              <a:defRPr/>
            </a:pPr>
            <a:r>
              <a:rPr lang="da-DK" dirty="0">
                <a:solidFill>
                  <a:prstClr val="black"/>
                </a:solidFill>
                <a:latin typeface="Calibri"/>
              </a:rPr>
              <a:t>Der er fravalgt et måltal for alderssammensætning. Begrundelsen er, at alder i sig selv ikke er et problem men en problemstilling i forhold til ikke at afspejle samfundet – hvad er fordele og ulemper i dette ?</a:t>
            </a:r>
          </a:p>
          <a:p>
            <a:pPr marL="342900" marR="0" lvl="0" indent="-342900" algn="l" defTabSz="914400" rtl="0" eaLnBrk="1" fontAlgn="auto" latinLnBrk="0" hangingPunct="1">
              <a:lnSpc>
                <a:spcPct val="109000"/>
              </a:lnSpc>
              <a:spcBef>
                <a:spcPts val="0"/>
              </a:spcBef>
              <a:spcAft>
                <a:spcPts val="0"/>
              </a:spcAft>
              <a:buClrTx/>
              <a:buSzTx/>
              <a:buFontTx/>
              <a:buChar char="-"/>
              <a:tabLst/>
              <a:defRPr/>
            </a:pPr>
            <a:r>
              <a:rPr lang="da-DK" dirty="0">
                <a:solidFill>
                  <a:prstClr val="black"/>
                </a:solidFill>
                <a:latin typeface="Calibri"/>
              </a:rPr>
              <a:t>Hvordan skal vi tiltrække Generation Z og Alpha (Født 1995 og frem) – hvad har vi af positioneringsegenskaber ?</a:t>
            </a:r>
          </a:p>
          <a:p>
            <a:pPr marL="342900" marR="0" lvl="0" indent="-342900" algn="l" defTabSz="914400" rtl="0" eaLnBrk="1" fontAlgn="auto" latinLnBrk="0" hangingPunct="1">
              <a:lnSpc>
                <a:spcPct val="109000"/>
              </a:lnSpc>
              <a:spcBef>
                <a:spcPts val="0"/>
              </a:spcBef>
              <a:spcAft>
                <a:spcPts val="0"/>
              </a:spcAft>
              <a:buClrTx/>
              <a:buSzTx/>
              <a:buFontTx/>
              <a:buChar char="-"/>
              <a:tabLst/>
              <a:defRPr/>
            </a:pPr>
            <a:endParaRPr lang="da-DK" dirty="0">
              <a:solidFill>
                <a:prstClr val="black"/>
              </a:solidFill>
              <a:latin typeface="Calibri"/>
            </a:endParaRPr>
          </a:p>
          <a:p>
            <a:pPr marL="342900" marR="0" lvl="0" indent="-342900" algn="l" defTabSz="914400" rtl="0" eaLnBrk="1" fontAlgn="auto" latinLnBrk="0" hangingPunct="1">
              <a:lnSpc>
                <a:spcPct val="109000"/>
              </a:lnSpc>
              <a:spcBef>
                <a:spcPts val="0"/>
              </a:spcBef>
              <a:spcAft>
                <a:spcPts val="0"/>
              </a:spcAft>
              <a:buClrTx/>
              <a:buSzTx/>
              <a:buFontTx/>
              <a:buChar char="-"/>
              <a:tabLst/>
              <a:defRPr/>
            </a:pPr>
            <a:endParaRPr lang="da-DK" dirty="0">
              <a:solidFill>
                <a:prstClr val="black"/>
              </a:solidFill>
              <a:latin typeface="Calibri"/>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5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lang="da-DK" dirty="0"/>
              <a:t>6. </a:t>
            </a:r>
            <a:r>
              <a:rPr kumimoji="0" lang="da-DK" sz="4000" b="0" i="0" u="none" strike="noStrike" kern="1200" cap="none" spc="0" normalizeH="0" baseline="0" noProof="0" dirty="0">
                <a:ln>
                  <a:noFill/>
                </a:ln>
                <a:effectLst/>
                <a:uLnTx/>
                <a:uFillTx/>
                <a:latin typeface="Calibri Light"/>
                <a:ea typeface="+mj-ea"/>
                <a:cs typeface="+mj-cs"/>
              </a:rPr>
              <a:t>Politik for Diversitet, Ligestilling om Inklusion</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Indstilling</a:t>
            </a: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58850" y="1891660"/>
            <a:ext cx="7657430" cy="4489668"/>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r>
              <a:rPr kumimoji="0" lang="da-DK" sz="1800" b="0" i="0" u="none" strike="noStrike" kern="1200" cap="none" spc="0" normalizeH="0" baseline="0" noProof="0" dirty="0">
                <a:ln>
                  <a:noFill/>
                </a:ln>
                <a:solidFill>
                  <a:prstClr val="black"/>
                </a:solidFill>
                <a:effectLst/>
                <a:uLnTx/>
                <a:uFillTx/>
                <a:latin typeface="Calibri"/>
                <a:ea typeface="+mn-ea"/>
                <a:cs typeface="+mn-cs"/>
              </a:rPr>
              <a:t>Det er direktionens vurdering, at det fremadrettede arbejde med diversitet, ligestilling og inklusion handler om at reducere  forudindtagetheden i organisation. Dette kalder på et </a:t>
            </a:r>
            <a:r>
              <a:rPr lang="da-DK" sz="1800" dirty="0">
                <a:solidFill>
                  <a:prstClr val="black"/>
                </a:solidFill>
                <a:latin typeface="Calibri"/>
              </a:rPr>
              <a:t>ændret perspektiv i organisationsudviklingen og rekrutteringen, hvor der skal fokuseres mere på DNA’et, drivkraft og mangfoldighed og lidt mindre på formelle kvalifikationer og erfaring. </a:t>
            </a:r>
            <a:endParaRPr kumimoji="0" lang="da-DK"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a:ea typeface="+mn-ea"/>
                <a:cs typeface="+mn-cs"/>
              </a:rPr>
              <a:t>Direktionen indstiller, at</a:t>
            </a: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a:ea typeface="+mn-ea"/>
                <a:cs typeface="+mn-cs"/>
              </a:rPr>
              <a:t>Politik for diversitet, ligestilling og inklusion drøftes og godkendes.</a:t>
            </a:r>
          </a:p>
          <a:p>
            <a:pPr marL="342900" indent="-342900">
              <a:buClr>
                <a:srgbClr val="7D9AAA">
                  <a:lumMod val="75000"/>
                </a:srgbClr>
              </a:buClr>
              <a:buFont typeface="Arial" panose="020B0604020202020204" pitchFamily="34" charset="0"/>
              <a:buChar char="•"/>
              <a:defRPr/>
            </a:pPr>
            <a:r>
              <a:rPr lang="da-DK" sz="1800" dirty="0">
                <a:solidFill>
                  <a:prstClr val="black"/>
                </a:solidFill>
              </a:rPr>
              <a:t>Måltal for Forsyning Helsingør Service A/S er i 2027 at opnå en fordeling på 20/80 pct godkendes.</a:t>
            </a:r>
          </a:p>
          <a:p>
            <a:pPr>
              <a:buClr>
                <a:srgbClr val="7D9AAA">
                  <a:lumMod val="75000"/>
                </a:srgbClr>
              </a:buClr>
              <a:buNone/>
              <a:defRPr/>
            </a:pPr>
            <a:r>
              <a:rPr lang="da-DK" sz="1800" b="1" i="1" dirty="0">
                <a:solidFill>
                  <a:prstClr val="black"/>
                </a:solidFill>
              </a:rPr>
              <a:t>Drøftelsen genoptages på næste møde. Der ønskes et måltal for underrepræsenteret køn i underliggende ledelseslag 40/60 %. Endvidere ønsker bestyrelsen et forslag til måltal for aldersspredning samt faglig diversitet.</a:t>
            </a:r>
            <a:endParaRPr lang="da-DK" sz="1800" dirty="0">
              <a:solidFill>
                <a:prstClr val="black"/>
              </a:solidFill>
            </a:endParaRP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00632" y="2996952"/>
            <a:ext cx="2880319" cy="2160240"/>
          </a:xfrm>
          <a:prstGeom prst="rect">
            <a:avLst/>
          </a:prstGeom>
        </p:spPr>
      </p:pic>
    </p:spTree>
    <p:extLst>
      <p:ext uri="{BB962C8B-B14F-4D97-AF65-F5344CB8AC3E}">
        <p14:creationId xmlns:p14="http://schemas.microsoft.com/office/powerpoint/2010/main" val="368363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72647" y="1268760"/>
            <a:ext cx="9193647" cy="4752528"/>
          </a:xfrm>
        </p:spPr>
        <p:txBody>
          <a:bodyPr/>
          <a:lstStyle/>
          <a:p>
            <a:r>
              <a:rPr lang="da-DK" sz="1600" dirty="0"/>
              <a:t>Der er i dag regler for kommunal behandling af affald, der siger at fra 1. januar 2027 er det alene private virksomheder, der må drive komposteringsanlæg. Dette betyder, at komposteringsanlægget på Skibstrup Affaldscenter skal lukke senest på denne dato. </a:t>
            </a:r>
          </a:p>
          <a:p>
            <a:endParaRPr lang="da-DK" sz="1600" dirty="0"/>
          </a:p>
          <a:p>
            <a:r>
              <a:rPr lang="da-DK" sz="1600" dirty="0"/>
              <a:t>Der er pt. indført en midlertidig undtagelse til det generelle forbud mod kommunal behandling af affald egnet til materialenyttiggørelse. Undtagelsen medfører, at der kan komposteres på genbrugspladser i kommunen i forbindelse med behandling af haveaffald, der er indsamlet på genbrugspladser i kommunen frem til 1. juli 2024. </a:t>
            </a:r>
          </a:p>
          <a:p>
            <a:endParaRPr lang="da-DK" sz="1600" dirty="0"/>
          </a:p>
          <a:p>
            <a:r>
              <a:rPr lang="da-DK" sz="1600" dirty="0"/>
              <a:t>Der er senere kommet en meddelelse fra Miljøministeriet om at komposteringsanlæg, der opfylder visse kriterier, vil blive undtaget for reglerne om privatisering. Dette vil blive implementeret i lovgivningen inden sommer. Regler og udmeldinger er pt. ikke fuldstændig konsistente. Nye regler er ikke vedtaget. </a:t>
            </a:r>
          </a:p>
          <a:p>
            <a:endParaRPr lang="da-DK" sz="1600" dirty="0"/>
          </a:p>
          <a:p>
            <a:r>
              <a:rPr lang="da-DK" sz="1600" dirty="0"/>
              <a:t>Forsyning Helsingør vurderer, at komposteringsanlægget sandsynligvis nu vil være uden for regler for privatisering. Og kan således fortsætte som i dag.</a:t>
            </a:r>
          </a:p>
          <a:p>
            <a:endParaRPr lang="da-DK" sz="1600" dirty="0"/>
          </a:p>
          <a:p>
            <a:endParaRPr lang="da-DK" sz="1600" dirty="0"/>
          </a:p>
          <a:p>
            <a:endParaRPr lang="da-DK" sz="1600" dirty="0">
              <a:solidFill>
                <a:srgbClr val="FF0000"/>
              </a:solidFill>
            </a:endParaRPr>
          </a:p>
        </p:txBody>
      </p:sp>
      <p:sp>
        <p:nvSpPr>
          <p:cNvPr id="8" name="Pladsholder til slide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sz="4000" dirty="0"/>
              <a:t>7. Komposteringsanlæg på Skibstrup Affaldscenter</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46070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72647" y="1268760"/>
            <a:ext cx="9193647" cy="4752528"/>
          </a:xfrm>
        </p:spPr>
        <p:txBody>
          <a:bodyPr/>
          <a:lstStyle/>
          <a:p>
            <a:endParaRPr lang="da-DK" sz="1600" dirty="0"/>
          </a:p>
          <a:p>
            <a:endParaRPr lang="da-DK" sz="1600" dirty="0"/>
          </a:p>
          <a:p>
            <a:r>
              <a:rPr lang="da-DK" sz="1600" dirty="0"/>
              <a:t>Veddelen på ca. 20 - 25% kan afbrændes på affaldsforbrændingsanlæg, resten materialenyttiggøres til fx landbrugskompost eller havekompost.</a:t>
            </a:r>
          </a:p>
          <a:p>
            <a:endParaRPr lang="da-DK" sz="1600" dirty="0"/>
          </a:p>
          <a:p>
            <a:r>
              <a:rPr lang="da-DK" sz="1600" dirty="0"/>
              <a:t>Cowi har en liste med de anlæg, der forsat må kompostere mm. Komposteringsanlægget på Skibstrup Affaldscenter er ikke på listen og de forklarer, at det er fordi vi ikke er på listen over anlæg, der har søgt overgangsordningen. Vi har så sendt listen fra Forsyningstilsynet. hvor vi er på og det har Cowi ikke vendt tilbage i forhold til.</a:t>
            </a:r>
          </a:p>
          <a:p>
            <a:endParaRPr lang="da-DK" sz="1600" dirty="0"/>
          </a:p>
          <a:p>
            <a:r>
              <a:rPr lang="da-DK" sz="1600" dirty="0"/>
              <a:t>Brancheforeningen Cirkulær mener, at listen i Cowis rapport ingen mening giver ift. det der er meldt ud fra Energistyrelsen. Det er også vores egen vurderingen af om vi er omfattet af undtagelsen i reglerne, der er afgørende og det mener vi. </a:t>
            </a:r>
          </a:p>
        </p:txBody>
      </p:sp>
      <p:sp>
        <p:nvSpPr>
          <p:cNvPr id="8" name="Pladsholder til slide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sz="4000" dirty="0"/>
              <a:t>7. Komposteringsanlæg på Skibstrup Affaldscenter</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259152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7. Komposteringsanlæg på Skibstrup Affaldscenter</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27746" y="2852935"/>
            <a:ext cx="3067883" cy="2300913"/>
          </a:xfrm>
          <a:prstGeom prst="rect">
            <a:avLst/>
          </a:prstGeom>
        </p:spPr>
      </p:pic>
      <p:sp>
        <p:nvSpPr>
          <p:cNvPr id="10" name="Rektangel 9">
            <a:extLst>
              <a:ext uri="{FF2B5EF4-FFF2-40B4-BE49-F238E27FC236}">
                <a16:creationId xmlns:a16="http://schemas.microsoft.com/office/drawing/2014/main" id="{ED0B7522-6BFA-4AF8-83FE-CA046D45828A}"/>
              </a:ext>
            </a:extLst>
          </p:cNvPr>
          <p:cNvSpPr/>
          <p:nvPr/>
        </p:nvSpPr>
        <p:spPr>
          <a:xfrm>
            <a:off x="960000" y="2106861"/>
            <a:ext cx="8088328"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effectLst/>
                <a:uLnTx/>
                <a:uFillTx/>
                <a:latin typeface="Calibri"/>
                <a:ea typeface="+mn-ea"/>
                <a:cs typeface="+mn-cs"/>
              </a:rPr>
              <a:t>Det er direktionens vurdering, at vi afventer de nye regler der ”ophæver ” privatisering af komposteringsanlæg. Foreløbigt arbejdes i Masterplanen for Skibstrup Affaldscenter med at komposteringsanlægget fortsætter som hidtidigt. Komposteringspladsens areal optimeres for at få så meget plads til andre aktiviteter fx </a:t>
            </a:r>
            <a:r>
              <a:rPr lang="da-DK" sz="1600" dirty="0">
                <a:latin typeface="Calibri"/>
              </a:rPr>
              <a:t>solvarme. </a:t>
            </a:r>
            <a:r>
              <a:rPr kumimoji="0" lang="da-DK" sz="1600" b="0" i="0" u="none" strike="noStrike" kern="1200" cap="none" spc="0" normalizeH="0" baseline="0" noProof="0" dirty="0">
                <a:ln>
                  <a:noFill/>
                </a:ln>
                <a:effectLst/>
                <a:uLnTx/>
                <a:uFillTx/>
                <a:latin typeface="Calibri"/>
                <a:ea typeface="+mn-ea"/>
                <a:cs typeface="+mn-cs"/>
              </a:rPr>
              <a:t>Herved kan en endelig beslutning om anlæggets fremtid afvente de regler, der forventes til næste sommer.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600" b="0" i="1" u="none" strike="noStrike" kern="1200" cap="none" spc="0" normalizeH="0" baseline="0" noProof="0" dirty="0">
                <a:ln>
                  <a:noFill/>
                </a:ln>
                <a:effectLst/>
                <a:uLnTx/>
                <a:uFillTx/>
                <a:latin typeface="Calibri"/>
                <a:ea typeface="+mn-ea"/>
                <a:cs typeface="+mn-cs"/>
              </a:rPr>
            </a:br>
            <a:r>
              <a:rPr kumimoji="0" lang="da-DK" sz="1600" b="1" i="0" u="none" strike="noStrike" kern="1200" cap="none" spc="0" normalizeH="0" baseline="0" noProof="0" dirty="0">
                <a:ln>
                  <a:noFill/>
                </a:ln>
                <a:effectLst/>
                <a:uLnTx/>
                <a:uFillTx/>
                <a:latin typeface="Calibri"/>
                <a:ea typeface="+mn-ea"/>
                <a:cs typeface="+mn-cs"/>
              </a:rPr>
              <a:t>Direktionen indstiller, at:</a:t>
            </a:r>
            <a:br>
              <a:rPr kumimoji="0" lang="da-DK" sz="1600" b="1" i="0" u="none" strike="noStrike" kern="1200" cap="none" spc="0" normalizeH="0" baseline="0" noProof="0" dirty="0">
                <a:ln>
                  <a:noFill/>
                </a:ln>
                <a:effectLst/>
                <a:uLnTx/>
                <a:uFillTx/>
                <a:latin typeface="Calibri"/>
                <a:ea typeface="+mn-ea"/>
                <a:cs typeface="+mn-cs"/>
              </a:rPr>
            </a:br>
            <a:endParaRPr kumimoji="0" lang="da-DK" sz="1600" b="0" i="0" u="none" strike="noStrike" kern="1200" cap="none" spc="0" normalizeH="0" baseline="0" noProof="0" dirty="0">
              <a:ln>
                <a:noFill/>
              </a:ln>
              <a:effectLst/>
              <a:uLnTx/>
              <a:uFillTx/>
              <a:latin typeface="Calibri"/>
              <a:ea typeface="+mn-ea"/>
              <a:cs typeface="+mn-cs"/>
            </a:endParaRPr>
          </a:p>
          <a:p>
            <a:pPr marL="465750" marR="0" lvl="1"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Calibri"/>
                <a:ea typeface="+mn-ea"/>
                <a:cs typeface="+mn-cs"/>
              </a:rPr>
              <a:t>Behandling af haveaffald fortsætter på Skibstrup Affaldscenter, hvis de forventede regler gør dette muligt.</a:t>
            </a:r>
          </a:p>
          <a:p>
            <a:pPr marL="180000" marR="0" lvl="1" algn="l" defTabSz="914400" rtl="0" eaLnBrk="1" fontAlgn="auto" latinLnBrk="0" hangingPunct="1">
              <a:lnSpc>
                <a:spcPct val="100000"/>
              </a:lnSpc>
              <a:spcBef>
                <a:spcPts val="0"/>
              </a:spcBef>
              <a:spcAft>
                <a:spcPts val="0"/>
              </a:spcAft>
              <a:buClr>
                <a:srgbClr val="44697D"/>
              </a:buClr>
              <a:buSzTx/>
              <a:tabLst/>
              <a:defRPr/>
            </a:pPr>
            <a:endParaRPr lang="da-DK" sz="1600" b="1" i="1" dirty="0">
              <a:latin typeface="Calibri"/>
            </a:endParaRPr>
          </a:p>
          <a:p>
            <a:pPr marL="180000" marR="0" lvl="1" algn="l" defTabSz="914400" rtl="0" eaLnBrk="1" fontAlgn="auto" latinLnBrk="0" hangingPunct="1">
              <a:lnSpc>
                <a:spcPct val="100000"/>
              </a:lnSpc>
              <a:spcBef>
                <a:spcPts val="0"/>
              </a:spcBef>
              <a:spcAft>
                <a:spcPts val="0"/>
              </a:spcAft>
              <a:buClr>
                <a:srgbClr val="44697D"/>
              </a:buClr>
              <a:buSzTx/>
              <a:tabLst/>
              <a:defRPr/>
            </a:pPr>
            <a:r>
              <a:rPr kumimoji="0" lang="da-DK" sz="1600" b="1" i="1" u="none" strike="noStrike" kern="1200" cap="none" spc="0" normalizeH="0" baseline="0" noProof="0" dirty="0">
                <a:ln>
                  <a:noFill/>
                </a:ln>
                <a:effectLst/>
                <a:uLnTx/>
                <a:uFillTx/>
                <a:latin typeface="Calibri"/>
                <a:ea typeface="+mn-ea"/>
                <a:cs typeface="+mn-cs"/>
              </a:rPr>
              <a:t>Indstillingen blev tiltrådt.</a:t>
            </a:r>
          </a:p>
          <a:p>
            <a:pPr marL="180000" marR="0" lvl="1"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1"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94762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2"/>
            <p:extLst>
              <p:ext uri="{D42A27DB-BD31-4B8C-83A1-F6EECF244321}">
                <p14:modId xmlns:p14="http://schemas.microsoft.com/office/powerpoint/2010/main" val="3258384911"/>
              </p:ext>
            </p:extLst>
          </p:nvPr>
        </p:nvGraphicFramePr>
        <p:xfrm>
          <a:off x="548641" y="1475485"/>
          <a:ext cx="4755272"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1928404532"/>
              </p:ext>
            </p:extLst>
          </p:nvPr>
        </p:nvGraphicFramePr>
        <p:xfrm>
          <a:off x="5375920" y="1475485"/>
          <a:ext cx="6624736" cy="449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srgbClr val="44697D"/>
                </a:solidFill>
                <a:effectLst/>
                <a:uLnTx/>
                <a:uFillTx/>
                <a:latin typeface="Calibri"/>
                <a:ea typeface="+mn-ea"/>
                <a:cs typeface="+mn-cs"/>
              </a:rPr>
              <a:t>SIDE </a:t>
            </a:r>
            <a:fld id="{172C3887-5148-47C4-A39E-DBA558CD09E9}"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8" name="Titel 1"/>
          <p:cNvSpPr>
            <a:spLocks noGrp="1"/>
          </p:cNvSpPr>
          <p:nvPr>
            <p:ph type="title"/>
          </p:nvPr>
        </p:nvSpPr>
        <p:spPr>
          <a:xfrm>
            <a:off x="960001" y="188641"/>
            <a:ext cx="10824631" cy="936103"/>
          </a:xfrm>
        </p:spPr>
        <p:txBody>
          <a:bodyPr anchor="b"/>
          <a:lstStyle/>
          <a:p>
            <a:r>
              <a:rPr lang="da-DK" dirty="0"/>
              <a:t>Dagsorden</a:t>
            </a:r>
          </a:p>
        </p:txBody>
      </p:sp>
      <p:sp>
        <p:nvSpPr>
          <p:cNvPr id="9" name="Pladsholder til sidefod 4">
            <a:extLst>
              <a:ext uri="{FF2B5EF4-FFF2-40B4-BE49-F238E27FC236}">
                <a16:creationId xmlns:a16="http://schemas.microsoft.com/office/drawing/2014/main" id="{78376C93-696D-43AE-BA18-0C1961902585}"/>
              </a:ext>
            </a:extLst>
          </p:cNvPr>
          <p:cNvSpPr>
            <a:spLocks noGrp="1"/>
          </p:cNvSpPr>
          <p:nvPr>
            <p:ph type="ftr" sz="quarter" idx="11"/>
          </p:nvPr>
        </p:nvSpPr>
        <p:spPr>
          <a:xfrm>
            <a:off x="1752513" y="6309320"/>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420216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7">
            <a:extLst>
              <a:ext uri="{FF2B5EF4-FFF2-40B4-BE49-F238E27FC236}">
                <a16:creationId xmlns:a16="http://schemas.microsoft.com/office/drawing/2014/main" id="{892EFB51-2809-E324-A0B0-AF5E7C007B80}"/>
              </a:ext>
            </a:extLst>
          </p:cNvPr>
          <p:cNvSpPr txBox="1"/>
          <p:nvPr/>
        </p:nvSpPr>
        <p:spPr>
          <a:xfrm>
            <a:off x="960001" y="6334021"/>
            <a:ext cx="623501" cy="176534"/>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800" b="1" i="0" u="none" strike="noStrike" kern="1200" cap="all" spc="0" baseline="0" dirty="0">
                <a:solidFill>
                  <a:srgbClr val="44697D"/>
                </a:solidFill>
                <a:uFillTx/>
                <a:latin typeface="Calibri"/>
              </a:rPr>
              <a:t>Side</a:t>
            </a:r>
            <a:r>
              <a:rPr lang="da-DK" sz="800" b="1" i="0" u="none" strike="noStrike" kern="1200" cap="none" spc="0" baseline="0" dirty="0">
                <a:solidFill>
                  <a:srgbClr val="44697D"/>
                </a:solidFill>
                <a:uFillTx/>
                <a:latin typeface="Calibri"/>
              </a:rPr>
              <a:t> </a:t>
            </a:r>
            <a:fld id="{35EFC8D0-B299-429E-90BC-FEEF67D0B617}" type="slidenum">
              <a:rPr sz="800">
                <a:solidFill>
                  <a:srgbClr val="44697D"/>
                </a:solidFill>
              </a:rPr>
              <a:t>20</a:t>
            </a:fld>
            <a:endParaRPr lang="da-DK" sz="800" b="1" i="0" u="none" strike="noStrike" kern="1200" cap="none" spc="0" baseline="0" dirty="0">
              <a:solidFill>
                <a:srgbClr val="44697D"/>
              </a:solidFill>
              <a:uFillTx/>
              <a:latin typeface="Calibri"/>
            </a:endParaRPr>
          </a:p>
        </p:txBody>
      </p:sp>
      <p:sp>
        <p:nvSpPr>
          <p:cNvPr id="3" name="Titel 1">
            <a:extLst>
              <a:ext uri="{FF2B5EF4-FFF2-40B4-BE49-F238E27FC236}">
                <a16:creationId xmlns:a16="http://schemas.microsoft.com/office/drawing/2014/main" id="{81677DAF-F16D-5781-4E8B-529C77A9FFDA}"/>
              </a:ext>
            </a:extLst>
          </p:cNvPr>
          <p:cNvSpPr txBox="1">
            <a:spLocks noGrp="1"/>
          </p:cNvSpPr>
          <p:nvPr>
            <p:ph type="title"/>
          </p:nvPr>
        </p:nvSpPr>
        <p:spPr>
          <a:xfrm>
            <a:off x="960001" y="188640"/>
            <a:ext cx="10824630" cy="936098"/>
          </a:xfrm>
        </p:spPr>
        <p:txBody>
          <a:bodyPr anchor="b"/>
          <a:lstStyle/>
          <a:p>
            <a:pPr lvl="0"/>
            <a:r>
              <a:rPr lang="da-DK" strike="sngStrike" dirty="0"/>
              <a:t>8. Status for udbygning af Fjernvarme</a:t>
            </a:r>
          </a:p>
        </p:txBody>
      </p:sp>
      <p:sp>
        <p:nvSpPr>
          <p:cNvPr id="4" name="Pladsholder til sidefod 4">
            <a:extLst>
              <a:ext uri="{FF2B5EF4-FFF2-40B4-BE49-F238E27FC236}">
                <a16:creationId xmlns:a16="http://schemas.microsoft.com/office/drawing/2014/main" id="{571BFEAE-0E5E-CF00-6C55-066EDFE5CA93}"/>
              </a:ext>
            </a:extLst>
          </p:cNvPr>
          <p:cNvSpPr txBox="1"/>
          <p:nvPr/>
        </p:nvSpPr>
        <p:spPr>
          <a:xfrm>
            <a:off x="1752511" y="6334021"/>
            <a:ext cx="5183998" cy="176534"/>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800" b="1" i="0" u="none" strike="noStrike" kern="1200" cap="all" spc="0" baseline="0" dirty="0">
                <a:solidFill>
                  <a:srgbClr val="44697D"/>
                </a:solidFill>
                <a:uFillTx/>
                <a:latin typeface="Calibri"/>
              </a:rPr>
              <a:t>Dagsorden til bestyrelsesmødet den 21. marts 2024 i Forsyning Helsingør A/S m.fl.</a:t>
            </a:r>
          </a:p>
        </p:txBody>
      </p:sp>
      <p:sp>
        <p:nvSpPr>
          <p:cNvPr id="6" name="Pladsholder til sidefod 5">
            <a:extLst>
              <a:ext uri="{FF2B5EF4-FFF2-40B4-BE49-F238E27FC236}">
                <a16:creationId xmlns:a16="http://schemas.microsoft.com/office/drawing/2014/main" id="{70594B1A-112E-5991-B2FF-A15B28D26476}"/>
              </a:ext>
            </a:extLst>
          </p:cNvPr>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7" name="Pladsholder til slidenummer 6">
            <a:extLst>
              <a:ext uri="{FF2B5EF4-FFF2-40B4-BE49-F238E27FC236}">
                <a16:creationId xmlns:a16="http://schemas.microsoft.com/office/drawing/2014/main" id="{0CB6137A-103D-5045-274A-7208648E99F8}"/>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20</a:t>
            </a:fld>
            <a:endParaRPr lang="da-D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58848" y="1556792"/>
            <a:ext cx="10273151" cy="4608512"/>
          </a:xfrm>
        </p:spPr>
        <p:txBody>
          <a:bodyPr/>
          <a:lstStyle/>
          <a:p>
            <a:pPr marL="180000" lvl="2" indent="0">
              <a:buNone/>
            </a:pPr>
            <a:r>
              <a:rPr lang="da-DK" sz="1600" dirty="0"/>
              <a:t>De senere år har der været opmærksomhed omkring PFAS og udledning af PFAS til naturen. Det forventes, at der - inden for en årrække - vil blive stillet krav til rensning herfor i spildevandet fra Skibstrup Affaldscenter – enten på deponiet eller på renseanlægget. Dette vil udløse betydelige investeringer på deponiet eller stigning i betalingen for behandling af </a:t>
            </a:r>
            <a:r>
              <a:rPr lang="da-DK" sz="1600" dirty="0" err="1"/>
              <a:t>perkolatet</a:t>
            </a:r>
            <a:r>
              <a:rPr lang="da-DK" sz="1600" dirty="0"/>
              <a:t> til spildevandsselskabet. Endvidere forventes behandlingstiden efter nedlukning af deponiet af stige fra 30 år til 60-300 år.</a:t>
            </a:r>
          </a:p>
          <a:p>
            <a:pPr marL="180000" lvl="2" indent="0">
              <a:buNone/>
            </a:pPr>
            <a:endParaRPr lang="da-DK" sz="1600" dirty="0"/>
          </a:p>
          <a:p>
            <a:pPr marL="180000" lvl="2" indent="0">
              <a:buNone/>
            </a:pPr>
            <a:r>
              <a:rPr lang="da-DK" sz="1600" dirty="0"/>
              <a:t>Taksten for at deponere affald på Skibstrup Affaldscenter er fastsat af behandlingsudgifter og deponeringsafgift til staten. Behandlingsudgifter er til den daglige drift og hensætning af midler for at sikre at deponiet ikke forurener grundvand og havvand i 30 år efter nedlukning. </a:t>
            </a:r>
          </a:p>
          <a:p>
            <a:pPr marL="180000" lvl="2" indent="0">
              <a:buNone/>
            </a:pPr>
            <a:endParaRPr lang="da-DK" sz="1600" dirty="0"/>
          </a:p>
          <a:p>
            <a:pPr marL="180000" lvl="2" indent="0">
              <a:buNone/>
            </a:pPr>
            <a:r>
              <a:rPr lang="da-DK" sz="1600" dirty="0"/>
              <a:t>Deponiet forventes fyldt i 2029 og lukker så for modtagelse af affald. Den nuværende hensættelse forventes ikke at være stor nok til de udgifter, der er ifm. rensning for PFAS. En måde at forberede sig for fremtidige udgifter er at sætte deponitaksten op. Alle kunder kommer så til at betale og ikke kun Helsingørs borgere.</a:t>
            </a:r>
          </a:p>
          <a:p>
            <a:pPr marL="180000" lvl="2" indent="0">
              <a:buNone/>
            </a:pPr>
            <a:endParaRPr lang="da-DK" sz="1600" dirty="0"/>
          </a:p>
          <a:p>
            <a:pPr marL="180000" lvl="2" indent="0">
              <a:buNone/>
            </a:pPr>
            <a:r>
              <a:rPr lang="da-DK" sz="1600" dirty="0"/>
              <a:t>Cirka halvdelen af deponiaffaldet er fra genbrugspladserne i Norfors, </a:t>
            </a:r>
            <a:r>
              <a:rPr lang="da-DK" sz="1600" dirty="0" err="1"/>
              <a:t>incl</a:t>
            </a:r>
            <a:r>
              <a:rPr lang="da-DK" sz="1600" dirty="0"/>
              <a:t>. Helsingør. Resten er fra virksomheder og nedrivninger i oplandet. Der modtages årligt lidt over 7.000 tons til deponi, ca. halvdelen fra Helsingør (heraf en tredjedel fra RGS). </a:t>
            </a:r>
          </a:p>
          <a:p>
            <a:pPr marL="180000" lvl="2" indent="0">
              <a:buNone/>
            </a:pPr>
            <a:endParaRPr lang="da-DK" sz="1600" dirty="0"/>
          </a:p>
          <a:p>
            <a:pPr marL="180000" lvl="2" indent="0">
              <a:buNone/>
            </a:pPr>
            <a:endParaRPr lang="da-DK" sz="1600"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solidFill>
                  <a:srgbClr val="44697D"/>
                </a:solidFill>
                <a:latin typeface="Calibri Light"/>
              </a:rPr>
              <a:t>9</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Forhøjelse af deponitakst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 baggrund</a:t>
            </a:r>
          </a:p>
        </p:txBody>
      </p:sp>
    </p:spTree>
    <p:extLst>
      <p:ext uri="{BB962C8B-B14F-4D97-AF65-F5344CB8AC3E}">
        <p14:creationId xmlns:p14="http://schemas.microsoft.com/office/powerpoint/2010/main" val="87942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a:xfrm>
            <a:off x="959424" y="1628800"/>
            <a:ext cx="10273151" cy="4608512"/>
          </a:xfrm>
        </p:spPr>
        <p:txBody>
          <a:bodyPr/>
          <a:lstStyle/>
          <a:p>
            <a:pPr marL="180000" lvl="2" indent="0">
              <a:buClr>
                <a:srgbClr val="7D9AAA"/>
              </a:buClr>
              <a:buNone/>
              <a:defRPr/>
            </a:pPr>
            <a:r>
              <a:rPr kumimoji="0" lang="da-DK" sz="1900" b="0" i="0" u="none" strike="noStrike" kern="1200" cap="none" spc="0" normalizeH="0" baseline="0" noProof="0" dirty="0">
                <a:ln>
                  <a:noFill/>
                </a:ln>
                <a:solidFill>
                  <a:prstClr val="black"/>
                </a:solidFill>
                <a:effectLst/>
                <a:uLnTx/>
                <a:uFillTx/>
                <a:latin typeface="Calibri"/>
                <a:ea typeface="+mn-ea"/>
                <a:cs typeface="+mn-cs"/>
              </a:rPr>
              <a:t>I budgettet for 2024 er en indtægt på 5.9 mio. kr., heraf forventes hensat  ca. 1 mio. kr. i 2024 til Sikkerhedsstillelse. </a:t>
            </a:r>
            <a:r>
              <a:rPr lang="da-DK" sz="1900" dirty="0">
                <a:solidFill>
                  <a:prstClr val="black"/>
                </a:solidFill>
                <a:latin typeface="Calibri"/>
              </a:rPr>
              <a:t>For at få sparet op til fremtidige rensningsudgifter foreslås, at taksten til Forsyning Helsingør fordobles for den resterende periode. </a:t>
            </a:r>
            <a:endParaRPr lang="da-DK" sz="1900" dirty="0">
              <a:solidFill>
                <a:prstClr val="black"/>
              </a:solidFill>
            </a:endParaRPr>
          </a:p>
          <a:p>
            <a:pPr marL="180000" lvl="2" indent="0">
              <a:buClr>
                <a:srgbClr val="7D9AAA"/>
              </a:buClr>
              <a:buNone/>
              <a:defRPr/>
            </a:pPr>
            <a:endParaRPr lang="da-DK" sz="1900" dirty="0">
              <a:solidFill>
                <a:prstClr val="black"/>
              </a:solidFill>
            </a:endParaRPr>
          </a:p>
          <a:p>
            <a:pPr marL="180000" marR="0" lvl="2" indent="0" algn="l" defTabSz="914400" rtl="0" eaLnBrk="1" fontAlgn="auto" latinLnBrk="0" hangingPunct="1">
              <a:lnSpc>
                <a:spcPct val="109000"/>
              </a:lnSpc>
              <a:spcBef>
                <a:spcPts val="0"/>
              </a:spcBef>
              <a:spcAft>
                <a:spcPts val="0"/>
              </a:spcAft>
              <a:buClr>
                <a:srgbClr val="7D9AAA"/>
              </a:buClr>
              <a:buSzTx/>
              <a:buFont typeface="Arial" pitchFamily="34" charset="0"/>
              <a:buNone/>
              <a:tabLst/>
              <a:defRPr/>
            </a:pPr>
            <a:r>
              <a:rPr lang="da-DK" sz="1900" dirty="0">
                <a:solidFill>
                  <a:prstClr val="black"/>
                </a:solidFill>
                <a:latin typeface="Calibri"/>
              </a:rPr>
              <a:t>Dette vil i 2024 give en øget hensættelse på 4.4 mio. kr. og i de kommende år ca. 4-5 mio. kr. per år frem til 2029. I alt ca. 20-30 mio. kr. ekstra til kommende udgifter. Der må forventes en nedgang i mængden til deponi og hermed en forlænget levetid. Det må forventes mere deponiaffald gennem genbrugspladserne, med gener til følge og måske også i naturen.</a:t>
            </a:r>
            <a:endParaRPr kumimoji="0" lang="da-DK" sz="1900" b="0" i="0" u="none" strike="noStrike" kern="1200" cap="none" spc="0" normalizeH="0" baseline="0" noProof="0" dirty="0">
              <a:ln>
                <a:noFill/>
              </a:ln>
              <a:solidFill>
                <a:prstClr val="black"/>
              </a:solidFill>
              <a:effectLst/>
              <a:uLnTx/>
              <a:uFillTx/>
              <a:latin typeface="Calibri"/>
              <a:ea typeface="+mn-ea"/>
              <a:cs typeface="+mn-cs"/>
            </a:endParaRPr>
          </a:p>
          <a:p>
            <a:pPr marL="180000" marR="0" lvl="2" indent="0" algn="l" defTabSz="914400" rtl="0" eaLnBrk="1" fontAlgn="auto" latinLnBrk="0" hangingPunct="1">
              <a:lnSpc>
                <a:spcPct val="109000"/>
              </a:lnSpc>
              <a:spcBef>
                <a:spcPts val="0"/>
              </a:spcBef>
              <a:spcAft>
                <a:spcPts val="0"/>
              </a:spcAft>
              <a:buClr>
                <a:srgbClr val="7D9AAA"/>
              </a:buClr>
              <a:buSzTx/>
              <a:buFont typeface="Arial" pitchFamily="34" charset="0"/>
              <a:buNone/>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180000" marR="0" lvl="2" indent="0" algn="l" defTabSz="914400" rtl="0" eaLnBrk="1" fontAlgn="auto" latinLnBrk="0" hangingPunct="1">
              <a:lnSpc>
                <a:spcPct val="109000"/>
              </a:lnSpc>
              <a:spcBef>
                <a:spcPts val="0"/>
              </a:spcBef>
              <a:spcAft>
                <a:spcPts val="0"/>
              </a:spcAft>
              <a:buClr>
                <a:srgbClr val="7D9AAA"/>
              </a:buClr>
              <a:buSzTx/>
              <a:buFont typeface="Arial" pitchFamily="34" charset="0"/>
              <a:buNone/>
              <a:tabLst/>
              <a:defRPr/>
            </a:pPr>
            <a:endParaRPr lang="da-DK" sz="1600" dirty="0">
              <a:solidFill>
                <a:prstClr val="black"/>
              </a:solidFill>
              <a:latin typeface="Calibri"/>
            </a:endParaRPr>
          </a:p>
          <a:p>
            <a:pPr marL="180000" marR="0" lvl="2" indent="0" algn="l" defTabSz="914400" rtl="0" eaLnBrk="1" fontAlgn="auto" latinLnBrk="0" hangingPunct="1">
              <a:lnSpc>
                <a:spcPct val="109000"/>
              </a:lnSpc>
              <a:spcBef>
                <a:spcPts val="0"/>
              </a:spcBef>
              <a:spcAft>
                <a:spcPts val="0"/>
              </a:spcAft>
              <a:buClr>
                <a:srgbClr val="7D9AAA"/>
              </a:buClr>
              <a:buSzTx/>
              <a:buFont typeface="Arial" pitchFamily="34" charset="0"/>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PFAS har været brugt siden begyndelsen af 1950'erne. Stofferne har været anvendt i blandt andet maling, elektronik, imprægnerings-, slip- og klæbemidler, tæpper, madindpakning, brandslukningsskum og kosmetik. De vil derfor være at finde i det affald der er deponeret på Skibstrup Affaldscenter siden firserne. I 2009 åbnede det deponi vi har i dag.</a:t>
            </a:r>
          </a:p>
          <a:p>
            <a:pPr marL="180000" lvl="2" indent="0">
              <a:buNone/>
            </a:pPr>
            <a:endParaRPr lang="da-DK" dirty="0"/>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dirty="0">
                <a:solidFill>
                  <a:srgbClr val="44697D"/>
                </a:solidFill>
                <a:latin typeface="Calibri Light"/>
              </a:rPr>
              <a:t>9</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Forhøjelse af deponitakst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 baggrund</a:t>
            </a:r>
          </a:p>
        </p:txBody>
      </p:sp>
    </p:spTree>
    <p:extLst>
      <p:ext uri="{BB962C8B-B14F-4D97-AF65-F5344CB8AC3E}">
        <p14:creationId xmlns:p14="http://schemas.microsoft.com/office/powerpoint/2010/main" val="194740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a:defRPr/>
            </a:pPr>
            <a:r>
              <a:rPr lang="da-DK" dirty="0">
                <a:solidFill>
                  <a:srgbClr val="44697D"/>
                </a:solidFill>
                <a:latin typeface="Calibri Light"/>
              </a:rPr>
              <a:t>9</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Forhøjelse af deponitakst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Indstilling</a:t>
            </a:r>
          </a:p>
        </p:txBody>
      </p:sp>
      <p:sp>
        <p:nvSpPr>
          <p:cNvPr id="8" name="Pladsholder til tekst 2">
            <a:extLst>
              <a:ext uri="{FF2B5EF4-FFF2-40B4-BE49-F238E27FC236}">
                <a16:creationId xmlns:a16="http://schemas.microsoft.com/office/drawing/2014/main" id="{19C7618A-4B12-4502-BF6A-CA4CDE14A84F}"/>
              </a:ext>
            </a:extLst>
          </p:cNvPr>
          <p:cNvSpPr txBox="1">
            <a:spLocks/>
          </p:cNvSpPr>
          <p:nvPr/>
        </p:nvSpPr>
        <p:spPr>
          <a:xfrm>
            <a:off x="958850" y="1891660"/>
            <a:ext cx="7009358" cy="3998366"/>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Det er direktionens vurdering, at taksterne skal hæves som nedenfor:</a:t>
            </a:r>
            <a:endParaRPr kumimoji="0" lang="da-DK" sz="20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lang="da-DK" b="1" dirty="0">
              <a:solidFill>
                <a:prstClr val="black"/>
              </a:solidFill>
              <a:latin typeface="Calibri"/>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lang="da-DK" b="1" dirty="0">
              <a:solidFill>
                <a:prstClr val="black"/>
              </a:solidFill>
              <a:latin typeface="Calibri"/>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2000" b="1" i="0" u="none" strike="noStrike" kern="1200" cap="none" spc="0" normalizeH="0" baseline="0" noProof="0" dirty="0">
                <a:ln>
                  <a:noFill/>
                </a:ln>
                <a:solidFill>
                  <a:prstClr val="black"/>
                </a:solidFill>
                <a:effectLst/>
                <a:uLnTx/>
                <a:uFillTx/>
                <a:latin typeface="Calibri"/>
                <a:ea typeface="+mn-ea"/>
                <a:cs typeface="+mn-cs"/>
              </a:rPr>
              <a:t>Direktionen indstiller, at</a:t>
            </a:r>
          </a:p>
          <a:p>
            <a:pPr marL="342900" marR="0" lvl="0" indent="-342900" algn="l" defTabSz="914400" rtl="0" eaLnBrk="1" fontAlgn="auto" latinLnBrk="0" hangingPunct="1">
              <a:lnSpc>
                <a:spcPct val="109000"/>
              </a:lnSpc>
              <a:spcBef>
                <a:spcPts val="0"/>
              </a:spcBef>
              <a:spcAft>
                <a:spcPts val="0"/>
              </a:spcAft>
              <a:buClr>
                <a:srgbClr val="7D9AAA">
                  <a:lumMod val="75000"/>
                </a:srgbClr>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Taksterne hæves som beskrevet i dagsorden fra 1. april 2024.</a:t>
            </a:r>
          </a:p>
          <a:p>
            <a:pPr marR="0" lvl="0" algn="l" defTabSz="914400" rtl="0" eaLnBrk="1" fontAlgn="auto" latinLnBrk="0" hangingPunct="1">
              <a:lnSpc>
                <a:spcPct val="109000"/>
              </a:lnSpc>
              <a:spcBef>
                <a:spcPts val="0"/>
              </a:spcBef>
              <a:spcAft>
                <a:spcPts val="0"/>
              </a:spcAft>
              <a:buClr>
                <a:srgbClr val="7D9AAA">
                  <a:lumMod val="75000"/>
                </a:srgbClr>
              </a:buClr>
              <a:buSzTx/>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00"/>
              </a:lnSpc>
              <a:spcBef>
                <a:spcPts val="0"/>
              </a:spcBef>
              <a:spcAft>
                <a:spcPts val="0"/>
              </a:spcAft>
              <a:buClr>
                <a:srgbClr val="7D9AAA"/>
              </a:buClr>
              <a:buSzTx/>
              <a:buFont typeface="Calibri" panose="020F0502020204030204" pitchFamily="34" charset="0"/>
              <a:buNone/>
              <a:tabLst/>
              <a:defRPr/>
            </a:pPr>
            <a:r>
              <a:rPr kumimoji="0" lang="da-DK" sz="2000" b="1" i="1" u="none" strike="noStrike" kern="1200" cap="none" spc="0" normalizeH="0" baseline="0" noProof="0" dirty="0">
                <a:ln>
                  <a:noFill/>
                </a:ln>
                <a:solidFill>
                  <a:prstClr val="black"/>
                </a:solidFill>
                <a:effectLst/>
                <a:uLnTx/>
                <a:uFillTx/>
                <a:latin typeface="Calibri"/>
                <a:ea typeface="+mn-ea"/>
                <a:cs typeface="+mn-cs"/>
              </a:rPr>
              <a:t>Indstillingen blev tiltrådt.</a:t>
            </a: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393628"/>
            <a:ext cx="3684751" cy="2763564"/>
          </a:xfrm>
          <a:prstGeom prst="rect">
            <a:avLst/>
          </a:prstGeom>
        </p:spPr>
      </p:pic>
      <p:graphicFrame>
        <p:nvGraphicFramePr>
          <p:cNvPr id="2" name="Tabel 1">
            <a:extLst>
              <a:ext uri="{FF2B5EF4-FFF2-40B4-BE49-F238E27FC236}">
                <a16:creationId xmlns:a16="http://schemas.microsoft.com/office/drawing/2014/main" id="{59F6B2BC-2169-3230-F013-6426D5A55AF1}"/>
              </a:ext>
            </a:extLst>
          </p:cNvPr>
          <p:cNvGraphicFramePr>
            <a:graphicFrameLocks noGrp="1"/>
          </p:cNvGraphicFramePr>
          <p:nvPr/>
        </p:nvGraphicFramePr>
        <p:xfrm>
          <a:off x="1112198" y="2664142"/>
          <a:ext cx="5448300" cy="1529715"/>
        </p:xfrm>
        <a:graphic>
          <a:graphicData uri="http://schemas.openxmlformats.org/drawingml/2006/table">
            <a:tbl>
              <a:tblPr>
                <a:tableStyleId>{5C22544A-7EE6-4342-B048-85BDC9FD1C3A}</a:tableStyleId>
              </a:tblPr>
              <a:tblGrid>
                <a:gridCol w="2880035">
                  <a:extLst>
                    <a:ext uri="{9D8B030D-6E8A-4147-A177-3AD203B41FA5}">
                      <a16:colId xmlns:a16="http://schemas.microsoft.com/office/drawing/2014/main" val="3948643929"/>
                    </a:ext>
                  </a:extLst>
                </a:gridCol>
                <a:gridCol w="1742765">
                  <a:extLst>
                    <a:ext uri="{9D8B030D-6E8A-4147-A177-3AD203B41FA5}">
                      <a16:colId xmlns:a16="http://schemas.microsoft.com/office/drawing/2014/main" val="3246007328"/>
                    </a:ext>
                  </a:extLst>
                </a:gridCol>
                <a:gridCol w="825500">
                  <a:extLst>
                    <a:ext uri="{9D8B030D-6E8A-4147-A177-3AD203B41FA5}">
                      <a16:colId xmlns:a16="http://schemas.microsoft.com/office/drawing/2014/main" val="2203863211"/>
                    </a:ext>
                  </a:extLst>
                </a:gridCol>
              </a:tblGrid>
              <a:tr h="190500">
                <a:tc>
                  <a:txBody>
                    <a:bodyPr/>
                    <a:lstStyle/>
                    <a:p>
                      <a:pPr algn="r" fontAlgn="b"/>
                      <a:r>
                        <a:rPr lang="da-DK" sz="1200" u="none" strike="noStrike" dirty="0">
                          <a:effectLst/>
                        </a:rPr>
                        <a:t> </a:t>
                      </a:r>
                      <a:endParaRPr lang="da-DK"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b="1" u="none" strike="noStrike" dirty="0">
                          <a:effectLst/>
                        </a:rPr>
                        <a:t>Nu</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b="1" u="none" strike="noStrike" dirty="0">
                          <a:effectLst/>
                        </a:rPr>
                        <a:t>Forslag</a:t>
                      </a:r>
                      <a:endParaRPr lang="da-DK"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3170650"/>
                  </a:ext>
                </a:extLst>
              </a:tr>
              <a:tr h="190500">
                <a:tc>
                  <a:txBody>
                    <a:bodyPr/>
                    <a:lstStyle/>
                    <a:p>
                      <a:pPr algn="r" fontAlgn="b"/>
                      <a:r>
                        <a:rPr lang="da-DK" sz="1200" u="none" strike="noStrike" dirty="0">
                          <a:effectLst/>
                        </a:rPr>
                        <a:t> </a:t>
                      </a:r>
                      <a:endParaRPr lang="da-DK"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r" fontAlgn="b"/>
                      <a:r>
                        <a:rPr lang="da-DK" sz="1200" b="1" u="none" strike="noStrike" dirty="0">
                          <a:effectLst/>
                        </a:rPr>
                        <a:t>Inkl. </a:t>
                      </a:r>
                      <a:r>
                        <a:rPr lang="da-DK" sz="1200" b="1" u="none" strike="noStrike">
                          <a:effectLst/>
                        </a:rPr>
                        <a:t>afgift</a:t>
                      </a:r>
                      <a:r>
                        <a:rPr lang="da-DK" sz="1200" b="1" u="none" strike="noStrike" dirty="0">
                          <a:effectLst/>
                        </a:rPr>
                        <a:t>, </a:t>
                      </a:r>
                      <a:r>
                        <a:rPr lang="da-DK" sz="1200" b="1" u="none" strike="noStrike" dirty="0" err="1">
                          <a:effectLst/>
                        </a:rPr>
                        <a:t>excl</a:t>
                      </a:r>
                      <a:r>
                        <a:rPr lang="da-DK" sz="1200" b="1" u="none" strike="noStrike" dirty="0">
                          <a:effectLst/>
                        </a:rPr>
                        <a:t>. moms kr./ton</a:t>
                      </a:r>
                      <a:endParaRPr lang="da-DK"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da-DK"/>
                    </a:p>
                  </a:txBody>
                  <a:tcPr/>
                </a:tc>
                <a:extLst>
                  <a:ext uri="{0D108BD9-81ED-4DB2-BD59-A6C34878D82A}">
                    <a16:rowId xmlns:a16="http://schemas.microsoft.com/office/drawing/2014/main" val="1595008812"/>
                  </a:ext>
                </a:extLst>
              </a:tr>
              <a:tr h="190500">
                <a:tc>
                  <a:txBody>
                    <a:bodyPr/>
                    <a:lstStyle/>
                    <a:p>
                      <a:pPr algn="l" fontAlgn="b"/>
                      <a:r>
                        <a:rPr lang="da-DK" sz="1200" b="1" u="none" strike="noStrike" dirty="0">
                          <a:effectLst/>
                        </a:rPr>
                        <a:t>Blandet affald</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              1.213,72 </a:t>
                      </a:r>
                      <a:endParaRPr lang="da-DK"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1.952,44</a:t>
                      </a:r>
                      <a:endParaRPr lang="da-DK"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3590604"/>
                  </a:ext>
                </a:extLst>
              </a:tr>
              <a:tr h="190500">
                <a:tc>
                  <a:txBody>
                    <a:bodyPr/>
                    <a:lstStyle/>
                    <a:p>
                      <a:pPr algn="l" fontAlgn="b"/>
                      <a:r>
                        <a:rPr lang="da-DK" sz="1200" b="1" u="none" strike="noStrike" dirty="0">
                          <a:effectLst/>
                        </a:rPr>
                        <a:t>Sand og ristestoffer til deponering</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              1.213,72 </a:t>
                      </a:r>
                      <a:endParaRPr lang="da-DK"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1.952,44</a:t>
                      </a:r>
                      <a:endParaRPr lang="da-DK"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9222781"/>
                  </a:ext>
                </a:extLst>
              </a:tr>
              <a:tr h="190500">
                <a:tc>
                  <a:txBody>
                    <a:bodyPr/>
                    <a:lstStyle/>
                    <a:p>
                      <a:pPr algn="l" fontAlgn="b"/>
                      <a:r>
                        <a:rPr lang="da-DK" sz="1200" b="1" u="none" strike="noStrike" dirty="0">
                          <a:effectLst/>
                        </a:rPr>
                        <a:t>Restprodukt fra behandlingsanlæg</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              1.213,72 </a:t>
                      </a:r>
                      <a:endParaRPr lang="da-DK"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1.952,44</a:t>
                      </a:r>
                      <a:endParaRPr lang="da-DK"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2023154"/>
                  </a:ext>
                </a:extLst>
              </a:tr>
              <a:tr h="190500">
                <a:tc>
                  <a:txBody>
                    <a:bodyPr/>
                    <a:lstStyle/>
                    <a:p>
                      <a:pPr algn="l" fontAlgn="b"/>
                      <a:r>
                        <a:rPr lang="da-DK" sz="1200" b="1" u="none" strike="noStrike" dirty="0">
                          <a:effectLst/>
                        </a:rPr>
                        <a:t>Eternit og asbestholdigt affald til deponering i specialdepot</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a:effectLst/>
                        </a:rPr>
                        <a:t>              1.681,40 </a:t>
                      </a:r>
                      <a:endParaRPr lang="da-DK"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2.887,80</a:t>
                      </a:r>
                      <a:endParaRPr lang="da-DK"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389540"/>
                  </a:ext>
                </a:extLst>
              </a:tr>
              <a:tr h="190500">
                <a:tc>
                  <a:txBody>
                    <a:bodyPr/>
                    <a:lstStyle/>
                    <a:p>
                      <a:pPr algn="l" fontAlgn="b"/>
                      <a:r>
                        <a:rPr lang="da-DK" sz="1200" b="1" u="none" strike="noStrike" dirty="0">
                          <a:effectLst/>
                        </a:rPr>
                        <a:t>Særlig affald til deponering</a:t>
                      </a:r>
                      <a:endParaRPr lang="da-D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a:effectLst/>
                        </a:rPr>
                        <a:t>              1.438,81 </a:t>
                      </a:r>
                      <a:endParaRPr lang="da-DK"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a-DK" sz="1200" u="none" strike="noStrike" dirty="0">
                          <a:effectLst/>
                        </a:rPr>
                        <a:t>2.402,62</a:t>
                      </a:r>
                      <a:endParaRPr lang="da-DK"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9751367"/>
                  </a:ext>
                </a:extLst>
              </a:tr>
            </a:tbl>
          </a:graphicData>
        </a:graphic>
      </p:graphicFrame>
    </p:spTree>
    <p:extLst>
      <p:ext uri="{BB962C8B-B14F-4D97-AF65-F5344CB8AC3E}">
        <p14:creationId xmlns:p14="http://schemas.microsoft.com/office/powerpoint/2010/main" val="218951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4C4BFAD-58B5-BB57-EDDF-51C81CF8A2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think-cell data - do not delete" hidden="1">
                        <a:extLst>
                          <a:ext uri="{FF2B5EF4-FFF2-40B4-BE49-F238E27FC236}">
                            <a16:creationId xmlns:a16="http://schemas.microsoft.com/office/drawing/2014/main" id="{B4C4BFAD-58B5-BB57-EDDF-51C81CF8A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ladsholder til slide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vert="horz" anchor="b"/>
          <a:lstStyle/>
          <a:p>
            <a:r>
              <a:rPr lang="da-DK" dirty="0"/>
              <a:t>10. Kundeundersøgelse</a:t>
            </a:r>
          </a:p>
        </p:txBody>
      </p:sp>
      <p:sp>
        <p:nvSpPr>
          <p:cNvPr id="10"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Tekstfelt 4">
            <a:extLst>
              <a:ext uri="{FF2B5EF4-FFF2-40B4-BE49-F238E27FC236}">
                <a16:creationId xmlns:a16="http://schemas.microsoft.com/office/drawing/2014/main" id="{38073BF4-8AAF-BA32-E479-AC74804AE058}"/>
              </a:ext>
            </a:extLst>
          </p:cNvPr>
          <p:cNvSpPr txBox="1"/>
          <p:nvPr/>
        </p:nvSpPr>
        <p:spPr>
          <a:xfrm>
            <a:off x="851366" y="1484784"/>
            <a:ext cx="9493106" cy="5078313"/>
          </a:xfrm>
          <a:prstGeom prst="rect">
            <a:avLst/>
          </a:prstGeom>
          <a:noFill/>
        </p:spPr>
        <p:txBody>
          <a:bodyPr wrap="square">
            <a:spAutoFit/>
          </a:bodyPr>
          <a:lstStyle/>
          <a:p>
            <a:pPr>
              <a:defRPr/>
            </a:pPr>
            <a:r>
              <a:rPr kumimoji="0" lang="da-DK" sz="1800" b="0" i="0" u="none" strike="noStrike" kern="1200" cap="none" spc="0" normalizeH="0" baseline="0" noProof="0" dirty="0">
                <a:ln>
                  <a:noFill/>
                </a:ln>
                <a:effectLst/>
                <a:uLnTx/>
                <a:uFillTx/>
                <a:latin typeface="Calibri"/>
                <a:ea typeface="+mn-ea"/>
                <a:cs typeface="+mn-cs"/>
              </a:rPr>
              <a:t>Det er i forbindelse med Strategi 2025 vedtaget at der årligt gennemføres kundetilfredshedsundersøgelser </a:t>
            </a:r>
            <a:r>
              <a:rPr lang="da-DK" dirty="0"/>
              <a:t>for at afdække og implementere forbedringstiltag</a:t>
            </a:r>
            <a:r>
              <a:rPr kumimoji="0" lang="da-DK" sz="1800" b="0" i="0" u="none" strike="noStrike" kern="1200" cap="none" spc="0" normalizeH="0" baseline="0" noProof="0" dirty="0">
                <a:ln>
                  <a:noFill/>
                </a:ln>
                <a:effectLst/>
                <a:uLnTx/>
                <a:uFillTx/>
                <a:latin typeface="Calibri"/>
                <a:ea typeface="+mn-ea"/>
                <a:cs typeface="+mn-cs"/>
              </a:rPr>
              <a:t>. Resultaterne af undersøgelsen foreligges til bestyrelsens orientering.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Calibri"/>
              </a:rPr>
              <a:t>Om undersøgelsen: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Calibri"/>
              </a:rPr>
              <a:t>3000 inviterede deltagere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Calibri"/>
              </a:rPr>
              <a:t>585 besvarelser – 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Calibri"/>
              </a:rPr>
              <a:t>Gennemført i december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Calibri"/>
              </a:rPr>
              <a:t>Sammenlignes med undersøgelse i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latin typeface="Calibri"/>
            </a:endParaRPr>
          </a:p>
          <a:p>
            <a:pPr marR="0" lvl="0" algn="l" defTabSz="914400" rtl="0" eaLnBrk="1" fontAlgn="auto" latinLnBrk="0" hangingPunct="1">
              <a:lnSpc>
                <a:spcPct val="100000"/>
              </a:lnSpc>
              <a:spcBef>
                <a:spcPts val="0"/>
              </a:spcBef>
              <a:spcAft>
                <a:spcPts val="0"/>
              </a:spcAft>
              <a:buClrTx/>
              <a:buSzTx/>
              <a:tabLst/>
              <a:defRPr/>
            </a:pPr>
            <a:r>
              <a:rPr lang="da-DK" b="1" dirty="0">
                <a:latin typeface="Calibri"/>
              </a:rPr>
              <a:t>Benchmark mod 20 andre forsyninger  </a:t>
            </a:r>
          </a:p>
          <a:p>
            <a:pPr marR="0" lvl="0" algn="l" defTabSz="914400" rtl="0" eaLnBrk="1" fontAlgn="auto" latinLnBrk="0" hangingPunct="1">
              <a:lnSpc>
                <a:spcPct val="100000"/>
              </a:lnSpc>
              <a:spcBef>
                <a:spcPts val="0"/>
              </a:spcBef>
              <a:spcAft>
                <a:spcPts val="0"/>
              </a:spcAft>
              <a:buClrTx/>
              <a:buSzTx/>
              <a:tabLst/>
              <a:defRPr/>
            </a:pPr>
            <a:r>
              <a:rPr lang="da-DK" dirty="0" err="1">
                <a:latin typeface="Calibri"/>
              </a:rPr>
              <a:t>AffaldPlus</a:t>
            </a:r>
            <a:r>
              <a:rPr lang="da-DK" dirty="0">
                <a:latin typeface="Calibri"/>
              </a:rPr>
              <a:t>, Energi Viborg, Faxe Forsyning, Fjernvarme Fyn, FORS, Glostrup Forsyning,</a:t>
            </a:r>
          </a:p>
          <a:p>
            <a:pPr marR="0" lvl="0" algn="l" defTabSz="914400" rtl="0" eaLnBrk="1" fontAlgn="auto" latinLnBrk="0" hangingPunct="1">
              <a:lnSpc>
                <a:spcPct val="100000"/>
              </a:lnSpc>
              <a:spcBef>
                <a:spcPts val="0"/>
              </a:spcBef>
              <a:spcAft>
                <a:spcPts val="0"/>
              </a:spcAft>
              <a:buClrTx/>
              <a:buSzTx/>
              <a:tabLst/>
              <a:defRPr/>
            </a:pPr>
            <a:r>
              <a:rPr lang="da-DK" dirty="0">
                <a:latin typeface="Calibri"/>
              </a:rPr>
              <a:t>Guldborgsund Forsyning, Halsnæs Forsyning, Hillerød Forsyning, Kalundborg Forsyning, KLAR Forsyning, Kredsløb, Lyngby-Taarbæk Forsyning, NK Forsyning, Novafos, Odsherred Forsyning, </a:t>
            </a:r>
            <a:r>
              <a:rPr lang="da-DK" dirty="0" err="1">
                <a:latin typeface="Calibri"/>
              </a:rPr>
              <a:t>Provas</a:t>
            </a:r>
            <a:r>
              <a:rPr lang="da-DK" dirty="0">
                <a:latin typeface="Calibri"/>
              </a:rPr>
              <a:t>, Silkeborg Forsyning, SK Forsyning, Skanderborg Forsyning, Sønderborg Forsyning og </a:t>
            </a:r>
            <a:r>
              <a:rPr lang="da-DK" dirty="0" err="1">
                <a:latin typeface="Calibri"/>
              </a:rPr>
              <a:t>Vestforsyning</a:t>
            </a:r>
            <a:endParaRPr lang="da-DK"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95501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2B53500-8C60-4B69-2287-5DA75B869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think-cell data - do not delete" hidden="1">
                        <a:extLst>
                          <a:ext uri="{FF2B5EF4-FFF2-40B4-BE49-F238E27FC236}">
                            <a16:creationId xmlns:a16="http://schemas.microsoft.com/office/drawing/2014/main" id="{62B53500-8C60-4B69-2287-5DA75B869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7C0CB62D-CB8F-B07A-5302-822F907EFC4F}"/>
              </a:ext>
            </a:extLst>
          </p:cNvPr>
          <p:cNvSpPr>
            <a:spLocks noGrp="1"/>
          </p:cNvSpPr>
          <p:nvPr>
            <p:ph type="title"/>
          </p:nvPr>
        </p:nvSpPr>
        <p:spPr/>
        <p:txBody>
          <a:bodyPr vert="horz"/>
          <a:lstStyle/>
          <a:p>
            <a:r>
              <a:rPr lang="da-DK" dirty="0">
                <a:solidFill>
                  <a:srgbClr val="44697D"/>
                </a:solidFill>
                <a:latin typeface="Calibri Light"/>
              </a:rPr>
              <a:t>10.</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Kundeundersøgelse</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Resultater</a:t>
            </a:r>
            <a:endParaRPr lang="da-DK" dirty="0"/>
          </a:p>
        </p:txBody>
      </p:sp>
      <p:pic>
        <p:nvPicPr>
          <p:cNvPr id="24" name="Pladsholder til indhold 23">
            <a:extLst>
              <a:ext uri="{FF2B5EF4-FFF2-40B4-BE49-F238E27FC236}">
                <a16:creationId xmlns:a16="http://schemas.microsoft.com/office/drawing/2014/main" id="{3ABA10C3-321A-6F9A-DB96-BDDBE308CD96}"/>
              </a:ext>
            </a:extLst>
          </p:cNvPr>
          <p:cNvPicPr>
            <a:picLocks noGrp="1" noChangeAspect="1"/>
          </p:cNvPicPr>
          <p:nvPr>
            <p:ph idx="1"/>
          </p:nvPr>
        </p:nvPicPr>
        <p:blipFill>
          <a:blip r:embed="rId5"/>
          <a:stretch>
            <a:fillRect/>
          </a:stretch>
        </p:blipFill>
        <p:spPr>
          <a:xfrm>
            <a:off x="1919536" y="1537171"/>
            <a:ext cx="7776863" cy="4398343"/>
          </a:xfrm>
        </p:spPr>
      </p:pic>
      <p:sp>
        <p:nvSpPr>
          <p:cNvPr id="5" name="Pladsholder til sidefod 4">
            <a:extLst>
              <a:ext uri="{FF2B5EF4-FFF2-40B4-BE49-F238E27FC236}">
                <a16:creationId xmlns:a16="http://schemas.microsoft.com/office/drawing/2014/main" id="{B1FC7211-B17B-BF70-0DF2-739389E1ECBB}"/>
              </a:ext>
            </a:extLst>
          </p:cNvPr>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6" name="Pladsholder til slidenummer 5">
            <a:extLst>
              <a:ext uri="{FF2B5EF4-FFF2-40B4-BE49-F238E27FC236}">
                <a16:creationId xmlns:a16="http://schemas.microsoft.com/office/drawing/2014/main" id="{2AEAE95A-81DA-A308-325B-13004FC81531}"/>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25</a:t>
            </a:fld>
            <a:endParaRPr lang="da-DK" dirty="0"/>
          </a:p>
        </p:txBody>
      </p:sp>
    </p:spTree>
    <p:extLst>
      <p:ext uri="{BB962C8B-B14F-4D97-AF65-F5344CB8AC3E}">
        <p14:creationId xmlns:p14="http://schemas.microsoft.com/office/powerpoint/2010/main" val="402856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2B53500-8C60-4B69-2287-5DA75B869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think-cell data - do not delete" hidden="1">
                        <a:extLst>
                          <a:ext uri="{FF2B5EF4-FFF2-40B4-BE49-F238E27FC236}">
                            <a16:creationId xmlns:a16="http://schemas.microsoft.com/office/drawing/2014/main" id="{62B53500-8C60-4B69-2287-5DA75B869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7C0CB62D-CB8F-B07A-5302-822F907EFC4F}"/>
              </a:ext>
            </a:extLst>
          </p:cNvPr>
          <p:cNvSpPr>
            <a:spLocks noGrp="1"/>
          </p:cNvSpPr>
          <p:nvPr>
            <p:ph type="title"/>
          </p:nvPr>
        </p:nvSpPr>
        <p:spPr/>
        <p:txBody>
          <a:bodyPr vert="horz"/>
          <a:lstStyle/>
          <a:p>
            <a:r>
              <a:rPr kumimoji="0" lang="da-DK" sz="4000" b="0" i="0" u="none" strike="noStrike" kern="1200" cap="none" spc="0" normalizeH="0" baseline="0" noProof="0" dirty="0">
                <a:ln>
                  <a:noFill/>
                </a:ln>
                <a:solidFill>
                  <a:srgbClr val="44697D"/>
                </a:solidFill>
                <a:effectLst/>
                <a:uLnTx/>
                <a:uFillTx/>
                <a:latin typeface="Calibri Light"/>
                <a:ea typeface="+mj-ea"/>
                <a:cs typeface="+mj-cs"/>
              </a:rPr>
              <a:t>10. Kundeundersøgelse</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Resultater </a:t>
            </a:r>
            <a:endParaRPr lang="da-DK" dirty="0"/>
          </a:p>
        </p:txBody>
      </p:sp>
      <p:sp>
        <p:nvSpPr>
          <p:cNvPr id="14" name="Pladsholder til tekst 13">
            <a:extLst>
              <a:ext uri="{FF2B5EF4-FFF2-40B4-BE49-F238E27FC236}">
                <a16:creationId xmlns:a16="http://schemas.microsoft.com/office/drawing/2014/main" id="{7D385C0D-1269-34D1-B96E-BA489F64161C}"/>
              </a:ext>
            </a:extLst>
          </p:cNvPr>
          <p:cNvSpPr>
            <a:spLocks noGrp="1"/>
          </p:cNvSpPr>
          <p:nvPr>
            <p:ph type="body" idx="1"/>
          </p:nvPr>
        </p:nvSpPr>
        <p:spPr/>
        <p:txBody>
          <a:bodyPr/>
          <a:lstStyle/>
          <a:p>
            <a:r>
              <a:rPr lang="da-DK" dirty="0"/>
              <a:t>Hvad er vi gode til</a:t>
            </a:r>
          </a:p>
        </p:txBody>
      </p:sp>
      <p:sp>
        <p:nvSpPr>
          <p:cNvPr id="15" name="Pladsholder til indhold 14">
            <a:extLst>
              <a:ext uri="{FF2B5EF4-FFF2-40B4-BE49-F238E27FC236}">
                <a16:creationId xmlns:a16="http://schemas.microsoft.com/office/drawing/2014/main" id="{9F12B693-9E20-E3E8-C326-1B5DEAD2F919}"/>
              </a:ext>
            </a:extLst>
          </p:cNvPr>
          <p:cNvSpPr>
            <a:spLocks noGrp="1"/>
          </p:cNvSpPr>
          <p:nvPr>
            <p:ph sz="half" idx="2"/>
          </p:nvPr>
        </p:nvSpPr>
        <p:spPr/>
        <p:txBody>
          <a:bodyPr/>
          <a:lstStyle/>
          <a:p>
            <a:pPr marL="342900" indent="-342900">
              <a:buFont typeface="Arial" panose="020B0604020202020204" pitchFamily="34" charset="0"/>
              <a:buChar char="•"/>
            </a:pPr>
            <a:r>
              <a:rPr lang="da-DK" dirty="0"/>
              <a:t>Kunderne er samlet set tilfredse med hvad vi leverer</a:t>
            </a:r>
          </a:p>
          <a:p>
            <a:pPr marL="342900" indent="-342900">
              <a:buFont typeface="Arial" panose="020B0604020202020204" pitchFamily="34" charset="0"/>
              <a:buChar char="•"/>
            </a:pPr>
            <a:r>
              <a:rPr lang="da-DK" dirty="0"/>
              <a:t>Høj driftssikkerhed i varmeforsyning</a:t>
            </a:r>
          </a:p>
          <a:p>
            <a:pPr marL="342900" indent="-342900">
              <a:buFont typeface="Arial" panose="020B0604020202020204" pitchFamily="34" charset="0"/>
              <a:buChar char="•"/>
            </a:pPr>
            <a:r>
              <a:rPr lang="da-DK" dirty="0"/>
              <a:t>Høj driftssikkerhed på genbrugspladser</a:t>
            </a:r>
          </a:p>
          <a:p>
            <a:pPr marL="342900" indent="-342900">
              <a:buFont typeface="Arial" panose="020B0604020202020204" pitchFamily="34" charset="0"/>
              <a:buChar char="•"/>
            </a:pPr>
            <a:r>
              <a:rPr lang="da-DK" dirty="0"/>
              <a:t>God personlig service</a:t>
            </a:r>
          </a:p>
          <a:p>
            <a:pPr marL="342900" indent="-342900">
              <a:buFont typeface="Arial" panose="020B0604020202020204" pitchFamily="34" charset="0"/>
              <a:buChar char="•"/>
            </a:pPr>
            <a:r>
              <a:rPr lang="da-DK" dirty="0"/>
              <a:t>God service via sociale medier</a:t>
            </a:r>
          </a:p>
          <a:p>
            <a:pPr marL="342900" indent="-342900">
              <a:buFont typeface="Arial" panose="020B0604020202020204" pitchFamily="34" charset="0"/>
              <a:buChar char="•"/>
            </a:pPr>
            <a:r>
              <a:rPr lang="da-DK" dirty="0"/>
              <a:t>Åbningstider og tilgængelighed</a:t>
            </a:r>
          </a:p>
          <a:p>
            <a:pPr marL="342900" indent="-342900">
              <a:buFont typeface="Arial" panose="020B0604020202020204" pitchFamily="34" charset="0"/>
              <a:buChar char="•"/>
            </a:pPr>
            <a:r>
              <a:rPr lang="da-DK" dirty="0"/>
              <a:t>Stor tilfredshed ved cirklen og genbrugshuset</a:t>
            </a:r>
          </a:p>
        </p:txBody>
      </p:sp>
      <p:sp>
        <p:nvSpPr>
          <p:cNvPr id="20" name="Pladsholder til tekst 19">
            <a:extLst>
              <a:ext uri="{FF2B5EF4-FFF2-40B4-BE49-F238E27FC236}">
                <a16:creationId xmlns:a16="http://schemas.microsoft.com/office/drawing/2014/main" id="{97625258-BC7F-E17D-A2A7-A99CDBD560B8}"/>
              </a:ext>
            </a:extLst>
          </p:cNvPr>
          <p:cNvSpPr>
            <a:spLocks noGrp="1"/>
          </p:cNvSpPr>
          <p:nvPr>
            <p:ph type="body" sz="quarter" idx="3"/>
          </p:nvPr>
        </p:nvSpPr>
        <p:spPr/>
        <p:txBody>
          <a:bodyPr/>
          <a:lstStyle/>
          <a:p>
            <a:r>
              <a:rPr lang="da-DK" dirty="0"/>
              <a:t>Hvad kan vi blive bedre til</a:t>
            </a:r>
          </a:p>
        </p:txBody>
      </p:sp>
      <p:sp>
        <p:nvSpPr>
          <p:cNvPr id="21" name="Pladsholder til indhold 20">
            <a:extLst>
              <a:ext uri="{FF2B5EF4-FFF2-40B4-BE49-F238E27FC236}">
                <a16:creationId xmlns:a16="http://schemas.microsoft.com/office/drawing/2014/main" id="{D53E340A-A8A9-0A6F-F283-3C8FD3F293F9}"/>
              </a:ext>
            </a:extLst>
          </p:cNvPr>
          <p:cNvSpPr>
            <a:spLocks noGrp="1"/>
          </p:cNvSpPr>
          <p:nvPr>
            <p:ph sz="quarter" idx="4"/>
          </p:nvPr>
        </p:nvSpPr>
        <p:spPr/>
        <p:txBody>
          <a:bodyPr/>
          <a:lstStyle/>
          <a:p>
            <a:pPr marL="342900" indent="-342900">
              <a:buFont typeface="Arial" panose="020B0604020202020204" pitchFamily="34" charset="0"/>
              <a:buChar char="•"/>
            </a:pPr>
            <a:r>
              <a:rPr lang="da-DK" dirty="0"/>
              <a:t>Tydeliggøre muligheder for at optimere forbrug </a:t>
            </a:r>
          </a:p>
          <a:p>
            <a:pPr marL="342900" indent="-342900">
              <a:buFont typeface="Arial" panose="020B0604020202020204" pitchFamily="34" charset="0"/>
              <a:buChar char="•"/>
            </a:pPr>
            <a:r>
              <a:rPr lang="da-DK" dirty="0"/>
              <a:t>Informere om uforudsete driftsforstyrrelser</a:t>
            </a:r>
          </a:p>
          <a:p>
            <a:pPr marL="342900" indent="-342900">
              <a:buFont typeface="Arial" panose="020B0604020202020204" pitchFamily="34" charset="0"/>
              <a:buChar char="•"/>
            </a:pPr>
            <a:r>
              <a:rPr lang="da-DK" dirty="0"/>
              <a:t>Informere om gravearbejde</a:t>
            </a:r>
          </a:p>
          <a:p>
            <a:pPr marL="342900" indent="-342900">
              <a:buFont typeface="Arial" panose="020B0604020202020204" pitchFamily="34" charset="0"/>
              <a:buChar char="•"/>
            </a:pPr>
            <a:r>
              <a:rPr lang="da-DK" dirty="0"/>
              <a:t>Informere om genanvendelse af affald</a:t>
            </a:r>
          </a:p>
          <a:p>
            <a:pPr marL="342900" indent="-342900">
              <a:buFont typeface="Arial" panose="020B0604020202020204" pitchFamily="34" charset="0"/>
              <a:buChar char="•"/>
            </a:pPr>
            <a:r>
              <a:rPr lang="da-DK" dirty="0"/>
              <a:t>Vejledning i at agere miljørigtigt</a:t>
            </a:r>
          </a:p>
          <a:p>
            <a:pPr marL="342900" indent="-342900"/>
            <a:endParaRPr lang="da-DK" dirty="0"/>
          </a:p>
        </p:txBody>
      </p:sp>
      <p:sp>
        <p:nvSpPr>
          <p:cNvPr id="5" name="Pladsholder til sidefod 4">
            <a:extLst>
              <a:ext uri="{FF2B5EF4-FFF2-40B4-BE49-F238E27FC236}">
                <a16:creationId xmlns:a16="http://schemas.microsoft.com/office/drawing/2014/main" id="{B1FC7211-B17B-BF70-0DF2-739389E1ECBB}"/>
              </a:ext>
            </a:extLst>
          </p:cNvPr>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6" name="Pladsholder til slidenummer 5">
            <a:extLst>
              <a:ext uri="{FF2B5EF4-FFF2-40B4-BE49-F238E27FC236}">
                <a16:creationId xmlns:a16="http://schemas.microsoft.com/office/drawing/2014/main" id="{2AEAE95A-81DA-A308-325B-13004FC81531}"/>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26</a:t>
            </a:fld>
            <a:endParaRPr lang="da-DK" dirty="0"/>
          </a:p>
        </p:txBody>
      </p:sp>
    </p:spTree>
    <p:extLst>
      <p:ext uri="{BB962C8B-B14F-4D97-AF65-F5344CB8AC3E}">
        <p14:creationId xmlns:p14="http://schemas.microsoft.com/office/powerpoint/2010/main" val="1521778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2B53500-8C60-4B69-2287-5DA75B869B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think-cell data - do not delete" hidden="1">
                        <a:extLst>
                          <a:ext uri="{FF2B5EF4-FFF2-40B4-BE49-F238E27FC236}">
                            <a16:creationId xmlns:a16="http://schemas.microsoft.com/office/drawing/2014/main" id="{62B53500-8C60-4B69-2287-5DA75B869B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7C0CB62D-CB8F-B07A-5302-822F907EFC4F}"/>
              </a:ext>
            </a:extLst>
          </p:cNvPr>
          <p:cNvSpPr>
            <a:spLocks noGrp="1"/>
          </p:cNvSpPr>
          <p:nvPr>
            <p:ph type="title"/>
          </p:nvPr>
        </p:nvSpPr>
        <p:spPr/>
        <p:txBody>
          <a:bodyPr vert="horz"/>
          <a:lstStyle/>
          <a:p>
            <a:r>
              <a:rPr kumimoji="0" lang="da-DK" sz="4000" b="0" i="0" u="none" strike="noStrike" kern="1200" cap="none" spc="0" normalizeH="0" baseline="0" noProof="0" dirty="0">
                <a:ln>
                  <a:noFill/>
                </a:ln>
                <a:solidFill>
                  <a:srgbClr val="44697D"/>
                </a:solidFill>
                <a:effectLst/>
                <a:uLnTx/>
                <a:uFillTx/>
                <a:latin typeface="Calibri Light"/>
                <a:ea typeface="+mj-ea"/>
                <a:cs typeface="+mj-cs"/>
              </a:rPr>
              <a:t>10. Kundeundersøgelse</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Handleplan</a:t>
            </a:r>
            <a:endParaRPr lang="da-DK" dirty="0"/>
          </a:p>
        </p:txBody>
      </p:sp>
      <p:sp>
        <p:nvSpPr>
          <p:cNvPr id="16" name="Pladsholder til tekst 15">
            <a:extLst>
              <a:ext uri="{FF2B5EF4-FFF2-40B4-BE49-F238E27FC236}">
                <a16:creationId xmlns:a16="http://schemas.microsoft.com/office/drawing/2014/main" id="{EDCCAE1B-F0E5-8822-A344-6205BD52CCA4}"/>
              </a:ext>
            </a:extLst>
          </p:cNvPr>
          <p:cNvSpPr>
            <a:spLocks noGrp="1"/>
          </p:cNvSpPr>
          <p:nvPr>
            <p:ph type="body" idx="1"/>
          </p:nvPr>
        </p:nvSpPr>
        <p:spPr/>
        <p:txBody>
          <a:bodyPr/>
          <a:lstStyle/>
          <a:p>
            <a:r>
              <a:rPr lang="da-DK" dirty="0"/>
              <a:t>Mål:</a:t>
            </a:r>
          </a:p>
        </p:txBody>
      </p:sp>
      <p:graphicFrame>
        <p:nvGraphicFramePr>
          <p:cNvPr id="4" name="Pladsholder til indhold 3">
            <a:extLst>
              <a:ext uri="{FF2B5EF4-FFF2-40B4-BE49-F238E27FC236}">
                <a16:creationId xmlns:a16="http://schemas.microsoft.com/office/drawing/2014/main" id="{7465EB6D-C4F4-C1B6-0EE7-15A70132B43A}"/>
              </a:ext>
            </a:extLst>
          </p:cNvPr>
          <p:cNvGraphicFramePr>
            <a:graphicFrameLocks noGrp="1"/>
          </p:cNvGraphicFramePr>
          <p:nvPr>
            <p:ph sz="half" idx="2"/>
            <p:extLst>
              <p:ext uri="{D42A27DB-BD31-4B8C-83A1-F6EECF244321}">
                <p14:modId xmlns:p14="http://schemas.microsoft.com/office/powerpoint/2010/main" val="3870949687"/>
              </p:ext>
            </p:extLst>
          </p:nvPr>
        </p:nvGraphicFramePr>
        <p:xfrm>
          <a:off x="839788" y="2505075"/>
          <a:ext cx="5157786" cy="2595880"/>
        </p:xfrm>
        <a:graphic>
          <a:graphicData uri="http://schemas.openxmlformats.org/drawingml/2006/table">
            <a:tbl>
              <a:tblPr firstRow="1" bandRow="1">
                <a:tableStyleId>{5C22544A-7EE6-4342-B048-85BDC9FD1C3A}</a:tableStyleId>
              </a:tblPr>
              <a:tblGrid>
                <a:gridCol w="2951956">
                  <a:extLst>
                    <a:ext uri="{9D8B030D-6E8A-4147-A177-3AD203B41FA5}">
                      <a16:colId xmlns:a16="http://schemas.microsoft.com/office/drawing/2014/main" val="2991738426"/>
                    </a:ext>
                  </a:extLst>
                </a:gridCol>
                <a:gridCol w="1152128">
                  <a:extLst>
                    <a:ext uri="{9D8B030D-6E8A-4147-A177-3AD203B41FA5}">
                      <a16:colId xmlns:a16="http://schemas.microsoft.com/office/drawing/2014/main" val="1049031987"/>
                    </a:ext>
                  </a:extLst>
                </a:gridCol>
                <a:gridCol w="1053702">
                  <a:extLst>
                    <a:ext uri="{9D8B030D-6E8A-4147-A177-3AD203B41FA5}">
                      <a16:colId xmlns:a16="http://schemas.microsoft.com/office/drawing/2014/main" val="2995236481"/>
                    </a:ext>
                  </a:extLst>
                </a:gridCol>
              </a:tblGrid>
              <a:tr h="370840">
                <a:tc>
                  <a:txBody>
                    <a:bodyPr/>
                    <a:lstStyle/>
                    <a:p>
                      <a:endParaRPr lang="da-DK" dirty="0"/>
                    </a:p>
                  </a:txBody>
                  <a:tcPr/>
                </a:tc>
                <a:tc>
                  <a:txBody>
                    <a:bodyPr/>
                    <a:lstStyle/>
                    <a:p>
                      <a:pPr algn="ctr"/>
                      <a:r>
                        <a:rPr lang="da-DK" dirty="0"/>
                        <a:t>Mål</a:t>
                      </a:r>
                    </a:p>
                  </a:txBody>
                  <a:tcPr/>
                </a:tc>
                <a:tc>
                  <a:txBody>
                    <a:bodyPr/>
                    <a:lstStyle/>
                    <a:p>
                      <a:pPr algn="ctr"/>
                      <a:r>
                        <a:rPr lang="da-DK" dirty="0"/>
                        <a:t>Hvornår</a:t>
                      </a:r>
                    </a:p>
                  </a:txBody>
                  <a:tcPr/>
                </a:tc>
                <a:extLst>
                  <a:ext uri="{0D108BD9-81ED-4DB2-BD59-A6C34878D82A}">
                    <a16:rowId xmlns:a16="http://schemas.microsoft.com/office/drawing/2014/main" val="2067498988"/>
                  </a:ext>
                </a:extLst>
              </a:tr>
              <a:tr h="370840">
                <a:tc>
                  <a:txBody>
                    <a:bodyPr/>
                    <a:lstStyle/>
                    <a:p>
                      <a:r>
                        <a:rPr lang="da-DK" dirty="0"/>
                        <a:t>Øge samlet kundetilfredshed</a:t>
                      </a:r>
                    </a:p>
                    <a:p>
                      <a:r>
                        <a:rPr lang="da-DK" sz="1400" i="1" kern="1200" dirty="0">
                          <a:solidFill>
                            <a:schemeClr val="dk1"/>
                          </a:solidFill>
                          <a:latin typeface="+mn-lt"/>
                          <a:ea typeface="+mn-ea"/>
                          <a:cs typeface="+mn-cs"/>
                        </a:rPr>
                        <a:t>KTI</a:t>
                      </a:r>
                    </a:p>
                  </a:txBody>
                  <a:tcPr/>
                </a:tc>
                <a:tc>
                  <a:txBody>
                    <a:bodyPr/>
                    <a:lstStyle/>
                    <a:p>
                      <a:pPr algn="ctr"/>
                      <a:r>
                        <a:rPr lang="da-DK" dirty="0"/>
                        <a:t>5,7</a:t>
                      </a:r>
                    </a:p>
                  </a:txBody>
                  <a:tcPr/>
                </a:tc>
                <a:tc>
                  <a:txBody>
                    <a:bodyPr/>
                    <a:lstStyle/>
                    <a:p>
                      <a:pPr algn="ctr"/>
                      <a:r>
                        <a:rPr lang="da-DK" dirty="0"/>
                        <a:t>2025</a:t>
                      </a:r>
                    </a:p>
                  </a:txBody>
                  <a:tcPr/>
                </a:tc>
                <a:extLst>
                  <a:ext uri="{0D108BD9-81ED-4DB2-BD59-A6C34878D82A}">
                    <a16:rowId xmlns:a16="http://schemas.microsoft.com/office/drawing/2014/main" val="2369117528"/>
                  </a:ext>
                </a:extLst>
              </a:tr>
              <a:tr h="370840">
                <a:tc>
                  <a:txBody>
                    <a:bodyPr/>
                    <a:lstStyle/>
                    <a:p>
                      <a:r>
                        <a:rPr lang="da-DK" dirty="0"/>
                        <a:t>Øget brug af WATTS</a:t>
                      </a:r>
                    </a:p>
                    <a:p>
                      <a:r>
                        <a:rPr lang="da-DK" sz="1400" i="1" kern="1200" dirty="0">
                          <a:solidFill>
                            <a:schemeClr val="dk1"/>
                          </a:solidFill>
                          <a:latin typeface="+mn-lt"/>
                          <a:ea typeface="+mn-ea"/>
                          <a:cs typeface="+mn-cs"/>
                        </a:rPr>
                        <a:t>Svarer ”ja, og har brugt den”</a:t>
                      </a:r>
                    </a:p>
                  </a:txBody>
                  <a:tcPr/>
                </a:tc>
                <a:tc>
                  <a:txBody>
                    <a:bodyPr/>
                    <a:lstStyle/>
                    <a:p>
                      <a:pPr algn="ctr"/>
                      <a:r>
                        <a:rPr lang="da-DK"/>
                        <a:t>20 </a:t>
                      </a:r>
                      <a:r>
                        <a:rPr lang="da-DK" dirty="0"/>
                        <a:t>%</a:t>
                      </a:r>
                    </a:p>
                  </a:txBody>
                  <a:tcPr/>
                </a:tc>
                <a:tc>
                  <a:txBody>
                    <a:bodyPr/>
                    <a:lstStyle/>
                    <a:p>
                      <a:pPr algn="ctr"/>
                      <a:r>
                        <a:rPr lang="da-DK" dirty="0"/>
                        <a:t>2025</a:t>
                      </a:r>
                    </a:p>
                  </a:txBody>
                  <a:tcPr/>
                </a:tc>
                <a:extLst>
                  <a:ext uri="{0D108BD9-81ED-4DB2-BD59-A6C34878D82A}">
                    <a16:rowId xmlns:a16="http://schemas.microsoft.com/office/drawing/2014/main" val="2831107198"/>
                  </a:ext>
                </a:extLst>
              </a:tr>
              <a:tr h="380469">
                <a:tc>
                  <a:txBody>
                    <a:bodyPr/>
                    <a:lstStyle/>
                    <a:p>
                      <a:r>
                        <a:rPr lang="da-DK" dirty="0"/>
                        <a:t>Øget tilfredshed med SMS og varsling</a:t>
                      </a:r>
                    </a:p>
                    <a:p>
                      <a:r>
                        <a:rPr lang="da-DK" sz="1400" i="1" dirty="0"/>
                        <a:t>Generelt tilfreds med brug af SMS beskeder</a:t>
                      </a:r>
                    </a:p>
                  </a:txBody>
                  <a:tcPr/>
                </a:tc>
                <a:tc>
                  <a:txBody>
                    <a:bodyPr/>
                    <a:lstStyle/>
                    <a:p>
                      <a:pPr algn="ctr"/>
                      <a:r>
                        <a:rPr lang="da-DK" dirty="0"/>
                        <a:t>6,1</a:t>
                      </a:r>
                    </a:p>
                  </a:txBody>
                  <a:tcPr/>
                </a:tc>
                <a:tc>
                  <a:txBody>
                    <a:bodyPr/>
                    <a:lstStyle/>
                    <a:p>
                      <a:pPr algn="ctr"/>
                      <a:r>
                        <a:rPr lang="da-DK" dirty="0"/>
                        <a:t>2025</a:t>
                      </a:r>
                    </a:p>
                  </a:txBody>
                  <a:tcPr/>
                </a:tc>
                <a:extLst>
                  <a:ext uri="{0D108BD9-81ED-4DB2-BD59-A6C34878D82A}">
                    <a16:rowId xmlns:a16="http://schemas.microsoft.com/office/drawing/2014/main" val="2066588381"/>
                  </a:ext>
                </a:extLst>
              </a:tr>
            </a:tbl>
          </a:graphicData>
        </a:graphic>
      </p:graphicFrame>
      <p:sp>
        <p:nvSpPr>
          <p:cNvPr id="18" name="Pladsholder til tekst 17">
            <a:extLst>
              <a:ext uri="{FF2B5EF4-FFF2-40B4-BE49-F238E27FC236}">
                <a16:creationId xmlns:a16="http://schemas.microsoft.com/office/drawing/2014/main" id="{2932D6EC-A4EB-0D52-0F77-E4EFA55B0283}"/>
              </a:ext>
            </a:extLst>
          </p:cNvPr>
          <p:cNvSpPr>
            <a:spLocks noGrp="1"/>
          </p:cNvSpPr>
          <p:nvPr>
            <p:ph type="body" sz="quarter" idx="3"/>
          </p:nvPr>
        </p:nvSpPr>
        <p:spPr>
          <a:xfrm>
            <a:off x="6172201" y="1341387"/>
            <a:ext cx="5183188" cy="823912"/>
          </a:xfrm>
        </p:spPr>
        <p:txBody>
          <a:bodyPr/>
          <a:lstStyle/>
          <a:p>
            <a:r>
              <a:rPr lang="da-DK" dirty="0"/>
              <a:t>Handleplan</a:t>
            </a:r>
          </a:p>
        </p:txBody>
      </p:sp>
      <p:sp>
        <p:nvSpPr>
          <p:cNvPr id="19" name="Pladsholder til indhold 18">
            <a:extLst>
              <a:ext uri="{FF2B5EF4-FFF2-40B4-BE49-F238E27FC236}">
                <a16:creationId xmlns:a16="http://schemas.microsoft.com/office/drawing/2014/main" id="{AC55BA8B-EB46-A99C-3E97-6641872B2486}"/>
              </a:ext>
            </a:extLst>
          </p:cNvPr>
          <p:cNvSpPr>
            <a:spLocks noGrp="1"/>
          </p:cNvSpPr>
          <p:nvPr>
            <p:ph sz="quarter" idx="4"/>
          </p:nvPr>
        </p:nvSpPr>
        <p:spPr>
          <a:xfrm>
            <a:off x="6172201" y="2165299"/>
            <a:ext cx="5183188" cy="3684588"/>
          </a:xfrm>
        </p:spPr>
        <p:txBody>
          <a:bodyPr/>
          <a:lstStyle/>
          <a:p>
            <a:r>
              <a:rPr lang="da-DK" sz="1600" dirty="0"/>
              <a:t>Generel kundetilfredshed:</a:t>
            </a:r>
          </a:p>
          <a:p>
            <a:r>
              <a:rPr lang="da-DK" sz="1600" dirty="0"/>
              <a:t>Selskabet er i en positiv udvikling, denne skal fortsættes. Kundetilfredsheden er et resultat af den samlede leverance og service der leveres. </a:t>
            </a:r>
          </a:p>
          <a:p>
            <a:endParaRPr lang="da-DK" sz="1600" dirty="0"/>
          </a:p>
          <a:p>
            <a:r>
              <a:rPr lang="da-DK" sz="1600" dirty="0"/>
              <a:t>WATTS:</a:t>
            </a:r>
          </a:p>
          <a:p>
            <a:r>
              <a:rPr lang="da-DK" sz="1600" dirty="0"/>
              <a:t>Selskabet vil fortsat markedsføre brugen af Watts. Denne understøtter både individuel rådgivning på forbruget og alarmfunktioner.</a:t>
            </a:r>
          </a:p>
          <a:p>
            <a:endParaRPr lang="da-DK" sz="1600" dirty="0"/>
          </a:p>
          <a:p>
            <a:r>
              <a:rPr lang="da-DK" sz="1600" dirty="0"/>
              <a:t>SMS tjenester:</a:t>
            </a:r>
          </a:p>
          <a:p>
            <a:r>
              <a:rPr lang="da-DK" sz="1600" dirty="0"/>
              <a:t>Selskabet vil forbedre teknisk løsning og processer for sms-tjenester. Dette har indflydelse på flere parametre i undersøgelsen</a:t>
            </a:r>
          </a:p>
        </p:txBody>
      </p:sp>
      <p:sp>
        <p:nvSpPr>
          <p:cNvPr id="5" name="Pladsholder til sidefod 4">
            <a:extLst>
              <a:ext uri="{FF2B5EF4-FFF2-40B4-BE49-F238E27FC236}">
                <a16:creationId xmlns:a16="http://schemas.microsoft.com/office/drawing/2014/main" id="{B1FC7211-B17B-BF70-0DF2-739389E1ECBB}"/>
              </a:ext>
            </a:extLst>
          </p:cNvPr>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6" name="Pladsholder til slidenummer 5">
            <a:extLst>
              <a:ext uri="{FF2B5EF4-FFF2-40B4-BE49-F238E27FC236}">
                <a16:creationId xmlns:a16="http://schemas.microsoft.com/office/drawing/2014/main" id="{2AEAE95A-81DA-A308-325B-13004FC81531}"/>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27</a:t>
            </a:fld>
            <a:endParaRPr lang="da-DK" dirty="0"/>
          </a:p>
        </p:txBody>
      </p:sp>
    </p:spTree>
    <p:extLst>
      <p:ext uri="{BB962C8B-B14F-4D97-AF65-F5344CB8AC3E}">
        <p14:creationId xmlns:p14="http://schemas.microsoft.com/office/powerpoint/2010/main" val="37027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7" name="Pladsholder til slide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10. Kundeundersøgelse</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kumimoji="0" lang="da-DK" sz="2800" b="0" i="0" u="none" strike="noStrike" kern="1200" cap="none" spc="0" normalizeH="0" baseline="0" noProof="0" dirty="0">
                <a:ln>
                  <a:noFill/>
                </a:ln>
                <a:solidFill>
                  <a:srgbClr val="44697D"/>
                </a:solidFill>
                <a:effectLst/>
                <a:uLnTx/>
                <a:uFillTx/>
                <a:latin typeface="Calibri Light"/>
                <a:ea typeface="+mj-ea"/>
                <a:cs typeface="+mj-cs"/>
              </a:rPr>
              <a:t>–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19767" y="2996951"/>
            <a:ext cx="2875862" cy="2156897"/>
          </a:xfrm>
          <a:prstGeom prst="rect">
            <a:avLst/>
          </a:prstGeom>
        </p:spPr>
      </p:pic>
      <p:sp>
        <p:nvSpPr>
          <p:cNvPr id="10" name="Rektangel 9">
            <a:extLst>
              <a:ext uri="{FF2B5EF4-FFF2-40B4-BE49-F238E27FC236}">
                <a16:creationId xmlns:a16="http://schemas.microsoft.com/office/drawing/2014/main" id="{ED0B7522-6BFA-4AF8-83FE-CA046D45828A}"/>
              </a:ext>
            </a:extLst>
          </p:cNvPr>
          <p:cNvSpPr/>
          <p:nvPr/>
        </p:nvSpPr>
        <p:spPr>
          <a:xfrm>
            <a:off x="960000" y="1988840"/>
            <a:ext cx="7728288"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effectLst/>
                <a:uLnTx/>
                <a:uFillTx/>
                <a:latin typeface="Calibri"/>
                <a:ea typeface="+mn-ea"/>
                <a:cs typeface="+mn-cs"/>
              </a:rPr>
              <a:t>Det er direktionens vurdering,</a:t>
            </a:r>
            <a:r>
              <a:rPr lang="da-DK" sz="1600" dirty="0">
                <a:latin typeface="Calibri"/>
              </a:rPr>
              <a:t> at resultaterne af kundeundersøgelsen viser en positiv udvikling i Forsyning Helsingørs serviceniveau. Både i forhold til sikring af den daglige drift og forsyning, samt passende kommunikation og servicering ved kundehenvendelser. Selskabet vil med handleplanen fortsat arbejde på at forbedre kundeoplevelsen</a:t>
            </a:r>
            <a:endParaRPr kumimoji="0" lang="da-DK" sz="16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600" b="0" i="1" u="none" strike="noStrike" kern="1200" cap="none" spc="0" normalizeH="0" baseline="0" noProof="0" dirty="0">
                <a:ln>
                  <a:noFill/>
                </a:ln>
                <a:effectLst/>
                <a:uLnTx/>
                <a:uFillTx/>
                <a:latin typeface="Calibri"/>
                <a:ea typeface="+mn-ea"/>
                <a:cs typeface="+mn-cs"/>
              </a:rPr>
            </a:br>
            <a:r>
              <a:rPr kumimoji="0" lang="da-DK" sz="1600" b="1" i="0" u="none" strike="noStrike" kern="1200" cap="none" spc="0" normalizeH="0" baseline="0" noProof="0" dirty="0">
                <a:ln>
                  <a:noFill/>
                </a:ln>
                <a:effectLst/>
                <a:uLnTx/>
                <a:uFillTx/>
                <a:latin typeface="Calibri"/>
                <a:ea typeface="+mn-ea"/>
                <a:cs typeface="+mn-cs"/>
              </a:rPr>
              <a:t>Direktionen indstiller, at:</a:t>
            </a:r>
            <a:br>
              <a:rPr kumimoji="0" lang="da-DK" sz="1600" b="1" i="0" u="none" strike="noStrike" kern="1200" cap="none" spc="0" normalizeH="0" baseline="0" noProof="0" dirty="0">
                <a:ln>
                  <a:noFill/>
                </a:ln>
                <a:effectLst/>
                <a:uLnTx/>
                <a:uFillTx/>
                <a:latin typeface="Calibri"/>
                <a:ea typeface="+mn-ea"/>
                <a:cs typeface="+mn-cs"/>
              </a:rPr>
            </a:br>
            <a:endParaRPr kumimoji="0" lang="da-DK" sz="1600" b="0" i="0" u="none" strike="noStrike" kern="1200" cap="none" spc="0" normalizeH="0" baseline="0" noProof="0" dirty="0">
              <a:ln>
                <a:noFill/>
              </a:ln>
              <a:effectLst/>
              <a:uLnTx/>
              <a:uFillTx/>
              <a:latin typeface="Calibri"/>
              <a:ea typeface="+mn-ea"/>
              <a:cs typeface="+mn-cs"/>
            </a:endParaRPr>
          </a:p>
          <a:p>
            <a:pPr marL="465750" marR="0" lvl="1"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Calibri"/>
                <a:ea typeface="+mn-ea"/>
                <a:cs typeface="+mn-cs"/>
              </a:rPr>
              <a:t>Resultaterne af årets kundeundersøgelse samt handleplan drøftes og tages til efterretning</a:t>
            </a:r>
          </a:p>
          <a:p>
            <a:pPr marL="180000" marR="0" lvl="1"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effectLst/>
              <a:uLnTx/>
              <a:uFillTx/>
              <a:latin typeface="Calibri"/>
              <a:ea typeface="+mn-ea"/>
              <a:cs typeface="+mn-cs"/>
            </a:endParaRPr>
          </a:p>
          <a:p>
            <a:pPr marL="180000" marR="0" lvl="1" indent="0" algn="l" defTabSz="914400" rtl="0" eaLnBrk="1" fontAlgn="auto" latinLnBrk="0" hangingPunct="1">
              <a:lnSpc>
                <a:spcPct val="100000"/>
              </a:lnSpc>
              <a:spcBef>
                <a:spcPts val="0"/>
              </a:spcBef>
              <a:spcAft>
                <a:spcPts val="0"/>
              </a:spcAft>
              <a:buClr>
                <a:srgbClr val="44697D"/>
              </a:buClr>
              <a:buSzTx/>
              <a:buFontTx/>
              <a:buNone/>
              <a:tabLst/>
              <a:defRPr/>
            </a:pPr>
            <a:r>
              <a:rPr lang="da-DK" sz="1600" b="1" i="1" dirty="0">
                <a:latin typeface="Calibri"/>
              </a:rPr>
              <a:t>Kundeundersøgelsen blev drøftet og taget til efterretning med bemærkningen om, at principperne for fastsættelsen af samlet score </a:t>
            </a:r>
            <a:r>
              <a:rPr lang="da-DK" sz="1600" b="1" i="1">
                <a:latin typeface="Calibri"/>
              </a:rPr>
              <a:t>undersøges nærmere. </a:t>
            </a:r>
            <a:endParaRPr kumimoji="0" lang="da-DK" sz="1600" b="1" i="1" u="none" strike="noStrike" kern="1200" cap="none" spc="0" normalizeH="0" baseline="0" noProof="0" dirty="0">
              <a:ln>
                <a:noFill/>
              </a:ln>
              <a:effectLst/>
              <a:uLnTx/>
              <a:uFillTx/>
              <a:latin typeface="Calibri"/>
              <a:ea typeface="+mn-ea"/>
              <a:cs typeface="+mn-cs"/>
            </a:endParaRPr>
          </a:p>
          <a:p>
            <a:pPr marL="180000" marR="0" lvl="1"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1"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1615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7" name="Titel 1">
            <a:extLst>
              <a:ext uri="{FF2B5EF4-FFF2-40B4-BE49-F238E27FC236}">
                <a16:creationId xmlns:a16="http://schemas.microsoft.com/office/drawing/2014/main" id="{7CC3CC48-2878-42EF-AC13-7D8FEA96770B}"/>
              </a:ext>
            </a:extLst>
          </p:cNvPr>
          <p:cNvSpPr txBox="1">
            <a:spLocks/>
          </p:cNvSpPr>
          <p:nvPr/>
        </p:nvSpPr>
        <p:spPr>
          <a:xfrm>
            <a:off x="839416" y="402466"/>
            <a:ext cx="11231999" cy="967806"/>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sngStrike" kern="1200" cap="none" spc="0" normalizeH="0" baseline="0" noProof="0" dirty="0">
                <a:ln>
                  <a:noFill/>
                </a:ln>
                <a:solidFill>
                  <a:srgbClr val="44697D"/>
                </a:solidFill>
                <a:effectLst/>
                <a:uLnTx/>
                <a:uFillTx/>
                <a:latin typeface="Calibri Light"/>
                <a:ea typeface="+mj-ea"/>
                <a:cs typeface="+mj-cs"/>
              </a:rPr>
              <a:t>11. Salg af ejendom</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Tree>
    <p:extLst>
      <p:ext uri="{BB962C8B-B14F-4D97-AF65-F5344CB8AC3E}">
        <p14:creationId xmlns:p14="http://schemas.microsoft.com/office/powerpoint/2010/main" val="28986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2"/>
              </a:buClr>
              <a:buFont typeface="Arial" panose="020B0604020202020204" pitchFamily="34" charset="0"/>
              <a:buChar char="•"/>
            </a:pPr>
            <a:r>
              <a:rPr lang="da-DK" dirty="0"/>
              <a:t>Direktionen indstiller, at dagsordenen godkendes.</a:t>
            </a:r>
          </a:p>
          <a:p>
            <a:pPr>
              <a:buClr>
                <a:schemeClr val="accent2"/>
              </a:buClr>
              <a:buNone/>
            </a:pPr>
            <a:endParaRPr lang="da-DK" dirty="0"/>
          </a:p>
          <a:p>
            <a:pPr>
              <a:buClr>
                <a:schemeClr val="accent2"/>
              </a:buClr>
              <a:buNone/>
            </a:pPr>
            <a:r>
              <a:rPr lang="da-DK" b="1" dirty="0"/>
              <a:t>Indstillingen blev tiltrådt.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dirty="0"/>
              <a:t>Side</a:t>
            </a:r>
            <a:r>
              <a:rPr lang="da-DK" dirty="0"/>
              <a:t> </a:t>
            </a:r>
            <a:fld id="{5BA07366-CB75-4AA8-9E5B-928B849F427C}" type="slidenum">
              <a:rPr lang="da-DK" smtClean="0"/>
              <a:pPr/>
              <a:t>3</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1. Godkendelse af dagsorden</a:t>
            </a:r>
          </a:p>
        </p:txBody>
      </p:sp>
      <p:sp>
        <p:nvSpPr>
          <p:cNvPr id="10"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itel 1"/>
          <p:cNvSpPr>
            <a:spLocks noGrp="1"/>
          </p:cNvSpPr>
          <p:nvPr>
            <p:ph type="title"/>
          </p:nvPr>
        </p:nvSpPr>
        <p:spPr>
          <a:xfrm>
            <a:off x="960001" y="188641"/>
            <a:ext cx="10824631" cy="936103"/>
          </a:xfrm>
        </p:spPr>
        <p:txBody>
          <a:bodyPr anchor="b"/>
          <a:lstStyle/>
          <a:p>
            <a:r>
              <a:rPr lang="da-DK" dirty="0"/>
              <a:t>Punkter til orientering</a:t>
            </a:r>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30</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pic>
        <p:nvPicPr>
          <p:cNvPr id="6" name="Billede 5" descr="Et billede, der indeholder himmel, udendørs, bygning, beboelsesejendom&#10;&#10;Automatisk genereret beskrivelse">
            <a:extLst>
              <a:ext uri="{FF2B5EF4-FFF2-40B4-BE49-F238E27FC236}">
                <a16:creationId xmlns:a16="http://schemas.microsoft.com/office/drawing/2014/main" id="{7CABD186-1052-4AFD-9558-BBF76419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51" y="3734382"/>
            <a:ext cx="2952328" cy="1968219"/>
          </a:xfrm>
          <a:prstGeom prst="rect">
            <a:avLst/>
          </a:prstGeom>
        </p:spPr>
      </p:pic>
    </p:spTree>
    <p:extLst>
      <p:ext uri="{BB962C8B-B14F-4D97-AF65-F5344CB8AC3E}">
        <p14:creationId xmlns:p14="http://schemas.microsoft.com/office/powerpoint/2010/main" val="184513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C0EC86C9-22AA-61B8-6F83-39E065252EE2}"/>
              </a:ext>
            </a:extLst>
          </p:cNvPr>
          <p:cNvPicPr>
            <a:picLocks noGrp="1" noChangeAspect="1"/>
          </p:cNvPicPr>
          <p:nvPr>
            <p:ph sz="quarter" idx="15"/>
          </p:nvPr>
        </p:nvPicPr>
        <p:blipFill>
          <a:blip r:embed="rId2"/>
          <a:stretch>
            <a:fillRect/>
          </a:stretch>
        </p:blipFill>
        <p:spPr>
          <a:xfrm>
            <a:off x="927979" y="1268760"/>
            <a:ext cx="7608565" cy="2089057"/>
          </a:xfrm>
        </p:spPr>
      </p:pic>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12. Ny regulering og afledte konsekvenser</a:t>
            </a:r>
          </a:p>
        </p:txBody>
      </p:sp>
    </p:spTree>
    <p:extLst>
      <p:ext uri="{BB962C8B-B14F-4D97-AF65-F5344CB8AC3E}">
        <p14:creationId xmlns:p14="http://schemas.microsoft.com/office/powerpoint/2010/main" val="265416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12. Ny regulering og afledte konsekvenser</a:t>
            </a:r>
          </a:p>
        </p:txBody>
      </p:sp>
      <p:pic>
        <p:nvPicPr>
          <p:cNvPr id="8" name="Billede 7">
            <a:extLst>
              <a:ext uri="{FF2B5EF4-FFF2-40B4-BE49-F238E27FC236}">
                <a16:creationId xmlns:a16="http://schemas.microsoft.com/office/drawing/2014/main" id="{B0C63496-EA75-35A8-FEC3-AEA009E6B99F}"/>
              </a:ext>
            </a:extLst>
          </p:cNvPr>
          <p:cNvPicPr>
            <a:picLocks noChangeAspect="1"/>
          </p:cNvPicPr>
          <p:nvPr/>
        </p:nvPicPr>
        <p:blipFill>
          <a:blip r:embed="rId2"/>
          <a:stretch>
            <a:fillRect/>
          </a:stretch>
        </p:blipFill>
        <p:spPr>
          <a:xfrm>
            <a:off x="960000" y="1591655"/>
            <a:ext cx="8448367" cy="4642590"/>
          </a:xfrm>
          <a:prstGeom prst="rect">
            <a:avLst/>
          </a:prstGeom>
        </p:spPr>
      </p:pic>
      <p:sp>
        <p:nvSpPr>
          <p:cNvPr id="13" name="Tekstfelt 12">
            <a:extLst>
              <a:ext uri="{FF2B5EF4-FFF2-40B4-BE49-F238E27FC236}">
                <a16:creationId xmlns:a16="http://schemas.microsoft.com/office/drawing/2014/main" id="{248DDC97-50E4-B6D0-5D6D-F4FA613071B9}"/>
              </a:ext>
            </a:extLst>
          </p:cNvPr>
          <p:cNvSpPr txBox="1"/>
          <p:nvPr/>
        </p:nvSpPr>
        <p:spPr>
          <a:xfrm>
            <a:off x="960000" y="1268760"/>
            <a:ext cx="4703952" cy="307777"/>
          </a:xfrm>
          <a:prstGeom prst="rect">
            <a:avLst/>
          </a:prstGeom>
          <a:noFill/>
        </p:spPr>
        <p:txBody>
          <a:bodyPr wrap="square" lIns="0" tIns="0" rIns="0" bIns="0" rtlCol="0">
            <a:spAutoFit/>
          </a:bodyPr>
          <a:lstStyle/>
          <a:p>
            <a:r>
              <a:rPr lang="da-DK" sz="2000" dirty="0"/>
              <a:t>- Fjernvarmeregulering</a:t>
            </a:r>
          </a:p>
        </p:txBody>
      </p:sp>
    </p:spTree>
    <p:extLst>
      <p:ext uri="{BB962C8B-B14F-4D97-AF65-F5344CB8AC3E}">
        <p14:creationId xmlns:p14="http://schemas.microsoft.com/office/powerpoint/2010/main" val="297033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24631" cy="1080119"/>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sngStrike" kern="1200" cap="none" spc="0" normalizeH="0" baseline="0" noProof="0" dirty="0">
                <a:ln>
                  <a:noFill/>
                </a:ln>
                <a:solidFill>
                  <a:srgbClr val="44697D"/>
                </a:solidFill>
                <a:effectLst/>
                <a:uLnTx/>
                <a:uFillTx/>
                <a:latin typeface="Calibri Light"/>
                <a:ea typeface="+mj-ea"/>
                <a:cs typeface="+mj-cs"/>
              </a:rPr>
              <a:t>13. Væsentlige anlægsprojekter</a:t>
            </a:r>
          </a:p>
        </p:txBody>
      </p:sp>
    </p:spTree>
    <p:extLst>
      <p:ext uri="{BB962C8B-B14F-4D97-AF65-F5344CB8AC3E}">
        <p14:creationId xmlns:p14="http://schemas.microsoft.com/office/powerpoint/2010/main" val="1926689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2AF4AE-27A3-C083-682A-F95B570D703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6F388F7-2FF4-A191-6AF9-ED6FD751212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A3F4CC0-3DC4-6AD2-B28C-07D7C5C21355}"/>
              </a:ext>
            </a:extLst>
          </p:cNvPr>
          <p:cNvSpPr>
            <a:spLocks noGrp="1"/>
          </p:cNvSpPr>
          <p:nvPr>
            <p:ph sz="quarter" idx="15"/>
          </p:nvPr>
        </p:nvSpPr>
        <p:spPr>
          <a:xfrm>
            <a:off x="960000" y="1772816"/>
            <a:ext cx="10273151" cy="2808312"/>
          </a:xfrm>
        </p:spPr>
        <p:txBody>
          <a:bodyPr/>
          <a:lstStyle/>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Der mangler 1.100 adresser (primært div. afdelinger af de store boligselskaber pga. byggearbejde forbundet med etablering af nyt affaldssystem eller renovering). Disse ejendomme er overgivet til myndigheden, Forsyning Helsingør holder kontakt løbende og vejleder.</a:t>
            </a:r>
            <a:br>
              <a:rPr lang="da-DK" dirty="0"/>
            </a:br>
            <a:endParaRPr lang="da-DK" dirty="0"/>
          </a:p>
          <a:p>
            <a:pPr marL="342900" indent="-342900">
              <a:buFont typeface="Arial" panose="020B0604020202020204" pitchFamily="34" charset="0"/>
              <a:buChar char="•"/>
            </a:pPr>
            <a:r>
              <a:rPr kumimoji="0" lang="da-DK" sz="2000" b="1" i="0" u="none" strike="noStrike" kern="1200" cap="none" spc="0" normalizeH="0" baseline="0" noProof="0" dirty="0">
                <a:ln>
                  <a:noFill/>
                </a:ln>
                <a:effectLst/>
                <a:uLnTx/>
                <a:uFillTx/>
                <a:latin typeface="Calibri"/>
                <a:ea typeface="+mn-ea"/>
                <a:cs typeface="+mn-cs"/>
              </a:rPr>
              <a:t>Bymidten:</a:t>
            </a:r>
            <a:r>
              <a:rPr kumimoji="0" lang="da-DK" sz="2000" b="0" i="0" u="none" strike="noStrike" kern="1200" cap="none" spc="0" normalizeH="0" baseline="0" noProof="0" dirty="0">
                <a:ln>
                  <a:noFill/>
                </a:ln>
                <a:effectLst/>
                <a:uLnTx/>
                <a:uFillTx/>
                <a:latin typeface="Calibri"/>
                <a:ea typeface="+mn-ea"/>
                <a:cs typeface="+mn-cs"/>
              </a:rPr>
              <a:t> Alle affaldsøer er i brug, alle ejendomme i bymidten har nu affaldssortering.</a:t>
            </a:r>
            <a:br>
              <a:rPr kumimoji="0" lang="da-DK" sz="2000" b="0" i="0" u="none" strike="noStrike" kern="1200" cap="none" spc="0" normalizeH="0" baseline="0" noProof="0" dirty="0">
                <a:ln>
                  <a:noFill/>
                </a:ln>
                <a:effectLst/>
                <a:uLnTx/>
                <a:uFillTx/>
                <a:latin typeface="Calibri"/>
                <a:ea typeface="+mn-ea"/>
                <a:cs typeface="+mn-cs"/>
              </a:rPr>
            </a:br>
            <a:br>
              <a:rPr kumimoji="0" lang="da-DK" sz="2000" b="0" i="0" u="none" strike="noStrike" kern="1200" cap="none" spc="0" normalizeH="0" baseline="0" noProof="0" dirty="0">
                <a:ln>
                  <a:noFill/>
                </a:ln>
                <a:effectLst/>
                <a:uLnTx/>
                <a:uFillTx/>
                <a:latin typeface="Calibri"/>
                <a:ea typeface="+mn-ea"/>
                <a:cs typeface="+mn-cs"/>
              </a:rPr>
            </a:br>
            <a:endParaRPr kumimoji="0" lang="da-DK" sz="2000" b="0" i="0" u="none" strike="noStrike" kern="1200" cap="none" spc="0" normalizeH="0" baseline="0" noProof="0" dirty="0">
              <a:ln>
                <a:noFill/>
              </a:ln>
              <a:effectLst/>
              <a:uLnTx/>
              <a:uFillTx/>
              <a:latin typeface="Calibri"/>
              <a:ea typeface="+mn-ea"/>
              <a:cs typeface="+mn-cs"/>
            </a:endParaRPr>
          </a:p>
          <a:p>
            <a:pPr marL="342900" indent="-342900">
              <a:buFont typeface="Arial" panose="020B0604020202020204" pitchFamily="34" charset="0"/>
              <a:buChar char="•"/>
            </a:pPr>
            <a:endParaRPr lang="da-DK" dirty="0"/>
          </a:p>
        </p:txBody>
      </p:sp>
      <p:sp>
        <p:nvSpPr>
          <p:cNvPr id="7" name="Titel 1">
            <a:extLst>
              <a:ext uri="{FF2B5EF4-FFF2-40B4-BE49-F238E27FC236}">
                <a16:creationId xmlns:a16="http://schemas.microsoft.com/office/drawing/2014/main" id="{83B1EBD7-4971-D05E-33D5-E23D51D7B28C}"/>
              </a:ext>
            </a:extLst>
          </p:cNvPr>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14. Nyt affaldssystem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 De sidste adresser</a:t>
            </a:r>
          </a:p>
        </p:txBody>
      </p:sp>
    </p:spTree>
    <p:extLst>
      <p:ext uri="{BB962C8B-B14F-4D97-AF65-F5344CB8AC3E}">
        <p14:creationId xmlns:p14="http://schemas.microsoft.com/office/powerpoint/2010/main" val="385849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14. Nyt affaldssystem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 udvikling i genanvendelse af de ti fraktioner i henteordning</a:t>
            </a:r>
          </a:p>
        </p:txBody>
      </p:sp>
      <p:pic>
        <p:nvPicPr>
          <p:cNvPr id="5" name="Picture 4" descr="A graph of different colored bars&#10;&#10;Description automatically generated with medium confidence">
            <a:extLst>
              <a:ext uri="{FF2B5EF4-FFF2-40B4-BE49-F238E27FC236}">
                <a16:creationId xmlns:a16="http://schemas.microsoft.com/office/drawing/2014/main" id="{CF87A473-D4CC-069B-3038-721C17CBF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250" y="3761223"/>
            <a:ext cx="8976711" cy="2141029"/>
          </a:xfrm>
          <a:prstGeom prst="rect">
            <a:avLst/>
          </a:prstGeom>
        </p:spPr>
      </p:pic>
      <p:pic>
        <p:nvPicPr>
          <p:cNvPr id="8" name="Picture 7" descr="A graph with blue squares&#10;&#10;Description automatically generated with medium confidence">
            <a:extLst>
              <a:ext uri="{FF2B5EF4-FFF2-40B4-BE49-F238E27FC236}">
                <a16:creationId xmlns:a16="http://schemas.microsoft.com/office/drawing/2014/main" id="{F31AAFE7-DA94-166D-6D5E-F907DFEF7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251" y="1414861"/>
            <a:ext cx="8976711" cy="2230238"/>
          </a:xfrm>
          <a:prstGeom prst="rect">
            <a:avLst/>
          </a:prstGeom>
        </p:spPr>
      </p:pic>
    </p:spTree>
    <p:extLst>
      <p:ext uri="{BB962C8B-B14F-4D97-AF65-F5344CB8AC3E}">
        <p14:creationId xmlns:p14="http://schemas.microsoft.com/office/powerpoint/2010/main" val="3676122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Side</a:t>
            </a:r>
            <a:r>
              <a:rPr kumimoji="0" lang="da-DK" sz="800" b="1" i="0" u="none" strike="noStrike" kern="1200" cap="none" spc="0" normalizeH="0" baseline="0" noProof="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6" name="Titel 1"/>
          <p:cNvSpPr txBox="1">
            <a:spLocks/>
          </p:cNvSpPr>
          <p:nvPr/>
        </p:nvSpPr>
        <p:spPr>
          <a:xfrm>
            <a:off x="960001" y="188641"/>
            <a:ext cx="10849213" cy="119943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14. Nyt affaldssystem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 udvikling i genanvendelse af de ti fraktioner i henteordning</a:t>
            </a:r>
          </a:p>
        </p:txBody>
      </p:sp>
      <p:pic>
        <p:nvPicPr>
          <p:cNvPr id="12" name="Billede 11">
            <a:extLst>
              <a:ext uri="{FF2B5EF4-FFF2-40B4-BE49-F238E27FC236}">
                <a16:creationId xmlns:a16="http://schemas.microsoft.com/office/drawing/2014/main" id="{F41856E9-576C-0700-CFF0-9D18125CC82D}"/>
              </a:ext>
            </a:extLst>
          </p:cNvPr>
          <p:cNvPicPr>
            <a:picLocks noChangeAspect="1"/>
          </p:cNvPicPr>
          <p:nvPr/>
        </p:nvPicPr>
        <p:blipFill>
          <a:blip r:embed="rId2"/>
          <a:stretch>
            <a:fillRect/>
          </a:stretch>
        </p:blipFill>
        <p:spPr>
          <a:xfrm>
            <a:off x="0" y="2071013"/>
            <a:ext cx="12192000" cy="2715974"/>
          </a:xfrm>
          <a:prstGeom prst="rect">
            <a:avLst/>
          </a:prstGeom>
        </p:spPr>
      </p:pic>
    </p:spTree>
    <p:extLst>
      <p:ext uri="{BB962C8B-B14F-4D97-AF65-F5344CB8AC3E}">
        <p14:creationId xmlns:p14="http://schemas.microsoft.com/office/powerpoint/2010/main" val="425811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a:t>Side</a:t>
            </a:r>
            <a:r>
              <a:rPr lang="da-DK"/>
              <a:t> </a:t>
            </a:r>
            <a:fld id="{5BA07366-CB75-4AA8-9E5B-928B849F427C}" type="slidenum">
              <a:rPr lang="da-DK" smtClean="0"/>
              <a:pPr/>
              <a:t>37</a:t>
            </a:fld>
            <a:endParaRPr lang="da-DK" dirty="0"/>
          </a:p>
        </p:txBody>
      </p:sp>
      <p:sp>
        <p:nvSpPr>
          <p:cNvPr id="11" name="Titel 1">
            <a:extLst>
              <a:ext uri="{FF2B5EF4-FFF2-40B4-BE49-F238E27FC236}">
                <a16:creationId xmlns:a16="http://schemas.microsoft.com/office/drawing/2014/main" id="{BBDDF6A0-0317-46F8-ADED-F2CE809A605B}"/>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15. </a:t>
            </a:r>
            <a:r>
              <a:rPr lang="da-DK" dirty="0">
                <a:latin typeface="Calibri Light" panose="020F0302020204030204" pitchFamily="34" charset="0"/>
                <a:cs typeface="Calibri Light" panose="020F0302020204030204" pitchFamily="34" charset="0"/>
              </a:rPr>
              <a:t>Landsmøder i brancheforeninger</a:t>
            </a:r>
            <a:br>
              <a:rPr lang="da-DK" dirty="0"/>
            </a:br>
            <a:r>
              <a:rPr lang="da-DK" sz="2800" dirty="0"/>
              <a:t>– Indstilling</a:t>
            </a:r>
          </a:p>
        </p:txBody>
      </p:sp>
      <p:pic>
        <p:nvPicPr>
          <p:cNvPr id="9"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393628"/>
            <a:ext cx="3684751" cy="2763564"/>
          </a:xfrm>
          <a:prstGeom prst="rect">
            <a:avLst/>
          </a:prstGeom>
        </p:spPr>
      </p:pic>
      <p:sp>
        <p:nvSpPr>
          <p:cNvPr id="10" name="Pladsholder til tekst 2">
            <a:extLst>
              <a:ext uri="{FF2B5EF4-FFF2-40B4-BE49-F238E27FC236}">
                <a16:creationId xmlns:a16="http://schemas.microsoft.com/office/drawing/2014/main" id="{F69FC9DF-D2E5-40D5-B7A3-39EA9BFF707F}"/>
              </a:ext>
            </a:extLst>
          </p:cNvPr>
          <p:cNvSpPr txBox="1">
            <a:spLocks/>
          </p:cNvSpPr>
          <p:nvPr/>
        </p:nvSpPr>
        <p:spPr>
          <a:xfrm>
            <a:off x="958850" y="2090240"/>
            <a:ext cx="7009358" cy="3998366"/>
          </a:xfrm>
          <a:prstGeom prst="rect">
            <a:avLst/>
          </a:prstGeom>
        </p:spPr>
        <p:txBody>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a:buClr>
                <a:schemeClr val="accent1"/>
              </a:buClr>
              <a:buNone/>
            </a:pPr>
            <a:endParaRPr lang="da-DK" sz="1800" dirty="0">
              <a:solidFill>
                <a:srgbClr val="FF0000"/>
              </a:solidFill>
            </a:endParaRPr>
          </a:p>
          <a:p>
            <a:pPr marL="342900" indent="-342900">
              <a:buClr>
                <a:schemeClr val="accent1"/>
              </a:buClr>
              <a:buFont typeface="Arial" panose="020B0604020202020204" pitchFamily="34" charset="0"/>
              <a:buChar char="•"/>
            </a:pPr>
            <a:r>
              <a:rPr lang="da-DK" sz="1800" dirty="0"/>
              <a:t>Dansk affaldsforenings årsmøde den 22.-23. maj 2024 Århus</a:t>
            </a:r>
          </a:p>
          <a:p>
            <a:pPr>
              <a:buClr>
                <a:schemeClr val="accent1"/>
              </a:buClr>
              <a:buNone/>
            </a:pPr>
            <a:endParaRPr lang="da-DK" sz="1800" dirty="0"/>
          </a:p>
          <a:p>
            <a:pPr marL="342900" indent="-342900">
              <a:buClr>
                <a:schemeClr val="accent1"/>
              </a:buClr>
              <a:buFont typeface="Arial" panose="020B0604020202020204" pitchFamily="34" charset="0"/>
              <a:buChar char="•"/>
            </a:pPr>
            <a:r>
              <a:rPr lang="da-DK" sz="1800" dirty="0"/>
              <a:t>Dansk Fjernvarme årsmøde 24. og 25. oktober 2024 i København. </a:t>
            </a:r>
          </a:p>
          <a:p>
            <a:pPr marL="342900" indent="-342900">
              <a:buClr>
                <a:schemeClr val="accent1"/>
              </a:buClr>
              <a:buFont typeface="Arial" panose="020B0604020202020204" pitchFamily="34" charset="0"/>
              <a:buChar char="•"/>
            </a:pPr>
            <a:endParaRPr lang="da-DK" sz="1800" dirty="0"/>
          </a:p>
          <a:p>
            <a:r>
              <a:rPr lang="da-DK" sz="1800" b="1" dirty="0"/>
              <a:t>Direktionen indstiller, at</a:t>
            </a:r>
          </a:p>
          <a:p>
            <a:pPr marL="342900" indent="-342900">
              <a:buClr>
                <a:schemeClr val="accent2">
                  <a:lumMod val="75000"/>
                </a:schemeClr>
              </a:buClr>
              <a:buFont typeface="Arial" panose="020B0604020202020204" pitchFamily="34" charset="0"/>
              <a:buChar char="•"/>
            </a:pPr>
            <a:r>
              <a:rPr lang="da-DK" sz="1800" dirty="0"/>
              <a:t>Bestyrelsen drøfter hvilke årsmøder bestyrelsen deltager i.</a:t>
            </a:r>
          </a:p>
          <a:p>
            <a:pPr marL="342900" indent="-342900">
              <a:buClr>
                <a:schemeClr val="accent2"/>
              </a:buClr>
              <a:buFont typeface="Arial" panose="020B0604020202020204" pitchFamily="34" charset="0"/>
              <a:buChar char="•"/>
            </a:pPr>
            <a:endParaRPr lang="da-DK" sz="1800" dirty="0">
              <a:solidFill>
                <a:srgbClr val="FF0000"/>
              </a:solidFill>
            </a:endParaRPr>
          </a:p>
          <a:p>
            <a:pPr>
              <a:buNone/>
            </a:pPr>
            <a:r>
              <a:rPr lang="da-DK" sz="1800" b="1" i="1" dirty="0"/>
              <a:t>Bestyrelsen planlægger en samlet deltagelse i Dansk Fjernvarme årsmøde, der laves en Outlook indkaldelse, således at alle kan tilkendegive deres eventuelle deltagelse. </a:t>
            </a:r>
          </a:p>
          <a:p>
            <a:pPr>
              <a:buNone/>
            </a:pPr>
            <a:r>
              <a:rPr lang="da-DK" sz="1800" b="1" i="1" dirty="0"/>
              <a:t>Er der medlemmer som har interesse i andre årsmøder kontaktes Susan herom.</a:t>
            </a:r>
          </a:p>
        </p:txBody>
      </p:sp>
    </p:spTree>
    <p:extLst>
      <p:ext uri="{BB962C8B-B14F-4D97-AF65-F5344CB8AC3E}">
        <p14:creationId xmlns:p14="http://schemas.microsoft.com/office/powerpoint/2010/main" val="188827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pPr>
              <a:buNone/>
            </a:pPr>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2024:</a:t>
            </a:r>
          </a:p>
          <a:p>
            <a:r>
              <a:rPr lang="da-DK" dirty="0"/>
              <a:t>17. april 2024</a:t>
            </a:r>
          </a:p>
          <a:p>
            <a:r>
              <a:rPr lang="da-DK" dirty="0"/>
              <a:t>19. juni 2024</a:t>
            </a:r>
          </a:p>
          <a:p>
            <a:r>
              <a:rPr lang="da-DK" dirty="0"/>
              <a:t>4. september 2024</a:t>
            </a:r>
          </a:p>
          <a:p>
            <a:r>
              <a:rPr lang="da-DK" dirty="0"/>
              <a:t>11. december 2024 </a:t>
            </a:r>
          </a:p>
          <a:p>
            <a:endParaRPr lang="da-DK" dirty="0">
              <a:solidFill>
                <a:srgbClr val="FF0000"/>
              </a:solidFill>
            </a:endParaRPr>
          </a:p>
          <a:p>
            <a:endParaRPr lang="da-DK" dirty="0">
              <a:solidFill>
                <a:srgbClr val="FF0000"/>
              </a:solidFill>
            </a:endParaRP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Referat af bestyrelsesmødet den 21. marts 2024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38</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16. Helsingør Kraftvarmeværk A/S</a:t>
            </a:r>
          </a:p>
        </p:txBody>
      </p:sp>
    </p:spTree>
    <p:extLst>
      <p:ext uri="{BB962C8B-B14F-4D97-AF65-F5344CB8AC3E}">
        <p14:creationId xmlns:p14="http://schemas.microsoft.com/office/powerpoint/2010/main" val="49525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a:xfrm>
            <a:off x="958850" y="2166938"/>
            <a:ext cx="5137149" cy="3416300"/>
          </a:xfrm>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2024:</a:t>
            </a:r>
          </a:p>
          <a:p>
            <a:r>
              <a:rPr lang="da-DK" dirty="0"/>
              <a:t>20. februar 2024</a:t>
            </a: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Referat af bestyrelsesmødet den 21. marts 2024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39</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17. Scanenergi A/S</a:t>
            </a:r>
          </a:p>
        </p:txBody>
      </p:sp>
    </p:spTree>
    <p:extLst>
      <p:ext uri="{BB962C8B-B14F-4D97-AF65-F5344CB8AC3E}">
        <p14:creationId xmlns:p14="http://schemas.microsoft.com/office/powerpoint/2010/main" val="257425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6721326" cy="3416300"/>
          </a:xfrm>
        </p:spPr>
        <p:txBody>
          <a:bodyPr/>
          <a:lstStyle/>
          <a:p>
            <a:pPr marL="342900" indent="-342900">
              <a:buClr>
                <a:schemeClr val="bg1"/>
              </a:buClr>
              <a:buFont typeface="Arial" panose="020B0604020202020204" pitchFamily="34" charset="0"/>
              <a:buChar char="•"/>
            </a:pPr>
            <a:r>
              <a:rPr lang="da-DK" dirty="0"/>
              <a:t>Referat fra bestyrelsesmøde i selskaberne afholdt den 13. december 2023 er lagt på Admincontrol. </a:t>
            </a:r>
          </a:p>
          <a:p>
            <a:pPr marL="342900" indent="-342900">
              <a:buClr>
                <a:schemeClr val="bg1"/>
              </a:buClr>
              <a:buFont typeface="Arial" panose="020B0604020202020204" pitchFamily="34" charset="0"/>
              <a:buChar char="•"/>
            </a:pPr>
            <a:endParaRPr lang="da-DK" dirty="0"/>
          </a:p>
          <a:p>
            <a:pPr marL="342900" indent="-342900">
              <a:buClr>
                <a:schemeClr val="bg1"/>
              </a:buClr>
              <a:buFont typeface="Arial" panose="020B0604020202020204" pitchFamily="34" charset="0"/>
              <a:buChar char="•"/>
            </a:pPr>
            <a:r>
              <a:rPr lang="da-DK" dirty="0"/>
              <a:t>Der er ikke indkommet bemærkninger til referatet</a:t>
            </a:r>
          </a:p>
          <a:p>
            <a:pPr marL="342900" indent="-342900">
              <a:buClr>
                <a:schemeClr val="bg1"/>
              </a:buClr>
              <a:buFont typeface="Arial" panose="020B0604020202020204" pitchFamily="34" charset="0"/>
              <a:buChar char="•"/>
            </a:pPr>
            <a:r>
              <a:rPr lang="da-DK" dirty="0"/>
              <a:t>Referatet er underskrevet elektronisk af samtlige bestyrelsesmedlemmer, jf. Forretningsordenens pkt. 10.1 og </a:t>
            </a:r>
          </a:p>
          <a:p>
            <a:pPr marL="342900" indent="-342900">
              <a:buClr>
                <a:schemeClr val="bg1"/>
              </a:buClr>
              <a:buFont typeface="Arial" panose="020B0604020202020204" pitchFamily="34" charset="0"/>
              <a:buChar char="•"/>
            </a:pPr>
            <a:r>
              <a:rPr lang="da-DK" dirty="0"/>
              <a:t>Referatet er dermed godkendt af den samlede bestyrelse.</a:t>
            </a:r>
          </a:p>
          <a:p>
            <a:pPr marL="342900" indent="-342900">
              <a:buClr>
                <a:schemeClr val="bg1"/>
              </a:buClr>
              <a:buFont typeface="Arial" panose="020B0604020202020204" pitchFamily="34" charset="0"/>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 Godkendelse af referat</a:t>
            </a:r>
          </a:p>
        </p:txBody>
      </p:sp>
      <p:sp>
        <p:nvSpPr>
          <p:cNvPr id="10"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2024:</a:t>
            </a:r>
          </a:p>
          <a:p>
            <a:r>
              <a:rPr lang="da-DK" dirty="0"/>
              <a:t>2. maj 2024</a:t>
            </a:r>
          </a:p>
          <a:p>
            <a:r>
              <a:rPr lang="da-DK" dirty="0"/>
              <a:t>7. juni 2024</a:t>
            </a:r>
          </a:p>
          <a:p>
            <a:r>
              <a:rPr lang="da-DK" dirty="0"/>
              <a:t>20. august 2024</a:t>
            </a:r>
          </a:p>
          <a:p>
            <a:r>
              <a:rPr lang="da-DK" dirty="0"/>
              <a:t>13. november 2024 </a:t>
            </a:r>
          </a:p>
          <a:p>
            <a:endParaRPr lang="da-DK" dirty="0">
              <a:solidFill>
                <a:srgbClr val="FF0000"/>
              </a:solidFill>
            </a:endParaRP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Referat af bestyrelsesmødet den 21. marts 2024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40</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18. Forsyning Helsingør Kronborg </a:t>
            </a:r>
            <a:r>
              <a:rPr lang="da-DK" dirty="0" err="1"/>
              <a:t>Elhandel</a:t>
            </a:r>
            <a:r>
              <a:rPr lang="da-DK" dirty="0"/>
              <a:t> A/S</a:t>
            </a:r>
          </a:p>
        </p:txBody>
      </p:sp>
    </p:spTree>
    <p:extLst>
      <p:ext uri="{BB962C8B-B14F-4D97-AF65-F5344CB8AC3E}">
        <p14:creationId xmlns:p14="http://schemas.microsoft.com/office/powerpoint/2010/main" val="323459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2024:</a:t>
            </a:r>
          </a:p>
          <a:p>
            <a:r>
              <a:rPr lang="da-DK" dirty="0"/>
              <a:t>2. maj 2024</a:t>
            </a:r>
          </a:p>
          <a:p>
            <a:r>
              <a:rPr lang="da-DK" dirty="0"/>
              <a:t>7. juni 2024</a:t>
            </a:r>
          </a:p>
          <a:p>
            <a:r>
              <a:rPr lang="da-DK" dirty="0"/>
              <a:t>20. august 2024</a:t>
            </a:r>
          </a:p>
          <a:p>
            <a:r>
              <a:rPr lang="da-DK" dirty="0"/>
              <a:t>13. november 2024 </a:t>
            </a:r>
          </a:p>
          <a:p>
            <a:endParaRPr lang="da-DK" dirty="0">
              <a:solidFill>
                <a:srgbClr val="FF0000"/>
              </a:solidFill>
            </a:endParaRP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Referat af bestyrelsesmødet den 21. marts 2024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a:t>
            </a:r>
            <a:r>
              <a:rPr lang="da-DK" dirty="0">
                <a:solidFill>
                  <a:schemeClr val="accent1"/>
                </a:solidFill>
              </a:rPr>
              <a:t> </a:t>
            </a:r>
            <a:fld id="{5BA07366-CB75-4AA8-9E5B-928B849F427C}" type="slidenum">
              <a:rPr lang="da-DK" smtClean="0">
                <a:solidFill>
                  <a:schemeClr val="accent1"/>
                </a:solidFill>
              </a:rPr>
              <a:pPr/>
              <a:t>41</a:t>
            </a:fld>
            <a:endParaRPr lang="da-DK"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19. Forsyning Helsingør Kronborg Gadelys A/S</a:t>
            </a:r>
          </a:p>
        </p:txBody>
      </p:sp>
    </p:spTree>
    <p:extLst>
      <p:ext uri="{BB962C8B-B14F-4D97-AF65-F5344CB8AC3E}">
        <p14:creationId xmlns:p14="http://schemas.microsoft.com/office/powerpoint/2010/main" val="3721803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59459-C513-43FB-8F18-B0C9D8F94F1C}"/>
              </a:ext>
            </a:extLst>
          </p:cNvPr>
          <p:cNvSpPr>
            <a:spLocks noGrp="1"/>
          </p:cNvSpPr>
          <p:nvPr>
            <p:ph type="title"/>
          </p:nvPr>
        </p:nvSpPr>
        <p:spPr/>
        <p:txBody>
          <a:bodyPr/>
          <a:lstStyle/>
          <a:p>
            <a:r>
              <a:rPr lang="da-DK" dirty="0"/>
              <a:t> </a:t>
            </a:r>
          </a:p>
        </p:txBody>
      </p:sp>
      <p:sp>
        <p:nvSpPr>
          <p:cNvPr id="7" name="Pladsholder til tekst 6">
            <a:extLst>
              <a:ext uri="{FF2B5EF4-FFF2-40B4-BE49-F238E27FC236}">
                <a16:creationId xmlns:a16="http://schemas.microsoft.com/office/drawing/2014/main" id="{774D3A16-2E34-4A73-A9D7-8248F7F8466F}"/>
              </a:ext>
            </a:extLst>
          </p:cNvPr>
          <p:cNvSpPr>
            <a:spLocks noGrp="1"/>
          </p:cNvSpPr>
          <p:nvPr>
            <p:ph type="body" sz="quarter" idx="13"/>
          </p:nvPr>
        </p:nvSpPr>
        <p:spPr/>
        <p:txBody>
          <a:bodyPr/>
          <a:lstStyle/>
          <a:p>
            <a:r>
              <a:rPr lang="da-DK" dirty="0"/>
              <a:t>Der orienteres om bestyrelsesarbejdet i selskabet.</a:t>
            </a:r>
          </a:p>
          <a:p>
            <a:endParaRPr lang="da-DK" dirty="0"/>
          </a:p>
          <a:p>
            <a:endParaRPr lang="da-DK" dirty="0"/>
          </a:p>
          <a:p>
            <a:endParaRPr lang="da-DK" dirty="0"/>
          </a:p>
        </p:txBody>
      </p:sp>
      <p:sp>
        <p:nvSpPr>
          <p:cNvPr id="5" name="Pladsholder til indhold 4">
            <a:extLst>
              <a:ext uri="{FF2B5EF4-FFF2-40B4-BE49-F238E27FC236}">
                <a16:creationId xmlns:a16="http://schemas.microsoft.com/office/drawing/2014/main" id="{EBDBE239-8F96-453D-919A-82DDA02AE3F5}"/>
              </a:ext>
            </a:extLst>
          </p:cNvPr>
          <p:cNvSpPr>
            <a:spLocks noGrp="1"/>
          </p:cNvSpPr>
          <p:nvPr>
            <p:ph sz="quarter" idx="15"/>
          </p:nvPr>
        </p:nvSpPr>
        <p:spPr/>
        <p:txBody>
          <a:bodyPr/>
          <a:lstStyle/>
          <a:p>
            <a:r>
              <a:rPr lang="da-DK" dirty="0"/>
              <a:t>Mødeplan 2024:</a:t>
            </a:r>
          </a:p>
          <a:p>
            <a:r>
              <a:rPr lang="da-DK" dirty="0"/>
              <a:t>2. maj 2024</a:t>
            </a:r>
          </a:p>
          <a:p>
            <a:r>
              <a:rPr lang="da-DK" dirty="0"/>
              <a:t>7. juni 2024</a:t>
            </a:r>
          </a:p>
          <a:p>
            <a:r>
              <a:rPr lang="da-DK" dirty="0"/>
              <a:t>20. august 2024</a:t>
            </a:r>
          </a:p>
          <a:p>
            <a:r>
              <a:rPr lang="da-DK" dirty="0"/>
              <a:t>13. november 2024 </a:t>
            </a:r>
          </a:p>
          <a:p>
            <a:endParaRPr lang="da-DK" dirty="0">
              <a:solidFill>
                <a:srgbClr val="FF0000"/>
              </a:solidFill>
            </a:endParaRPr>
          </a:p>
        </p:txBody>
      </p:sp>
      <p:sp>
        <p:nvSpPr>
          <p:cNvPr id="3" name="Pladsholder til sidefod 2">
            <a:extLst>
              <a:ext uri="{FF2B5EF4-FFF2-40B4-BE49-F238E27FC236}">
                <a16:creationId xmlns:a16="http://schemas.microsoft.com/office/drawing/2014/main" id="{6BED5719-E33D-4C59-9119-52EF57E82252}"/>
              </a:ext>
            </a:extLst>
          </p:cNvPr>
          <p:cNvSpPr>
            <a:spLocks noGrp="1"/>
          </p:cNvSpPr>
          <p:nvPr>
            <p:ph type="ftr" sz="quarter" idx="11"/>
          </p:nvPr>
        </p:nvSpPr>
        <p:spPr/>
        <p:txBody>
          <a:bodyPr/>
          <a:lstStyle/>
          <a:p>
            <a:r>
              <a:rPr lang="da-DK">
                <a:solidFill>
                  <a:schemeClr val="accent1"/>
                </a:solidFill>
              </a:rPr>
              <a:t>Referat af bestyrelsesmødet den 21. marts 2024 i Forsyning Helsingør A/S m.fl.</a:t>
            </a:r>
            <a:endParaRPr lang="da-DK" dirty="0">
              <a:solidFill>
                <a:schemeClr val="accent1"/>
              </a:solidFill>
            </a:endParaRPr>
          </a:p>
        </p:txBody>
      </p:sp>
      <p:sp>
        <p:nvSpPr>
          <p:cNvPr id="4" name="Pladsholder til slidenummer 3">
            <a:extLst>
              <a:ext uri="{FF2B5EF4-FFF2-40B4-BE49-F238E27FC236}">
                <a16:creationId xmlns:a16="http://schemas.microsoft.com/office/drawing/2014/main" id="{28CF1460-378D-44B6-AB04-22E1D983B380}"/>
              </a:ext>
            </a:extLst>
          </p:cNvPr>
          <p:cNvSpPr>
            <a:spLocks noGrp="1"/>
          </p:cNvSpPr>
          <p:nvPr>
            <p:ph type="sldNum" sz="quarter" idx="12"/>
          </p:nvPr>
        </p:nvSpPr>
        <p:spPr/>
        <p:txBody>
          <a:bodyPr/>
          <a:lstStyle/>
          <a:p>
            <a:r>
              <a:rPr lang="da-DK" cap="all" dirty="0">
                <a:solidFill>
                  <a:schemeClr val="accent1"/>
                </a:solidFill>
              </a:rPr>
              <a:t>Side </a:t>
            </a:r>
            <a:fld id="{5BA07366-CB75-4AA8-9E5B-928B849F427C}" type="slidenum">
              <a:rPr lang="da-DK" cap="all">
                <a:solidFill>
                  <a:schemeClr val="accent1"/>
                </a:solidFill>
              </a:rPr>
              <a:pPr/>
              <a:t>42</a:t>
            </a:fld>
            <a:endParaRPr lang="da-DK" cap="all" dirty="0">
              <a:solidFill>
                <a:schemeClr val="accent1"/>
              </a:solidFill>
            </a:endParaRPr>
          </a:p>
        </p:txBody>
      </p:sp>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a:t>20. Forsyning Helsingør Kronborg Solenergi A/S</a:t>
            </a:r>
          </a:p>
        </p:txBody>
      </p:sp>
    </p:spTree>
    <p:extLst>
      <p:ext uri="{BB962C8B-B14F-4D97-AF65-F5344CB8AC3E}">
        <p14:creationId xmlns:p14="http://schemas.microsoft.com/office/powerpoint/2010/main" val="32243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sz="quarter" idx="15"/>
          </p:nvPr>
        </p:nvSpPr>
        <p:spPr/>
        <p:txBody>
          <a:bodyPr/>
          <a:lstStyle/>
          <a:p>
            <a:pPr marL="357188" lvl="1" indent="-357188">
              <a:buClr>
                <a:schemeClr val="accent2">
                  <a:lumMod val="75000"/>
                </a:schemeClr>
              </a:buClr>
            </a:pPr>
            <a:r>
              <a:rPr lang="da-DK" dirty="0"/>
              <a:t>Formand og Direktion vil fremlægge forslag til kommunikation, som anbefales offentliggjort på baggrund af bestyrelsesmødet.</a:t>
            </a:r>
          </a:p>
          <a:p>
            <a:pPr marL="342900" lvl="0" indent="-342900">
              <a:buClr>
                <a:schemeClr val="accent1"/>
              </a:buClr>
              <a:buFont typeface="Wingdings" panose="05000000000000000000" pitchFamily="2" charset="2"/>
              <a:buChar char="§"/>
            </a:pPr>
            <a:endParaRPr lang="da-DK" dirty="0"/>
          </a:p>
        </p:txBody>
      </p:sp>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43</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a:t>21. Kommunikation</a:t>
            </a:r>
          </a:p>
        </p:txBody>
      </p:sp>
      <p:sp>
        <p:nvSpPr>
          <p:cNvPr id="9"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Tree>
    <p:extLst>
      <p:ext uri="{BB962C8B-B14F-4D97-AF65-F5344CB8AC3E}">
        <p14:creationId xmlns:p14="http://schemas.microsoft.com/office/powerpoint/2010/main" val="796131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8160B0DF-7EF9-451C-8E4F-F49DC2250DAE}"/>
              </a:ext>
            </a:extLst>
          </p:cNvPr>
          <p:cNvSpPr>
            <a:spLocks noGrp="1"/>
          </p:cNvSpPr>
          <p:nvPr>
            <p:ph type="ftr" sz="quarter" idx="11"/>
          </p:nvPr>
        </p:nvSpPr>
        <p:spPr/>
        <p:txBody>
          <a:bodyPr/>
          <a:lstStyle/>
          <a:p>
            <a:r>
              <a:rPr lang="da-DK"/>
              <a:t>Referat af bestyrelsesmødet den 21. marts 2024 i Forsyning Helsingør A/S m.fl.</a:t>
            </a:r>
            <a:endParaRPr lang="da-DK" dirty="0"/>
          </a:p>
        </p:txBody>
      </p:sp>
      <p:sp>
        <p:nvSpPr>
          <p:cNvPr id="4" name="Pladsholder til slidenummer 3">
            <a:extLst>
              <a:ext uri="{FF2B5EF4-FFF2-40B4-BE49-F238E27FC236}">
                <a16:creationId xmlns:a16="http://schemas.microsoft.com/office/drawing/2014/main" id="{E7A00E3F-D8FD-4EC8-A4EA-AF085C84B7DA}"/>
              </a:ext>
            </a:extLst>
          </p:cNvPr>
          <p:cNvSpPr>
            <a:spLocks noGrp="1"/>
          </p:cNvSpPr>
          <p:nvPr>
            <p:ph type="sldNum" sz="quarter" idx="12"/>
          </p:nvPr>
        </p:nvSpPr>
        <p:spPr/>
        <p:txBody>
          <a:bodyPr/>
          <a:lstStyle/>
          <a:p>
            <a:r>
              <a:rPr lang="da-DK" cap="all"/>
              <a:t>Side</a:t>
            </a:r>
            <a:r>
              <a:rPr lang="da-DK"/>
              <a:t> </a:t>
            </a:r>
            <a:fld id="{5BA07366-CB75-4AA8-9E5B-928B849F427C}" type="slidenum">
              <a:rPr lang="da-DK" smtClean="0"/>
              <a:pPr/>
              <a:t>44</a:t>
            </a:fld>
            <a:endParaRPr lang="da-DK" dirty="0"/>
          </a:p>
        </p:txBody>
      </p:sp>
      <p:sp>
        <p:nvSpPr>
          <p:cNvPr id="6" name="Pladsholder til tekst 2">
            <a:extLst>
              <a:ext uri="{FF2B5EF4-FFF2-40B4-BE49-F238E27FC236}">
                <a16:creationId xmlns:a16="http://schemas.microsoft.com/office/drawing/2014/main" id="{CE9ABF94-646B-461F-BE79-41999527D343}"/>
              </a:ext>
            </a:extLst>
          </p:cNvPr>
          <p:cNvSpPr>
            <a:spLocks noGrp="1"/>
          </p:cNvSpPr>
          <p:nvPr>
            <p:ph sz="quarter" idx="15"/>
          </p:nvPr>
        </p:nvSpPr>
        <p:spPr>
          <a:xfrm>
            <a:off x="960438" y="2166938"/>
            <a:ext cx="4775522" cy="3416300"/>
          </a:xfrm>
        </p:spPr>
        <p:txBody>
          <a:bodyPr>
            <a:normAutofit/>
          </a:bodyPr>
          <a:lstStyle/>
          <a:p>
            <a:pPr>
              <a:spcAft>
                <a:spcPts val="600"/>
              </a:spcAft>
            </a:pPr>
            <a:r>
              <a:rPr lang="da-DK" dirty="0"/>
              <a:t>Mødeplan for 2024:</a:t>
            </a:r>
          </a:p>
          <a:p>
            <a:pPr marL="342900" indent="-342900">
              <a:spcAft>
                <a:spcPts val="600"/>
              </a:spcAft>
              <a:buClr>
                <a:schemeClr val="accent1"/>
              </a:buClr>
              <a:buFont typeface="Arial" panose="020B0604020202020204" pitchFamily="34" charset="0"/>
              <a:buChar char="•"/>
            </a:pPr>
            <a:r>
              <a:rPr lang="da-DK" dirty="0"/>
              <a:t>torsdag den 21.3.2024</a:t>
            </a:r>
          </a:p>
          <a:p>
            <a:pPr marL="342900" indent="-342900">
              <a:spcAft>
                <a:spcPts val="600"/>
              </a:spcAft>
              <a:buClr>
                <a:schemeClr val="accent1"/>
              </a:buClr>
              <a:buFont typeface="Arial" panose="020B0604020202020204" pitchFamily="34" charset="0"/>
              <a:buChar char="•"/>
            </a:pPr>
            <a:r>
              <a:rPr lang="da-DK" dirty="0"/>
              <a:t>torsdag den 2.5.2024</a:t>
            </a:r>
          </a:p>
          <a:p>
            <a:pPr marL="342900" indent="-342900">
              <a:spcAft>
                <a:spcPts val="600"/>
              </a:spcAft>
              <a:buClr>
                <a:schemeClr val="accent1"/>
              </a:buClr>
              <a:buFont typeface="Arial" panose="020B0604020202020204" pitchFamily="34" charset="0"/>
              <a:buChar char="•"/>
            </a:pPr>
            <a:r>
              <a:rPr lang="da-DK" dirty="0"/>
              <a:t>fredag den 7.6.2024</a:t>
            </a:r>
          </a:p>
          <a:p>
            <a:pPr marL="342900" indent="-342900">
              <a:spcAft>
                <a:spcPts val="600"/>
              </a:spcAft>
              <a:buClr>
                <a:schemeClr val="accent1"/>
              </a:buClr>
              <a:buFont typeface="Arial" panose="020B0604020202020204" pitchFamily="34" charset="0"/>
              <a:buChar char="•"/>
            </a:pPr>
            <a:r>
              <a:rPr lang="da-DK" dirty="0"/>
              <a:t>tirsdag den 20.8.(21.8 seminar) 2024</a:t>
            </a:r>
          </a:p>
          <a:p>
            <a:pPr marL="342900" indent="-342900">
              <a:spcAft>
                <a:spcPts val="600"/>
              </a:spcAft>
              <a:buClr>
                <a:schemeClr val="accent1"/>
              </a:buClr>
              <a:buFont typeface="Arial" panose="020B0604020202020204" pitchFamily="34" charset="0"/>
              <a:buChar char="•"/>
            </a:pPr>
            <a:r>
              <a:rPr lang="da-DK" dirty="0"/>
              <a:t>onsdag den 13.11.2024</a:t>
            </a:r>
          </a:p>
          <a:p>
            <a:pPr marL="342900" indent="-342900">
              <a:spcAft>
                <a:spcPts val="600"/>
              </a:spcAft>
              <a:buClr>
                <a:schemeClr val="accent1"/>
              </a:buClr>
              <a:buFont typeface="Arial" panose="020B0604020202020204" pitchFamily="34" charset="0"/>
              <a:buChar char="•"/>
            </a:pPr>
            <a:r>
              <a:rPr lang="da-DK" dirty="0"/>
              <a:t>tirsdag den 10.12.2024</a:t>
            </a:r>
          </a:p>
          <a:p>
            <a:pPr>
              <a:spcAft>
                <a:spcPts val="600"/>
              </a:spcAft>
            </a:pPr>
            <a:endParaRPr lang="da-DK" dirty="0"/>
          </a:p>
        </p:txBody>
      </p:sp>
      <p:pic>
        <p:nvPicPr>
          <p:cNvPr id="7" name="Pladsholder til billede 6">
            <a:extLst>
              <a:ext uri="{FF2B5EF4-FFF2-40B4-BE49-F238E27FC236}">
                <a16:creationId xmlns:a16="http://schemas.microsoft.com/office/drawing/2014/main" id="{5332ED1C-5D69-4D96-8252-AAA8342B8E65}"/>
              </a:ext>
            </a:extLst>
          </p:cNvPr>
          <p:cNvPicPr>
            <a:picLocks noChangeAspect="1"/>
          </p:cNvPicPr>
          <p:nvPr/>
        </p:nvPicPr>
        <p:blipFill rotWithShape="1">
          <a:blip r:embed="rId2">
            <a:extLst>
              <a:ext uri="{28A0092B-C50C-407E-A947-70E740481C1C}">
                <a14:useLocalDpi xmlns:a14="http://schemas.microsoft.com/office/drawing/2010/main" val="0"/>
              </a:ext>
            </a:extLst>
          </a:blip>
          <a:srcRect l="13480" r="12362"/>
          <a:stretch/>
        </p:blipFill>
        <p:spPr>
          <a:xfrm>
            <a:off x="6430963" y="2166938"/>
            <a:ext cx="4802187" cy="3416300"/>
          </a:xfrm>
          <a:prstGeom prst="rect">
            <a:avLst/>
          </a:prstGeom>
          <a:noFill/>
          <a:effectLst>
            <a:outerShdw blurRad="190500" dist="38100" dir="8100000" algn="tr" rotWithShape="0">
              <a:prstClr val="black">
                <a:alpha val="40000"/>
              </a:prstClr>
            </a:outerShdw>
          </a:effectLst>
        </p:spPr>
      </p:pic>
      <p:sp>
        <p:nvSpPr>
          <p:cNvPr id="8" name="Titel 1"/>
          <p:cNvSpPr>
            <a:spLocks noGrp="1"/>
          </p:cNvSpPr>
          <p:nvPr>
            <p:ph type="title"/>
          </p:nvPr>
        </p:nvSpPr>
        <p:spPr>
          <a:xfrm>
            <a:off x="960001" y="188641"/>
            <a:ext cx="10824631" cy="936103"/>
          </a:xfrm>
        </p:spPr>
        <p:txBody>
          <a:bodyPr anchor="b"/>
          <a:lstStyle/>
          <a:p>
            <a:r>
              <a:rPr lang="da-DK" dirty="0"/>
              <a:t>22. Mødeplan 2024</a:t>
            </a:r>
          </a:p>
        </p:txBody>
      </p:sp>
    </p:spTree>
    <p:extLst>
      <p:ext uri="{BB962C8B-B14F-4D97-AF65-F5344CB8AC3E}">
        <p14:creationId xmlns:p14="http://schemas.microsoft.com/office/powerpoint/2010/main" val="2146817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dagsordenspunkter, hvor tavshedspligten skal fraviges.</a:t>
            </a:r>
          </a:p>
          <a:p>
            <a:r>
              <a:rPr lang="da-DK" dirty="0"/>
              <a:t>  </a:t>
            </a:r>
          </a:p>
          <a:p>
            <a:r>
              <a:rPr lang="da-DK" b="1" dirty="0"/>
              <a:t>Formand og direktion indstiller</a:t>
            </a:r>
            <a:r>
              <a:rPr lang="da-DK" dirty="0"/>
              <a:t>, at </a:t>
            </a:r>
          </a:p>
          <a:p>
            <a:pPr marL="342900" lvl="0" indent="-342900">
              <a:buClr>
                <a:schemeClr val="accent2">
                  <a:lumMod val="75000"/>
                </a:schemeClr>
              </a:buClr>
              <a:buFont typeface="Arial" panose="020B0604020202020204" pitchFamily="34" charset="0"/>
              <a:buChar char="•"/>
            </a:pPr>
            <a:r>
              <a:rPr lang="da-DK" dirty="0"/>
              <a:t>Tavshedspligten fraviges på samtlige punkter med undtagelse af 5, 8,11, og 13 idet bemærkes, at der udarbejdes et resumé for så vidt angår punkt 5.</a:t>
            </a:r>
          </a:p>
          <a:p>
            <a:pPr lvl="0">
              <a:buClr>
                <a:schemeClr val="accent2">
                  <a:lumMod val="75000"/>
                </a:schemeClr>
              </a:buClr>
              <a:buNone/>
            </a:pPr>
            <a:endParaRPr lang="da-DK" dirty="0"/>
          </a:p>
          <a:p>
            <a:pPr lvl="0">
              <a:buClr>
                <a:schemeClr val="accent2">
                  <a:lumMod val="75000"/>
                </a:schemeClr>
              </a:buClr>
              <a:buNone/>
            </a:pPr>
            <a:r>
              <a:rPr lang="da-DK" b="1" i="1" dirty="0"/>
              <a:t>Indstillingen blev tiltrådt.</a:t>
            </a:r>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6" name="Pladsholder til slidenummer 5"/>
          <p:cNvSpPr>
            <a:spLocks noGrp="1"/>
          </p:cNvSpPr>
          <p:nvPr>
            <p:ph type="sldNum" sz="quarter" idx="12"/>
          </p:nvPr>
        </p:nvSpPr>
        <p:spPr/>
        <p:txBody>
          <a:bodyPr/>
          <a:lstStyle/>
          <a:p>
            <a:r>
              <a:rPr lang="da-DK" cap="all"/>
              <a:t>Side</a:t>
            </a:r>
            <a:r>
              <a:rPr lang="da-DK"/>
              <a:t> </a:t>
            </a:r>
            <a:fld id="{5BA07366-CB75-4AA8-9E5B-928B849F427C}" type="slidenum">
              <a:rPr lang="da-DK" smtClean="0"/>
              <a:pPr/>
              <a:t>45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23. Fravigelse af tavshedspligten</a:t>
            </a:r>
          </a:p>
        </p:txBody>
      </p:sp>
      <p:sp>
        <p:nvSpPr>
          <p:cNvPr id="10"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Tree>
    <p:extLst>
      <p:ext uri="{BB962C8B-B14F-4D97-AF65-F5344CB8AC3E}">
        <p14:creationId xmlns:p14="http://schemas.microsoft.com/office/powerpoint/2010/main" val="3317368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a:t>Side</a:t>
            </a:r>
            <a:r>
              <a:rPr lang="da-DK"/>
              <a:t> </a:t>
            </a:r>
            <a:fld id="{5BA07366-CB75-4AA8-9E5B-928B849F427C}" type="slidenum">
              <a:rPr lang="da-DK" smtClean="0"/>
              <a:pPr/>
              <a:t>46</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
        <p:nvSpPr>
          <p:cNvPr id="10" name="Titel 1"/>
          <p:cNvSpPr>
            <a:spLocks noGrp="1"/>
          </p:cNvSpPr>
          <p:nvPr>
            <p:ph type="title"/>
          </p:nvPr>
        </p:nvSpPr>
        <p:spPr>
          <a:xfrm>
            <a:off x="960001" y="188641"/>
            <a:ext cx="10824631" cy="936103"/>
          </a:xfrm>
        </p:spPr>
        <p:txBody>
          <a:bodyPr anchor="b"/>
          <a:lstStyle/>
          <a:p>
            <a:r>
              <a:rPr lang="da-DK" dirty="0"/>
              <a:t>24. Eventuelt</a:t>
            </a:r>
          </a:p>
        </p:txBody>
      </p:sp>
      <p:sp>
        <p:nvSpPr>
          <p:cNvPr id="2" name="Tekstfelt 1">
            <a:extLst>
              <a:ext uri="{FF2B5EF4-FFF2-40B4-BE49-F238E27FC236}">
                <a16:creationId xmlns:a16="http://schemas.microsoft.com/office/drawing/2014/main" id="{E4763815-EC45-041A-ABDA-5A98A6E9873C}"/>
              </a:ext>
            </a:extLst>
          </p:cNvPr>
          <p:cNvSpPr txBox="1"/>
          <p:nvPr/>
        </p:nvSpPr>
        <p:spPr>
          <a:xfrm>
            <a:off x="1127448" y="1844824"/>
            <a:ext cx="2736304" cy="246221"/>
          </a:xfrm>
          <a:prstGeom prst="rect">
            <a:avLst/>
          </a:prstGeom>
          <a:noFill/>
        </p:spPr>
        <p:txBody>
          <a:bodyPr wrap="square" lIns="0" tIns="0" rIns="0" bIns="0" rtlCol="0">
            <a:spAutoFit/>
          </a:bodyPr>
          <a:lstStyle/>
          <a:p>
            <a:r>
              <a:rPr lang="da-DK" sz="1600" b="1" i="1" dirty="0"/>
              <a:t>Intet at berette.</a:t>
            </a:r>
          </a:p>
        </p:txBody>
      </p:sp>
    </p:spTree>
    <p:extLst>
      <p:ext uri="{BB962C8B-B14F-4D97-AF65-F5344CB8AC3E}">
        <p14:creationId xmlns:p14="http://schemas.microsoft.com/office/powerpoint/2010/main" val="418552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695400" y="1916832"/>
            <a:ext cx="6696743" cy="3566318"/>
          </a:xfrm>
        </p:spPr>
        <p:txBody>
          <a:bodyPr/>
          <a:lstStyle/>
          <a:p>
            <a:pPr>
              <a:buClr>
                <a:schemeClr val="accent1">
                  <a:lumMod val="60000"/>
                  <a:lumOff val="40000"/>
                </a:schemeClr>
              </a:buClr>
              <a:buNone/>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Arial" panose="020B0604020202020204" pitchFamily="34" charset="0"/>
              <a:buChar char="•"/>
            </a:pPr>
            <a:r>
              <a:rPr lang="da-DK" sz="1800" b="1" i="1" dirty="0"/>
              <a:t>Der af afholdes Infocafe om cityprojektet den 6.4.2024</a:t>
            </a:r>
          </a:p>
          <a:p>
            <a:pPr>
              <a:buClr>
                <a:schemeClr val="accent1">
                  <a:lumMod val="60000"/>
                  <a:lumOff val="40000"/>
                </a:schemeClr>
              </a:buClr>
              <a:buNone/>
            </a:pPr>
            <a:endParaRPr lang="da-DK" sz="1800" dirty="0"/>
          </a:p>
          <a:p>
            <a:pPr>
              <a:buClr>
                <a:schemeClr val="accent1">
                  <a:lumMod val="60000"/>
                  <a:lumOff val="40000"/>
                </a:schemeClr>
              </a:buClr>
              <a:buNone/>
            </a:pPr>
            <a:r>
              <a:rPr lang="da-DK" sz="1800" dirty="0"/>
              <a:t>Direktionen orienterer mundtligt om relevante forhold og sager, herunder organisatoriske, relateret til varetagelsen af den daglige ledelse af selskaberne.</a:t>
            </a:r>
          </a:p>
          <a:p>
            <a:pPr marL="285750" indent="-285750">
              <a:buClr>
                <a:schemeClr val="accent1">
                  <a:lumMod val="60000"/>
                  <a:lumOff val="40000"/>
                </a:schemeClr>
              </a:buClr>
              <a:buFont typeface="Arial" panose="020B0604020202020204" pitchFamily="34" charset="0"/>
              <a:buChar char="•"/>
            </a:pPr>
            <a:r>
              <a:rPr lang="da-DK" sz="1800" b="1" i="1" dirty="0"/>
              <a:t>Der blev orienteret om strategiarbejdet for Norfors</a:t>
            </a:r>
            <a:endParaRPr lang="da-DK" sz="1800" i="1" dirty="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1772816"/>
            <a:ext cx="3602038" cy="3566318"/>
          </a:xfrm>
        </p:spPr>
      </p:pic>
      <p:sp>
        <p:nvSpPr>
          <p:cNvPr id="8" name="Pladsholder til slidenummer 7"/>
          <p:cNvSpPr>
            <a:spLocks noGrp="1"/>
          </p:cNvSpPr>
          <p:nvPr>
            <p:ph type="sldNum" sz="quarter" idx="12"/>
          </p:nvPr>
        </p:nvSpPr>
        <p:spPr/>
        <p:txBody>
          <a:bodyPr/>
          <a:lstStyle/>
          <a:p>
            <a:r>
              <a:rPr lang="da-DK" cap="all"/>
              <a:t>Side</a:t>
            </a:r>
            <a:r>
              <a:rPr lang="da-DK"/>
              <a:t> </a:t>
            </a:r>
            <a:fld id="{5BA07366-CB75-4AA8-9E5B-928B849F427C}" type="slidenum">
              <a:rPr lang="da-DK" smtClean="0"/>
              <a:pPr/>
              <a:t>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3. Formanden og Direktionen orienterer</a:t>
            </a:r>
          </a:p>
        </p:txBody>
      </p:sp>
      <p:sp>
        <p:nvSpPr>
          <p:cNvPr id="10" name="Pladsholder til sidefod 4"/>
          <p:cNvSpPr>
            <a:spLocks noGrp="1"/>
          </p:cNvSpPr>
          <p:nvPr>
            <p:ph type="ftr" sz="quarter" idx="11"/>
          </p:nvPr>
        </p:nvSpPr>
        <p:spPr>
          <a:xfrm>
            <a:off x="1752513" y="6334022"/>
            <a:ext cx="5184000" cy="176532"/>
          </a:xfrm>
        </p:spPr>
        <p:txBody>
          <a:bodyPr/>
          <a:lstStyle/>
          <a:p>
            <a:r>
              <a:rPr lang="da-DK"/>
              <a:t>Referat af bestyrelsesmødet den 21. marts 2024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77C99EE3-3662-4FE5-A6AD-54C85A3B3132}"/>
              </a:ext>
            </a:extLst>
          </p:cNvPr>
          <p:cNvSpPr>
            <a:spLocks noGrp="1"/>
          </p:cNvSpPr>
          <p:nvPr>
            <p:ph idx="1"/>
          </p:nvPr>
        </p:nvSpPr>
        <p:spPr/>
        <p:txBody>
          <a:bodyPr/>
          <a:lstStyle/>
          <a:p>
            <a:pPr marL="0" indent="0">
              <a:buNone/>
            </a:pPr>
            <a:endParaRPr lang="da-DK" dirty="0"/>
          </a:p>
          <a:p>
            <a:pPr marL="0" indent="0">
              <a:buNone/>
            </a:pPr>
            <a:endParaRPr lang="da-DK" dirty="0"/>
          </a:p>
        </p:txBody>
      </p:sp>
      <p:sp>
        <p:nvSpPr>
          <p:cNvPr id="3" name="Pladsholder til sidefod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2" name="Rektangel 1"/>
          <p:cNvSpPr/>
          <p:nvPr/>
        </p:nvSpPr>
        <p:spPr>
          <a:xfrm>
            <a:off x="960001" y="1340768"/>
            <a:ext cx="1027315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Direktionen har på baggrund af varmeselskabets og affaldsselskabets foretagne anlægsinvesteringer i regnskabsåret 2023  vurderet, at der er behov for lånoptagelse hos KommuneKredit, baseret på lånegaranti fra Helsingør Kommune. </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lang="da-DK" sz="16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Begge selskaber drives efter hvile-i-sig-selv princippet, hvilket som udgangspunkt forudsætter en årlig lånoptagelse svarende til det foregående års investeringer i anlægsaktiver. Anlægsinvesteringerne er låneberettigede i henhold til Lånebekendtgørelsen.</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Foretagne anlægsinvesteringer i Forsyning Helsingør Varme A/S på i alt 77,7 mio.kr. Løbetid på fastforrentet lån (KK Fast): 30 år</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Foretagne anlægsinvesteringer i Forsyning Helsingør Affald A/S på i alt 16,1 mio.kr. Beløbet er opgjort eksklusive anlægsinvesteringen i den nye genbrugsplads, som ekstraordinært blev forhåndsbelånt allerede i 2021. Løbetid på fastforrentet lån (KK Fast): 10 år. Den korte løbetid begrundes i at anlægsinvesteringerne gennemsnitligt har nogenlunde tilsvarende afskrivningsperiode</a:t>
            </a:r>
          </a:p>
          <a:p>
            <a:pPr marL="285750" marR="0" lvl="0"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Lånoptagelsen vil ske indenfor rammerne af den Finansielle strategi for Forsyning Helsingør koncernen. De to lån vil som nævnt ovenfor blive baseret på fastforrentede lån (KK Fast) i hele løbetiden, idet dette vurderes at vil beskytte selskaberne mod eventuelle fremtidige rentestigninger, og dermed skabe budgetsikkerhed.</a:t>
            </a:r>
          </a:p>
        </p:txBody>
      </p:sp>
      <p:sp>
        <p:nvSpPr>
          <p:cNvPr id="9" name="Titel 1"/>
          <p:cNvSpPr>
            <a:spLocks noGrp="1"/>
          </p:cNvSpPr>
          <p:nvPr>
            <p:ph type="title"/>
          </p:nvPr>
        </p:nvSpPr>
        <p:spPr>
          <a:xfrm>
            <a:off x="960001" y="188641"/>
            <a:ext cx="10824631" cy="936103"/>
          </a:xfrm>
        </p:spPr>
        <p:txBody>
          <a:bodyPr anchor="b"/>
          <a:lstStyle/>
          <a:p>
            <a:r>
              <a:rPr lang="da-DK" dirty="0"/>
              <a:t>4. Ansøgning om lånegaranti og lånoptagelse</a:t>
            </a:r>
          </a:p>
        </p:txBody>
      </p:sp>
    </p:spTree>
    <p:extLst>
      <p:ext uri="{BB962C8B-B14F-4D97-AF65-F5344CB8AC3E}">
        <p14:creationId xmlns:p14="http://schemas.microsoft.com/office/powerpoint/2010/main" val="212721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77C99EE3-3662-4FE5-A6AD-54C85A3B3132}"/>
              </a:ext>
            </a:extLst>
          </p:cNvPr>
          <p:cNvSpPr>
            <a:spLocks noGrp="1"/>
          </p:cNvSpPr>
          <p:nvPr>
            <p:ph idx="1"/>
          </p:nvPr>
        </p:nvSpPr>
        <p:spPr/>
        <p:txBody>
          <a:bodyPr/>
          <a:lstStyle/>
          <a:p>
            <a:pPr marL="0" indent="0">
              <a:buNone/>
            </a:pPr>
            <a:endParaRPr lang="da-DK" dirty="0"/>
          </a:p>
          <a:p>
            <a:pPr marL="0" indent="0">
              <a:buNone/>
            </a:pPr>
            <a:endParaRPr lang="da-DK" dirty="0"/>
          </a:p>
        </p:txBody>
      </p:sp>
      <p:sp>
        <p:nvSpPr>
          <p:cNvPr id="3" name="Pladsholder til sidefod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p:cNvSpPr>
            <a:spLocks noGrp="1"/>
          </p:cNvSpPr>
          <p:nvPr>
            <p:ph type="title"/>
          </p:nvPr>
        </p:nvSpPr>
        <p:spPr>
          <a:xfrm>
            <a:off x="960001" y="188641"/>
            <a:ext cx="10824631" cy="936103"/>
          </a:xfrm>
        </p:spPr>
        <p:txBody>
          <a:bodyPr anchor="b"/>
          <a:lstStyle/>
          <a:p>
            <a:r>
              <a:rPr lang="da-DK" dirty="0"/>
              <a:t>4. Ansøgning om lånegaranti og lånoptagelse </a:t>
            </a:r>
          </a:p>
        </p:txBody>
      </p:sp>
      <p:sp>
        <p:nvSpPr>
          <p:cNvPr id="10" name="Tekstfelt 9">
            <a:extLst>
              <a:ext uri="{FF2B5EF4-FFF2-40B4-BE49-F238E27FC236}">
                <a16:creationId xmlns:a16="http://schemas.microsoft.com/office/drawing/2014/main" id="{7DC038F0-CDF2-497F-A8A3-8C830DB09309}"/>
              </a:ext>
            </a:extLst>
          </p:cNvPr>
          <p:cNvSpPr txBox="1"/>
          <p:nvPr/>
        </p:nvSpPr>
        <p:spPr>
          <a:xfrm>
            <a:off x="976764" y="1516559"/>
            <a:ext cx="9007668"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44697D"/>
              </a:buClr>
              <a:buSzTx/>
              <a:buFontTx/>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Varmeselskabets og affaldsselskabets revisor PwC vil som led i lånegarantiansøgningen til Helsingør Kommune udarbejde og underskrive revisorerklæring til brug for Helsingør Kommunes behandling af sagen.</a:t>
            </a:r>
          </a:p>
          <a:p>
            <a:pPr marL="0" marR="0" lvl="0" indent="0" algn="l" defTabSz="914400" rtl="0" eaLnBrk="1" fontAlgn="auto" latinLnBrk="0" hangingPunct="1">
              <a:lnSpc>
                <a:spcPct val="100000"/>
              </a:lnSpc>
              <a:spcBef>
                <a:spcPts val="0"/>
              </a:spcBef>
              <a:spcAft>
                <a:spcPts val="0"/>
              </a:spcAft>
              <a:buClr>
                <a:srgbClr val="44697D"/>
              </a:buClr>
              <a:buSzTx/>
              <a:buFontTx/>
              <a:buNone/>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a:buClr>
                <a:srgbClr val="44697D"/>
              </a:buClr>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Der vil blive fremsendt ansøgning til Helsingør Kommune om kommunal lånegaranti. Sagen skal herefter behandles i Helsingør Kommunes Økonomi- og Erhvervsudvalg den 22. april 2024 og efterfølgende i Helsingør Byråd den 29. april 2024. Efterfølgende lånoptagelse hos KommuneKredit vil ske i maj 2024. Der vil derudover blive afsøgt mulighed for forhåndsbelåning gennem en byggekredit af anlægsinvesteringer i varmeselskabet i de kommende år, vedrørende fjernvarmeudvidelserne.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Det er direktionens vurdering, at lånoptagelsen sker inden for den finansielle strategi.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a:ea typeface="+mn-ea"/>
                <a:cs typeface="+mn-cs"/>
              </a:rPr>
              <a:t>Direktionen indstiller,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a:ea typeface="+mn-ea"/>
              <a:cs typeface="+mn-cs"/>
            </a:endParaRPr>
          </a:p>
          <a:p>
            <a:pPr marL="465750" marR="0" lvl="1" indent="-285750" algn="l" defTabSz="914400" rtl="0" eaLnBrk="1" fontAlgn="auto" latinLnBrk="0" hangingPunct="1">
              <a:lnSpc>
                <a:spcPct val="100000"/>
              </a:lnSpc>
              <a:spcBef>
                <a:spcPts val="0"/>
              </a:spcBef>
              <a:spcAft>
                <a:spcPts val="0"/>
              </a:spcAft>
              <a:buClr>
                <a:srgbClr val="44697D"/>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a:ea typeface="+mn-ea"/>
                <a:cs typeface="+mn-cs"/>
              </a:rPr>
              <a:t>Ovennævnte lånoptagelse på 77,7 mio.kr. i Forsyning Helsingør Varme A/S (løbetid: 30 år) og 16,1 mio.kr. i Forsyning Helsingør Affald A/S (løbetid: 10 år), baseret på lånegaranti fra Helsingør Kommune og fastforrentede lån (KK Fast) i hele løbetiden hos </a:t>
            </a:r>
            <a:r>
              <a:rPr kumimoji="0" lang="da-DK" sz="1600" b="0" i="0" u="none" strike="noStrike" kern="1200" cap="none" spc="0" normalizeH="0" baseline="0" noProof="0" dirty="0" err="1">
                <a:ln>
                  <a:noFill/>
                </a:ln>
                <a:solidFill>
                  <a:prstClr val="black"/>
                </a:solidFill>
                <a:effectLst/>
                <a:uLnTx/>
                <a:uFillTx/>
                <a:latin typeface="Calibri"/>
                <a:ea typeface="+mn-ea"/>
                <a:cs typeface="+mn-cs"/>
              </a:rPr>
              <a:t>KommuneKredit</a:t>
            </a:r>
            <a:r>
              <a:rPr kumimoji="0" lang="da-DK" sz="1600" b="0" i="0" u="none" strike="noStrike" kern="1200" cap="none" spc="0" normalizeH="0" baseline="0" noProof="0" dirty="0">
                <a:ln>
                  <a:noFill/>
                </a:ln>
                <a:solidFill>
                  <a:prstClr val="black"/>
                </a:solidFill>
                <a:effectLst/>
                <a:uLnTx/>
                <a:uFillTx/>
                <a:latin typeface="Calibri"/>
                <a:ea typeface="+mn-ea"/>
                <a:cs typeface="+mn-cs"/>
              </a:rPr>
              <a:t> godkendes</a:t>
            </a:r>
          </a:p>
          <a:p>
            <a:pPr marL="180000" marR="0" lvl="1" algn="l" defTabSz="914400" rtl="0" eaLnBrk="1" fontAlgn="auto" latinLnBrk="0" hangingPunct="1">
              <a:lnSpc>
                <a:spcPct val="100000"/>
              </a:lnSpc>
              <a:spcBef>
                <a:spcPts val="0"/>
              </a:spcBef>
              <a:spcAft>
                <a:spcPts val="0"/>
              </a:spcAft>
              <a:buClr>
                <a:srgbClr val="44697D"/>
              </a:buClr>
              <a:buSzTx/>
              <a:tabLst/>
              <a:defRPr/>
            </a:pPr>
            <a:endParaRPr lang="da-DK" sz="1600" b="1" i="1" dirty="0">
              <a:solidFill>
                <a:prstClr val="black"/>
              </a:solidFill>
              <a:latin typeface="Calibri"/>
            </a:endParaRPr>
          </a:p>
          <a:p>
            <a:pPr marL="180000" marR="0" lvl="1" algn="l" defTabSz="914400" rtl="0" eaLnBrk="1" fontAlgn="auto" latinLnBrk="0" hangingPunct="1">
              <a:lnSpc>
                <a:spcPct val="100000"/>
              </a:lnSpc>
              <a:spcBef>
                <a:spcPts val="0"/>
              </a:spcBef>
              <a:spcAft>
                <a:spcPts val="0"/>
              </a:spcAft>
              <a:buClr>
                <a:srgbClr val="44697D"/>
              </a:buClr>
              <a:buSzTx/>
              <a:tabLst/>
              <a:defRPr/>
            </a:pPr>
            <a:r>
              <a:rPr lang="da-DK" sz="1600" b="1" i="1" dirty="0">
                <a:solidFill>
                  <a:prstClr val="black"/>
                </a:solidFill>
                <a:latin typeface="Calibri"/>
              </a:rPr>
              <a:t>Indstillingen blev tiltrådt.</a:t>
            </a:r>
            <a:endParaRPr kumimoji="0" lang="da-DK" sz="1600" b="1" i="1"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ladsholder til billede 6">
            <a:extLst>
              <a:ext uri="{FF2B5EF4-FFF2-40B4-BE49-F238E27FC236}">
                <a16:creationId xmlns:a16="http://schemas.microsoft.com/office/drawing/2014/main" id="{74ACEDDE-6088-4EE6-ADC5-193A5EBF4C4C}"/>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4472" y="3861048"/>
            <a:ext cx="1728192" cy="1296144"/>
          </a:xfrm>
          <a:prstGeom prst="rect">
            <a:avLst/>
          </a:prstGeom>
        </p:spPr>
      </p:pic>
    </p:spTree>
    <p:extLst>
      <p:ext uri="{BB962C8B-B14F-4D97-AF65-F5344CB8AC3E}">
        <p14:creationId xmlns:p14="http://schemas.microsoft.com/office/powerpoint/2010/main" val="34070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8" y="1988840"/>
            <a:ext cx="10464592" cy="3883642"/>
          </a:xfrm>
        </p:spPr>
        <p:txBody>
          <a:bodyPr/>
          <a:lstStyle/>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EA405775-1353-451C-9179-A199CE06B2F4}"/>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4000" b="0" i="0" u="none" strike="noStrike" kern="1200" cap="none" spc="0" normalizeH="0" baseline="0" noProof="0" dirty="0">
                <a:ln>
                  <a:noFill/>
                </a:ln>
                <a:solidFill>
                  <a:srgbClr val="44697D"/>
                </a:solidFill>
                <a:effectLst/>
                <a:uLnTx/>
                <a:uFillTx/>
                <a:latin typeface="Calibri Light"/>
                <a:ea typeface="+mj-ea"/>
                <a:cs typeface="+mj-cs"/>
              </a:rPr>
              <a:t>5 Økonomi- og ledelsesrapportering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44697D"/>
                </a:solidFill>
                <a:effectLst/>
                <a:uLnTx/>
                <a:uFillTx/>
                <a:latin typeface="Calibri Light"/>
                <a:ea typeface="+mj-ea"/>
                <a:cs typeface="+mj-cs"/>
              </a:rPr>
              <a:t>– LIS rapportering</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F74DB6A6-49F8-4EEA-B75D-FA829B21EA1A}"/>
              </a:ext>
            </a:extLst>
          </p:cNvPr>
          <p:cNvSpPr/>
          <p:nvPr/>
        </p:nvSpPr>
        <p:spPr>
          <a:xfrm>
            <a:off x="960000" y="2044320"/>
            <a:ext cx="10176560" cy="2031325"/>
          </a:xfrm>
          <a:prstGeom prst="rect">
            <a:avLst/>
          </a:prstGeom>
        </p:spPr>
        <p:txBody>
          <a:bodyPr wrap="square">
            <a:spAutoFit/>
          </a:bodyPr>
          <a:lstStyle/>
          <a:p>
            <a:r>
              <a:rPr lang="da-DK" dirty="0"/>
              <a:t>LIS rapporteringen for 2023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Ledningstabet i vandselskabet var med 7,9 pct. lidt under budgetniveauet på 8,0 pct. Den rensede spildevandsmængde var 23 pct. over budget på grund af de høje nedbørsmængder i 2. halvår 2023. Service-måltallene for koncernens kundeservice var i 2023 bedre end budgetmålsætningen.</a:t>
            </a:r>
          </a:p>
        </p:txBody>
      </p:sp>
    </p:spTree>
    <p:extLst>
      <p:ext uri="{BB962C8B-B14F-4D97-AF65-F5344CB8AC3E}">
        <p14:creationId xmlns:p14="http://schemas.microsoft.com/office/powerpoint/2010/main" val="135358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648178"/>
            <a:ext cx="10295022" cy="3936272"/>
          </a:xfrm>
        </p:spPr>
        <p:txBody>
          <a:bodyPr/>
          <a:lstStyle/>
          <a:p>
            <a:endParaRPr lang="da-DK" dirty="0"/>
          </a:p>
          <a:p>
            <a:endParaRPr lang="da-DK" dirty="0"/>
          </a:p>
          <a:p>
            <a:endParaRPr lang="da-DK" dirty="0"/>
          </a:p>
          <a:p>
            <a:endParaRPr lang="da-DK" dirty="0"/>
          </a:p>
          <a:p>
            <a:endParaRPr lang="da-DK" dirty="0"/>
          </a:p>
        </p:txBody>
      </p:sp>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9" name="Titel 1">
            <a:extLst>
              <a:ext uri="{FF2B5EF4-FFF2-40B4-BE49-F238E27FC236}">
                <a16:creationId xmlns:a16="http://schemas.microsoft.com/office/drawing/2014/main" id="{F0810DD7-29E9-4608-99B3-1F0B400F6C9C}"/>
              </a:ext>
            </a:extLst>
          </p:cNvPr>
          <p:cNvSpPr txBox="1">
            <a:spLocks/>
          </p:cNvSpPr>
          <p:nvPr/>
        </p:nvSpPr>
        <p:spPr>
          <a:xfrm>
            <a:off x="960001" y="188641"/>
            <a:ext cx="11231999" cy="1656183"/>
          </a:xfrm>
          <a:prstGeom prst="rect">
            <a:avLst/>
          </a:prstGeom>
        </p:spPr>
        <p:txBody>
          <a:bodyPr vert="horz" lIns="0" tIns="0" rIns="0" bIns="0" rtlCol="0" anchor="ctr"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lvl="0">
              <a:defRPr/>
            </a:pPr>
            <a:r>
              <a:rPr lang="da-DK" dirty="0">
                <a:solidFill>
                  <a:srgbClr val="44697D"/>
                </a:solidFill>
                <a:latin typeface="Calibri Light"/>
              </a:rPr>
              <a:t>5</a:t>
            </a:r>
            <a:r>
              <a:rPr kumimoji="0" lang="da-DK" sz="4000" b="0" i="0" u="none" strike="noStrike" kern="1200" cap="none" spc="0" normalizeH="0" baseline="0" noProof="0" dirty="0">
                <a:ln>
                  <a:noFill/>
                </a:ln>
                <a:solidFill>
                  <a:srgbClr val="44697D"/>
                </a:solidFill>
                <a:effectLst/>
                <a:uLnTx/>
                <a:uFillTx/>
                <a:latin typeface="Calibri Light"/>
                <a:ea typeface="+mj-ea"/>
                <a:cs typeface="+mj-cs"/>
              </a:rPr>
              <a:t> Økonomi- og ledelsesrapportering</a:t>
            </a:r>
            <a:br>
              <a:rPr kumimoji="0" lang="da-DK" sz="4000" b="0" i="0" u="none" strike="noStrike" kern="1200" cap="none" spc="0" normalizeH="0" baseline="0" noProof="0" dirty="0">
                <a:ln>
                  <a:noFill/>
                </a:ln>
                <a:solidFill>
                  <a:srgbClr val="44697D"/>
                </a:solidFill>
                <a:effectLst/>
                <a:uLnTx/>
                <a:uFillTx/>
                <a:latin typeface="Calibri Light"/>
                <a:ea typeface="+mj-ea"/>
                <a:cs typeface="+mj-cs"/>
              </a:rPr>
            </a:br>
            <a:r>
              <a:rPr lang="da-DK" sz="2800" dirty="0">
                <a:solidFill>
                  <a:srgbClr val="44697D"/>
                </a:solidFill>
              </a:rPr>
              <a:t>– Nettoomsætning og driftsresultat</a:t>
            </a:r>
            <a:endParaRPr kumimoji="0" lang="da-DK" sz="4000" b="0" i="0" u="none" strike="noStrike" kern="1200" cap="none" spc="0" normalizeH="0" baseline="0" noProof="0" dirty="0">
              <a:ln>
                <a:noFill/>
              </a:ln>
              <a:solidFill>
                <a:srgbClr val="44697D"/>
              </a:solidFill>
              <a:effectLst/>
              <a:uLnTx/>
              <a:uFillTx/>
              <a:latin typeface="Calibri Light"/>
              <a:ea typeface="+mj-ea"/>
              <a:cs typeface="+mj-cs"/>
            </a:endParaRPr>
          </a:p>
        </p:txBody>
      </p:sp>
      <p:sp>
        <p:nvSpPr>
          <p:cNvPr id="8" name="Pladsholder til sidefod 1"/>
          <p:cNvSpPr>
            <a:spLocks noGrp="1"/>
          </p:cNvSpPr>
          <p:nvPr>
            <p:ph type="ftr" sz="quarter" idx="11"/>
          </p:nvPr>
        </p:nvSpPr>
        <p:spPr>
          <a:xfrm>
            <a:off x="1752513" y="6334022"/>
            <a:ext cx="554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a:ln>
                  <a:noFill/>
                </a:ln>
                <a:solidFill>
                  <a:srgbClr val="44697D"/>
                </a:solidFill>
                <a:effectLst/>
                <a:uLnTx/>
                <a:uFillTx/>
                <a:latin typeface="Calibri"/>
                <a:ea typeface="+mn-ea"/>
                <a:cs typeface="+mn-cs"/>
              </a:rPr>
              <a:t>Offentligt referat af bestyrelsesmødet den 21. marts 2024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2A357562-7DA4-486D-B40C-8375E41AB447}"/>
              </a:ext>
            </a:extLst>
          </p:cNvPr>
          <p:cNvSpPr/>
          <p:nvPr/>
        </p:nvSpPr>
        <p:spPr>
          <a:xfrm>
            <a:off x="960000" y="2060848"/>
            <a:ext cx="9312463" cy="3416320"/>
          </a:xfrm>
          <a:prstGeom prst="rect">
            <a:avLst/>
          </a:prstGeom>
        </p:spPr>
        <p:txBody>
          <a:bodyPr wrap="square">
            <a:spAutoFit/>
          </a:bodyPr>
          <a:lstStyle/>
          <a:p>
            <a:r>
              <a:rPr lang="da-DK" dirty="0"/>
              <a:t>Koncernens nettoomsætning og driftsresultat før skat og over-/underdækninger, og koncernelimineringer i 2023, blev præsenteret for bestyrelsen. </a:t>
            </a:r>
          </a:p>
          <a:p>
            <a:r>
              <a:rPr lang="da-DK" dirty="0"/>
              <a:t> </a:t>
            </a:r>
          </a:p>
          <a:p>
            <a:r>
              <a:rPr lang="da-DK" dirty="0"/>
              <a:t>Den samlede nettoomsætning udgjorde 747,5 mio.kr., mod budgetteret 911,9 mio.kr. Faldet kan primært henføres til lavere elindtægter i elhandelsselskabet og Helsingør Kraftvarmeværk.</a:t>
            </a:r>
          </a:p>
          <a:p>
            <a:r>
              <a:rPr lang="da-DK" dirty="0"/>
              <a:t> </a:t>
            </a:r>
          </a:p>
          <a:p>
            <a:r>
              <a:rPr lang="da-DK" dirty="0"/>
              <a:t>Det samlede resultat før skat og over-/underdækninger udgjorde minus 2,4 mio.kr. mod budgetteret 7,5 mio.kr. Faldet kan primært henføres til affaldsselskabet og Helsingør Kraftvarmeværk. For affaldsselskabet vedrører den negative budgetafvigelse den ekstraordinære betaling til Norfors, mens den i Helsingør Kraftvarmeværk primært kan henføres til lavere realiserede elindtægter end budgetteret.</a:t>
            </a:r>
          </a:p>
          <a:p>
            <a:r>
              <a:rPr lang="da-DK" dirty="0"/>
              <a:t> </a:t>
            </a:r>
          </a:p>
        </p:txBody>
      </p:sp>
    </p:spTree>
    <p:extLst>
      <p:ext uri="{BB962C8B-B14F-4D97-AF65-F5344CB8AC3E}">
        <p14:creationId xmlns:p14="http://schemas.microsoft.com/office/powerpoint/2010/main" val="1852437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Dagsorden med indstillinger - Bestyrelsesmøder - Skabelon [Skrivebeskyttet]" id="{4E732F96-97A4-4F6D-A3D6-738BF312F070}" vid="{DCE0B794-4412-46C3-B432-9B9B25774D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Dagsorden med indstillinger - Bestyrelsesmøder - Skabelon</Template>
  <TotalTime>8153</TotalTime>
  <Words>4436</Words>
  <Application>Microsoft Office PowerPoint</Application>
  <PresentationFormat>Widescreen</PresentationFormat>
  <Paragraphs>480</Paragraphs>
  <Slides>46</Slides>
  <Notes>1</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46</vt:i4>
      </vt:variant>
    </vt:vector>
  </HeadingPairs>
  <TitlesOfParts>
    <vt:vector size="52" baseType="lpstr">
      <vt:lpstr>Arial</vt:lpstr>
      <vt:lpstr>Calibri</vt:lpstr>
      <vt:lpstr>Calibri Light</vt:lpstr>
      <vt:lpstr>Wingdings</vt:lpstr>
      <vt:lpstr>FH skabelon</vt:lpstr>
      <vt:lpstr>think-cell Slide</vt:lpstr>
      <vt:lpstr>Referat af bestyrelsesmødet den 21. marts 2024 kl. 15.30 i :  Forsyning Helsingør A/S Forsyning Helsingør Service A/S Forsyning Helsingør Varme A/S Forsyning Helsingør Affald A/S Forsyning Helsingør Krongrøn A/S </vt:lpstr>
      <vt:lpstr>Dagsorden</vt:lpstr>
      <vt:lpstr>1. Godkendelse af dagsorden</vt:lpstr>
      <vt:lpstr>2. Godkendelse af referat</vt:lpstr>
      <vt:lpstr>3. Formanden og Direktionen orienterer</vt:lpstr>
      <vt:lpstr>4. Ansøgning om lånegaranti og lånoptagelse</vt:lpstr>
      <vt:lpstr>4. Ansøgning om lånegaranti og lånoptagelse </vt:lpstr>
      <vt:lpstr>PowerPoint-præsentation</vt:lpstr>
      <vt:lpstr>PowerPoint-præsentation</vt:lpstr>
      <vt:lpstr>PowerPoint-præsentation</vt:lpstr>
      <vt:lpstr>PowerPoint-præsentation</vt:lpstr>
      <vt:lpstr>6. Politik for Diversitet, Ligestilling om Inklusion - alle selskaber</vt:lpstr>
      <vt:lpstr>PowerPoint-præsentation</vt:lpstr>
      <vt:lpstr>6. Politik for Diversitet, Ligestilling om Inklusion</vt:lpstr>
      <vt:lpstr>PowerPoint-præsentation</vt:lpstr>
      <vt:lpstr>PowerPoint-præsentation</vt:lpstr>
      <vt:lpstr>7. Komposteringsanlæg på Skibstrup Affaldscenter</vt:lpstr>
      <vt:lpstr>7. Komposteringsanlæg på Skibstrup Affaldscenter</vt:lpstr>
      <vt:lpstr>PowerPoint-præsentation</vt:lpstr>
      <vt:lpstr>8. Status for udbygning af Fjernvarme</vt:lpstr>
      <vt:lpstr>PowerPoint-præsentation</vt:lpstr>
      <vt:lpstr>PowerPoint-præsentation</vt:lpstr>
      <vt:lpstr>PowerPoint-præsentation</vt:lpstr>
      <vt:lpstr>10. Kundeundersøgelse</vt:lpstr>
      <vt:lpstr>10. Kundeundersøgelse – Resultater</vt:lpstr>
      <vt:lpstr>10. Kundeundersøgelse – Resultater </vt:lpstr>
      <vt:lpstr>10. Kundeundersøgelse – Handleplan</vt:lpstr>
      <vt:lpstr>PowerPoint-præsentation</vt:lpstr>
      <vt:lpstr>PowerPoint-præsentation</vt:lpstr>
      <vt:lpstr>Punkter til orientering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vt:lpstr>
      <vt:lpstr> </vt:lpstr>
      <vt:lpstr> </vt:lpstr>
      <vt:lpstr> </vt:lpstr>
      <vt:lpstr> </vt:lpstr>
      <vt:lpstr>21. Kommunikation</vt:lpstr>
      <vt:lpstr>22. Mødeplan 2024</vt:lpstr>
      <vt:lpstr>23. Fravigelse af tavshedspligten</vt:lpstr>
      <vt:lpstr>24. Eventuelt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til dagsorden med indstillinger Bestyrelsesmøder</dc:title>
  <dc:creator>Susan Riboe</dc:creator>
  <cp:lastModifiedBy>Susan Riboe</cp:lastModifiedBy>
  <cp:revision>354</cp:revision>
  <dcterms:created xsi:type="dcterms:W3CDTF">2021-01-26T14:33:29Z</dcterms:created>
  <dcterms:modified xsi:type="dcterms:W3CDTF">2024-04-15T13:16:47Z</dcterms:modified>
</cp:coreProperties>
</file>