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64" r:id="rId2"/>
    <p:sldId id="365" r:id="rId3"/>
    <p:sldId id="290" r:id="rId4"/>
    <p:sldId id="271" r:id="rId5"/>
    <p:sldId id="272" r:id="rId6"/>
    <p:sldId id="273" r:id="rId7"/>
    <p:sldId id="326" r:id="rId8"/>
    <p:sldId id="366" r:id="rId9"/>
    <p:sldId id="367" r:id="rId10"/>
    <p:sldId id="368" r:id="rId11"/>
    <p:sldId id="369" r:id="rId12"/>
    <p:sldId id="345" r:id="rId13"/>
    <p:sldId id="341" r:id="rId14"/>
    <p:sldId id="344" r:id="rId15"/>
    <p:sldId id="342" r:id="rId16"/>
    <p:sldId id="343" r:id="rId17"/>
    <p:sldId id="334" r:id="rId18"/>
    <p:sldId id="335" r:id="rId19"/>
    <p:sldId id="336" r:id="rId20"/>
    <p:sldId id="337" r:id="rId21"/>
    <p:sldId id="338" r:id="rId22"/>
    <p:sldId id="339" r:id="rId23"/>
    <p:sldId id="279" r:id="rId24"/>
    <p:sldId id="328" r:id="rId25"/>
    <p:sldId id="332" r:id="rId26"/>
    <p:sldId id="333" r:id="rId27"/>
    <p:sldId id="281" r:id="rId28"/>
    <p:sldId id="282" r:id="rId29"/>
    <p:sldId id="283" r:id="rId30"/>
    <p:sldId id="284" r:id="rId31"/>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 userDrawn="1">
          <p15:clr>
            <a:srgbClr val="A4A3A4"/>
          </p15:clr>
        </p15:guide>
        <p15:guide id="2" orient="horz" pos="1141" userDrawn="1">
          <p15:clr>
            <a:srgbClr val="A4A3A4"/>
          </p15:clr>
        </p15:guide>
        <p15:guide id="3" orient="horz" pos="228" userDrawn="1">
          <p15:clr>
            <a:srgbClr val="A4A3A4"/>
          </p15:clr>
        </p15:guide>
        <p15:guide id="4" orient="horz" pos="3517" userDrawn="1">
          <p15:clr>
            <a:srgbClr val="A4A3A4"/>
          </p15:clr>
        </p15:guide>
        <p15:guide id="5" orient="horz" pos="4105" userDrawn="1">
          <p15:clr>
            <a:srgbClr val="A4A3A4"/>
          </p15:clr>
        </p15:guide>
        <p15:guide id="6" pos="3629" userDrawn="1">
          <p15:clr>
            <a:srgbClr val="A4A3A4"/>
          </p15:clr>
        </p15:guide>
        <p15:guide id="7" pos="604" userDrawn="1">
          <p15:clr>
            <a:srgbClr val="A4A3A4"/>
          </p15:clr>
        </p15:guide>
        <p15:guide id="8" pos="7076" userDrawn="1">
          <p15:clr>
            <a:srgbClr val="A4A3A4"/>
          </p15:clr>
        </p15:guide>
        <p15:guide id="9" pos="40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745"/>
  </p:normalViewPr>
  <p:slideViewPr>
    <p:cSldViewPr snapToObjects="1" showGuides="1">
      <p:cViewPr varScale="1">
        <p:scale>
          <a:sx n="84" d="100"/>
          <a:sy n="84" d="100"/>
        </p:scale>
        <p:origin x="86" y="91"/>
      </p:cViewPr>
      <p:guideLst>
        <p:guide orient="horz" pos="1365"/>
        <p:guide orient="horz" pos="1141"/>
        <p:guide orient="horz" pos="228"/>
        <p:guide orient="horz" pos="3517"/>
        <p:guide orient="horz" pos="4105"/>
        <p:guide pos="3629"/>
        <p:guide pos="604"/>
        <p:guide pos="7076"/>
        <p:guide pos="40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500" b="1" dirty="0" smtClean="0">
              <a:solidFill>
                <a:schemeClr val="accent1"/>
              </a:solidFill>
            </a:rPr>
            <a:t>Beslutnings-punkter</a:t>
          </a:r>
          <a:endParaRPr lang="da-DK" sz="15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9155BBFB-D4D3-4F07-A4BF-C12DA25B21CE}">
      <dgm:prSet phldrT="[Tekst]" custT="1"/>
      <dgm:spPr/>
      <dgm:t>
        <a:bodyPr/>
        <a:lstStyle/>
        <a:p>
          <a:r>
            <a:rPr lang="da-DK" sz="1600" dirty="0" smtClean="0"/>
            <a:t>1. Godkendelse af dagsorden</a:t>
          </a:r>
          <a:endParaRPr lang="da-DK" sz="1600" dirty="0"/>
        </a:p>
      </dgm:t>
    </dgm:pt>
    <dgm:pt modelId="{5ED30F96-C890-44DB-8D9B-82C18AA8B05A}" type="parTrans" cxnId="{269168E5-FBE2-473F-9B8C-1F727ECB08C2}">
      <dgm:prSet/>
      <dgm:spPr/>
      <dgm:t>
        <a:bodyPr/>
        <a:lstStyle/>
        <a:p>
          <a:endParaRPr lang="da-DK"/>
        </a:p>
      </dgm:t>
    </dgm:pt>
    <dgm:pt modelId="{C2593816-6688-4688-AEA1-2A71D195D27A}" type="sibTrans" cxnId="{269168E5-FBE2-473F-9B8C-1F727ECB08C2}">
      <dgm:prSet/>
      <dgm:spPr/>
      <dgm:t>
        <a:bodyPr/>
        <a:lstStyle/>
        <a:p>
          <a:endParaRPr lang="da-DK"/>
        </a:p>
      </dgm:t>
    </dgm:pt>
    <dgm:pt modelId="{CC9B09BE-779B-4595-9F5E-D0CF7B4FEBB0}">
      <dgm:prSet phldrT="[Tekst]" custT="1"/>
      <dgm:spPr/>
      <dgm:t>
        <a:bodyPr/>
        <a:lstStyle/>
        <a:p>
          <a:r>
            <a:rPr lang="da-DK" sz="1600" dirty="0" smtClean="0"/>
            <a:t>2. Underskrift af protokollater</a:t>
          </a:r>
          <a:endParaRPr lang="da-DK" sz="1600" dirty="0"/>
        </a:p>
      </dgm:t>
    </dgm:pt>
    <dgm:pt modelId="{98A39AB7-DC8A-43DD-993A-90122A14EA34}" type="parTrans" cxnId="{EB69BB20-E3C6-4CE5-9671-64BAABAD87C1}">
      <dgm:prSet/>
      <dgm:spPr/>
      <dgm:t>
        <a:bodyPr/>
        <a:lstStyle/>
        <a:p>
          <a:endParaRPr lang="da-DK"/>
        </a:p>
      </dgm:t>
    </dgm:pt>
    <dgm:pt modelId="{2400F7BE-0FF2-4A3F-B8AC-11555449814F}" type="sibTrans" cxnId="{EB69BB20-E3C6-4CE5-9671-64BAABAD87C1}">
      <dgm:prSet/>
      <dgm:spPr/>
      <dgm:t>
        <a:bodyPr/>
        <a:lstStyle/>
        <a:p>
          <a:endParaRPr lang="da-DK"/>
        </a:p>
      </dgm:t>
    </dgm:pt>
    <dgm:pt modelId="{DAB786D9-6BA0-452B-AEEC-3516A63A2EEF}">
      <dgm:prSet phldrT="[Tekst]" custT="1"/>
      <dgm:spPr/>
      <dgm:t>
        <a:bodyPr/>
        <a:lstStyle/>
        <a:p>
          <a:r>
            <a:rPr lang="da-DK" sz="1600" dirty="0" smtClean="0"/>
            <a:t>3. Formanden og Direktionen orienterer</a:t>
          </a:r>
          <a:endParaRPr lang="da-DK" sz="1600" dirty="0"/>
        </a:p>
      </dgm:t>
    </dgm:pt>
    <dgm:pt modelId="{BFC4E8F9-DE1E-4B86-AD88-CFEF1293191A}" type="parTrans" cxnId="{B5B39183-D5B2-41E8-ABF4-5A1CC23A8F94}">
      <dgm:prSet/>
      <dgm:spPr/>
      <dgm:t>
        <a:bodyPr/>
        <a:lstStyle/>
        <a:p>
          <a:endParaRPr lang="da-DK"/>
        </a:p>
      </dgm:t>
    </dgm:pt>
    <dgm:pt modelId="{D8A5EF99-3AE3-4B17-AEB1-E1BEAE22B5A2}" type="sibTrans" cxnId="{B5B39183-D5B2-41E8-ABF4-5A1CC23A8F94}">
      <dgm:prSet/>
      <dgm:spPr/>
      <dgm:t>
        <a:bodyPr/>
        <a:lstStyle/>
        <a:p>
          <a:endParaRPr lang="da-DK"/>
        </a:p>
      </dgm:t>
    </dgm:pt>
    <dgm:pt modelId="{82D6501F-204F-4930-A02C-A0C078863126}">
      <dgm:prSet phldrT="[Tekst]" custT="1"/>
      <dgm:spPr/>
      <dgm:t>
        <a:bodyPr/>
        <a:lstStyle/>
        <a:p>
          <a:r>
            <a:rPr lang="da-DK" sz="1600" dirty="0" smtClean="0"/>
            <a:t>4.  </a:t>
          </a:r>
          <a:r>
            <a:rPr lang="da-DK" sz="1600" strike="sngStrike" dirty="0" smtClean="0"/>
            <a:t>Økonomi- og ledelsesrapportering</a:t>
          </a:r>
          <a:endParaRPr lang="da-DK" sz="1600" strike="sngStrike" dirty="0"/>
        </a:p>
      </dgm:t>
    </dgm:pt>
    <dgm:pt modelId="{C4BD7E10-6577-44DA-BE62-462EE0A8FAF3}" type="parTrans" cxnId="{C4942AC1-4166-4073-B83B-6A9E5AE2A81D}">
      <dgm:prSet/>
      <dgm:spPr/>
      <dgm:t>
        <a:bodyPr/>
        <a:lstStyle/>
        <a:p>
          <a:endParaRPr lang="da-DK"/>
        </a:p>
      </dgm:t>
    </dgm:pt>
    <dgm:pt modelId="{381A0FAB-D14F-40A1-9892-EF1C96316037}" type="sibTrans" cxnId="{C4942AC1-4166-4073-B83B-6A9E5AE2A81D}">
      <dgm:prSet/>
      <dgm:spPr/>
      <dgm:t>
        <a:bodyPr/>
        <a:lstStyle/>
        <a:p>
          <a:endParaRPr lang="da-DK"/>
        </a:p>
      </dgm:t>
    </dgm:pt>
    <dgm:pt modelId="{A05F90CC-0F85-4641-B3A3-374B160D41E3}">
      <dgm:prSet phldrT="[Tekst]" custT="1"/>
      <dgm:spPr/>
      <dgm:t>
        <a:bodyPr/>
        <a:lstStyle/>
        <a:p>
          <a:r>
            <a:rPr lang="da-DK" sz="1600" dirty="0" smtClean="0"/>
            <a:t>5. </a:t>
          </a:r>
          <a:r>
            <a:rPr lang="da-DK" sz="1600" strike="sngStrike" dirty="0" smtClean="0"/>
            <a:t>Budgetforudsætninger for budget 2019</a:t>
          </a:r>
          <a:endParaRPr lang="da-DK" sz="1600" strike="sngStrike" dirty="0"/>
        </a:p>
      </dgm:t>
    </dgm:pt>
    <dgm:pt modelId="{31519027-6B02-4B31-B9C6-F2EE08EE0FD2}" type="parTrans" cxnId="{014C6C5D-C0C0-4AF9-BB43-234138046C1C}">
      <dgm:prSet/>
      <dgm:spPr/>
      <dgm:t>
        <a:bodyPr/>
        <a:lstStyle/>
        <a:p>
          <a:endParaRPr lang="da-DK"/>
        </a:p>
      </dgm:t>
    </dgm:pt>
    <dgm:pt modelId="{1CE6DE38-BB8E-4997-BD85-C829A5BF9737}" type="sibTrans" cxnId="{014C6C5D-C0C0-4AF9-BB43-234138046C1C}">
      <dgm:prSet/>
      <dgm:spPr/>
      <dgm:t>
        <a:bodyPr/>
        <a:lstStyle/>
        <a:p>
          <a:endParaRPr lang="da-DK"/>
        </a:p>
      </dgm:t>
    </dgm:pt>
    <dgm:pt modelId="{F4FD03CE-3159-443A-A667-47A60A40F29B}">
      <dgm:prSet phldrT="[Tekst]" custT="1"/>
      <dgm:spPr/>
      <dgm:t>
        <a:bodyPr/>
        <a:lstStyle/>
        <a:p>
          <a:r>
            <a:rPr lang="da-DK" sz="1600" dirty="0" smtClean="0"/>
            <a:t>6. Varmepumpe og Energiintegration Helsingør Renseanlæg</a:t>
          </a:r>
          <a:endParaRPr lang="da-DK" sz="1600" dirty="0"/>
        </a:p>
      </dgm:t>
    </dgm:pt>
    <dgm:pt modelId="{9B380243-EBAA-4F94-9607-0CF4969F0609}" type="parTrans" cxnId="{9EE5FAFC-D24B-4EBD-8700-D19A0590EBC0}">
      <dgm:prSet/>
      <dgm:spPr/>
      <dgm:t>
        <a:bodyPr/>
        <a:lstStyle/>
        <a:p>
          <a:endParaRPr lang="da-DK"/>
        </a:p>
      </dgm:t>
    </dgm:pt>
    <dgm:pt modelId="{B65E22D3-61FA-4606-9E04-8DB356D3CB07}" type="sibTrans" cxnId="{9EE5FAFC-D24B-4EBD-8700-D19A0590EBC0}">
      <dgm:prSet/>
      <dgm:spPr/>
      <dgm:t>
        <a:bodyPr/>
        <a:lstStyle/>
        <a:p>
          <a:endParaRPr lang="da-DK"/>
        </a:p>
      </dgm:t>
    </dgm:pt>
    <dgm:pt modelId="{F0013E2C-A0BA-4DF6-AAA4-BBDFE1FCF5C6}">
      <dgm:prSet phldrT="[Tekst]" custT="1"/>
      <dgm:spPr/>
      <dgm:t>
        <a:bodyPr/>
        <a:lstStyle/>
        <a:p>
          <a:r>
            <a:rPr lang="da-DK" sz="1600" dirty="0" smtClean="0"/>
            <a:t>7. Hellebæk Vandværk</a:t>
          </a:r>
          <a:endParaRPr lang="da-DK" sz="1600" dirty="0"/>
        </a:p>
      </dgm:t>
    </dgm:pt>
    <dgm:pt modelId="{0F0C8F60-A70A-4C66-A5FD-386E7C6867D8}" type="parTrans" cxnId="{1962AC6A-8D39-4CCF-83B8-3F9C47FCF3EB}">
      <dgm:prSet/>
      <dgm:spPr/>
      <dgm:t>
        <a:bodyPr/>
        <a:lstStyle/>
        <a:p>
          <a:endParaRPr lang="da-DK"/>
        </a:p>
      </dgm:t>
    </dgm:pt>
    <dgm:pt modelId="{2B221556-7C5E-406E-8067-D174E39C18C7}" type="sibTrans" cxnId="{1962AC6A-8D39-4CCF-83B8-3F9C47FCF3EB}">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8" custScaleX="134898"/>
      <dgm:spPr/>
      <dgm:t>
        <a:bodyPr/>
        <a:lstStyle/>
        <a:p>
          <a:endParaRPr lang="da-DK"/>
        </a:p>
      </dgm:t>
    </dgm:pt>
    <dgm:pt modelId="{A6BBAC32-D34D-41CC-B621-B81E193FB30F}" type="pres">
      <dgm:prSet presAssocID="{BFF0A680-0277-4251-9D28-CCA7C0741327}" presName="vert1" presStyleCnt="0"/>
      <dgm:spPr/>
    </dgm:pt>
    <dgm:pt modelId="{ED131202-7273-409C-B493-CAEC0E1C64ED}" type="pres">
      <dgm:prSet presAssocID="{9155BBFB-D4D3-4F07-A4BF-C12DA25B21CE}" presName="vertSpace2a" presStyleCnt="0"/>
      <dgm:spPr/>
    </dgm:pt>
    <dgm:pt modelId="{97E91188-CE68-431F-8EDA-1539373712B6}" type="pres">
      <dgm:prSet presAssocID="{9155BBFB-D4D3-4F07-A4BF-C12DA25B21CE}" presName="horz2" presStyleCnt="0"/>
      <dgm:spPr/>
    </dgm:pt>
    <dgm:pt modelId="{9F7FFEA5-6902-4A7A-A07C-A8FAF0A5EA3E}" type="pres">
      <dgm:prSet presAssocID="{9155BBFB-D4D3-4F07-A4BF-C12DA25B21CE}" presName="horzSpace2" presStyleCnt="0"/>
      <dgm:spPr/>
    </dgm:pt>
    <dgm:pt modelId="{B4D3465A-4437-4356-A4A0-A35796071859}" type="pres">
      <dgm:prSet presAssocID="{9155BBFB-D4D3-4F07-A4BF-C12DA25B21CE}" presName="tx2" presStyleLbl="revTx" presStyleIdx="1" presStyleCnt="8"/>
      <dgm:spPr/>
      <dgm:t>
        <a:bodyPr/>
        <a:lstStyle/>
        <a:p>
          <a:endParaRPr lang="da-DK"/>
        </a:p>
      </dgm:t>
    </dgm:pt>
    <dgm:pt modelId="{2813C42B-D49A-4ED2-9A85-1C781AA0EE89}" type="pres">
      <dgm:prSet presAssocID="{9155BBFB-D4D3-4F07-A4BF-C12DA25B21CE}" presName="vert2" presStyleCnt="0"/>
      <dgm:spPr/>
    </dgm:pt>
    <dgm:pt modelId="{27575DC7-8C70-401F-B94C-23B92C7F6962}" type="pres">
      <dgm:prSet presAssocID="{9155BBFB-D4D3-4F07-A4BF-C12DA25B21CE}" presName="thinLine2b" presStyleLbl="callout" presStyleIdx="0" presStyleCnt="7"/>
      <dgm:spPr/>
    </dgm:pt>
    <dgm:pt modelId="{4B831A8B-55AE-454A-976C-D90FE9A7BE3F}" type="pres">
      <dgm:prSet presAssocID="{9155BBFB-D4D3-4F07-A4BF-C12DA25B21CE}" presName="vertSpace2b" presStyleCnt="0"/>
      <dgm:spPr/>
    </dgm:pt>
    <dgm:pt modelId="{2FA5E622-5748-4A64-A651-3EBFA8865B82}" type="pres">
      <dgm:prSet presAssocID="{CC9B09BE-779B-4595-9F5E-D0CF7B4FEBB0}" presName="horz2" presStyleCnt="0"/>
      <dgm:spPr/>
    </dgm:pt>
    <dgm:pt modelId="{BABCA473-88D8-411A-9A6C-BAD86920EFA1}" type="pres">
      <dgm:prSet presAssocID="{CC9B09BE-779B-4595-9F5E-D0CF7B4FEBB0}" presName="horzSpace2" presStyleCnt="0"/>
      <dgm:spPr/>
    </dgm:pt>
    <dgm:pt modelId="{12F8273C-DE87-477E-BAE8-A34A8DA41083}" type="pres">
      <dgm:prSet presAssocID="{CC9B09BE-779B-4595-9F5E-D0CF7B4FEBB0}" presName="tx2" presStyleLbl="revTx" presStyleIdx="2" presStyleCnt="8"/>
      <dgm:spPr/>
      <dgm:t>
        <a:bodyPr/>
        <a:lstStyle/>
        <a:p>
          <a:endParaRPr lang="da-DK"/>
        </a:p>
      </dgm:t>
    </dgm:pt>
    <dgm:pt modelId="{E695412A-E125-4A72-8DF6-183E0EA5D234}" type="pres">
      <dgm:prSet presAssocID="{CC9B09BE-779B-4595-9F5E-D0CF7B4FEBB0}" presName="vert2" presStyleCnt="0"/>
      <dgm:spPr/>
    </dgm:pt>
    <dgm:pt modelId="{60F216FD-13B3-428B-AC0A-56C46D937197}" type="pres">
      <dgm:prSet presAssocID="{CC9B09BE-779B-4595-9F5E-D0CF7B4FEBB0}" presName="thinLine2b" presStyleLbl="callout" presStyleIdx="1" presStyleCnt="7"/>
      <dgm:spPr/>
    </dgm:pt>
    <dgm:pt modelId="{CE8A0760-33CF-4EF1-840B-27A135171577}" type="pres">
      <dgm:prSet presAssocID="{CC9B09BE-779B-4595-9F5E-D0CF7B4FEBB0}" presName="vertSpace2b" presStyleCnt="0"/>
      <dgm:spPr/>
    </dgm:pt>
    <dgm:pt modelId="{9A77AD01-C372-4774-BAEB-F4398410144E}" type="pres">
      <dgm:prSet presAssocID="{DAB786D9-6BA0-452B-AEEC-3516A63A2EEF}" presName="horz2" presStyleCnt="0"/>
      <dgm:spPr/>
    </dgm:pt>
    <dgm:pt modelId="{8B6B2978-B0EB-4EF3-94D6-ECE9572E976D}" type="pres">
      <dgm:prSet presAssocID="{DAB786D9-6BA0-452B-AEEC-3516A63A2EEF}" presName="horzSpace2" presStyleCnt="0"/>
      <dgm:spPr/>
    </dgm:pt>
    <dgm:pt modelId="{6DF7BB97-E8C6-494F-886E-DBAF66F52A70}" type="pres">
      <dgm:prSet presAssocID="{DAB786D9-6BA0-452B-AEEC-3516A63A2EEF}" presName="tx2" presStyleLbl="revTx" presStyleIdx="3" presStyleCnt="8"/>
      <dgm:spPr/>
      <dgm:t>
        <a:bodyPr/>
        <a:lstStyle/>
        <a:p>
          <a:endParaRPr lang="da-DK"/>
        </a:p>
      </dgm:t>
    </dgm:pt>
    <dgm:pt modelId="{2696ECDA-7BDF-4F8A-9E1B-104552CACCE6}" type="pres">
      <dgm:prSet presAssocID="{DAB786D9-6BA0-452B-AEEC-3516A63A2EEF}" presName="vert2" presStyleCnt="0"/>
      <dgm:spPr/>
    </dgm:pt>
    <dgm:pt modelId="{FA478A36-A64E-460F-AE67-40392AE39135}" type="pres">
      <dgm:prSet presAssocID="{DAB786D9-6BA0-452B-AEEC-3516A63A2EEF}" presName="thinLine2b" presStyleLbl="callout" presStyleIdx="2" presStyleCnt="7"/>
      <dgm:spPr/>
    </dgm:pt>
    <dgm:pt modelId="{A062A26B-F372-462C-BFAA-EEAE8F24AEC3}" type="pres">
      <dgm:prSet presAssocID="{DAB786D9-6BA0-452B-AEEC-3516A63A2EEF}" presName="vertSpace2b" presStyleCnt="0"/>
      <dgm:spPr/>
    </dgm:pt>
    <dgm:pt modelId="{63916156-F8FD-412D-B0BF-D86986506E39}" type="pres">
      <dgm:prSet presAssocID="{82D6501F-204F-4930-A02C-A0C078863126}" presName="horz2" presStyleCnt="0"/>
      <dgm:spPr/>
    </dgm:pt>
    <dgm:pt modelId="{AE805869-FF8C-41BF-BA75-7E87622F8739}" type="pres">
      <dgm:prSet presAssocID="{82D6501F-204F-4930-A02C-A0C078863126}" presName="horzSpace2" presStyleCnt="0"/>
      <dgm:spPr/>
    </dgm:pt>
    <dgm:pt modelId="{78AB4A41-79DD-48A9-88BF-991BD3B102A6}" type="pres">
      <dgm:prSet presAssocID="{82D6501F-204F-4930-A02C-A0C078863126}" presName="tx2" presStyleLbl="revTx" presStyleIdx="4" presStyleCnt="8"/>
      <dgm:spPr/>
      <dgm:t>
        <a:bodyPr/>
        <a:lstStyle/>
        <a:p>
          <a:endParaRPr lang="da-DK"/>
        </a:p>
      </dgm:t>
    </dgm:pt>
    <dgm:pt modelId="{AA50835C-609A-4933-AC3F-468EC6BEFEE8}" type="pres">
      <dgm:prSet presAssocID="{82D6501F-204F-4930-A02C-A0C078863126}" presName="vert2" presStyleCnt="0"/>
      <dgm:spPr/>
    </dgm:pt>
    <dgm:pt modelId="{D4BF0867-9340-4A6D-B1BF-BFBD81106D63}" type="pres">
      <dgm:prSet presAssocID="{82D6501F-204F-4930-A02C-A0C078863126}" presName="thinLine2b" presStyleLbl="callout" presStyleIdx="3" presStyleCnt="7"/>
      <dgm:spPr/>
    </dgm:pt>
    <dgm:pt modelId="{D5CBBB0B-AB29-4747-B814-62F7EC0597C3}" type="pres">
      <dgm:prSet presAssocID="{82D6501F-204F-4930-A02C-A0C078863126}" presName="vertSpace2b" presStyleCnt="0"/>
      <dgm:spPr/>
    </dgm:pt>
    <dgm:pt modelId="{F2C26F55-5244-40C7-8D2E-B17CE7E8B9FB}" type="pres">
      <dgm:prSet presAssocID="{A05F90CC-0F85-4641-B3A3-374B160D41E3}" presName="horz2" presStyleCnt="0"/>
      <dgm:spPr/>
    </dgm:pt>
    <dgm:pt modelId="{5219BBAD-78E6-4992-8805-A7A60965EE9F}" type="pres">
      <dgm:prSet presAssocID="{A05F90CC-0F85-4641-B3A3-374B160D41E3}" presName="horzSpace2" presStyleCnt="0"/>
      <dgm:spPr/>
    </dgm:pt>
    <dgm:pt modelId="{FE82DDB0-03A9-441F-9257-D142F5161D05}" type="pres">
      <dgm:prSet presAssocID="{A05F90CC-0F85-4641-B3A3-374B160D41E3}" presName="tx2" presStyleLbl="revTx" presStyleIdx="5" presStyleCnt="8"/>
      <dgm:spPr/>
      <dgm:t>
        <a:bodyPr/>
        <a:lstStyle/>
        <a:p>
          <a:endParaRPr lang="da-DK"/>
        </a:p>
      </dgm:t>
    </dgm:pt>
    <dgm:pt modelId="{455D8E7F-5A17-404F-ACAC-271802B6A846}" type="pres">
      <dgm:prSet presAssocID="{A05F90CC-0F85-4641-B3A3-374B160D41E3}" presName="vert2" presStyleCnt="0"/>
      <dgm:spPr/>
    </dgm:pt>
    <dgm:pt modelId="{26C172B4-2032-42E1-8484-EAC5631BF3AB}" type="pres">
      <dgm:prSet presAssocID="{A05F90CC-0F85-4641-B3A3-374B160D41E3}" presName="thinLine2b" presStyleLbl="callout" presStyleIdx="4" presStyleCnt="7"/>
      <dgm:spPr/>
    </dgm:pt>
    <dgm:pt modelId="{5188CBF7-2AD8-4C41-B3F9-0DE1D18BC8DA}" type="pres">
      <dgm:prSet presAssocID="{A05F90CC-0F85-4641-B3A3-374B160D41E3}" presName="vertSpace2b" presStyleCnt="0"/>
      <dgm:spPr/>
    </dgm:pt>
    <dgm:pt modelId="{EE5AB363-93B8-4BC1-A463-56258DDDEC7C}" type="pres">
      <dgm:prSet presAssocID="{F4FD03CE-3159-443A-A667-47A60A40F29B}" presName="horz2" presStyleCnt="0"/>
      <dgm:spPr/>
    </dgm:pt>
    <dgm:pt modelId="{64359A5F-27A5-4D05-8584-1EF7CC058348}" type="pres">
      <dgm:prSet presAssocID="{F4FD03CE-3159-443A-A667-47A60A40F29B}" presName="horzSpace2" presStyleCnt="0"/>
      <dgm:spPr/>
    </dgm:pt>
    <dgm:pt modelId="{6650FD46-529A-4786-9265-19161F756B17}" type="pres">
      <dgm:prSet presAssocID="{F4FD03CE-3159-443A-A667-47A60A40F29B}" presName="tx2" presStyleLbl="revTx" presStyleIdx="6" presStyleCnt="8"/>
      <dgm:spPr/>
      <dgm:t>
        <a:bodyPr/>
        <a:lstStyle/>
        <a:p>
          <a:endParaRPr lang="da-DK"/>
        </a:p>
      </dgm:t>
    </dgm:pt>
    <dgm:pt modelId="{626698FA-27F6-49AF-967A-F81900E9F70C}" type="pres">
      <dgm:prSet presAssocID="{F4FD03CE-3159-443A-A667-47A60A40F29B}" presName="vert2" presStyleCnt="0"/>
      <dgm:spPr/>
    </dgm:pt>
    <dgm:pt modelId="{523E8C8A-160B-4E5F-AAD8-4C1CAA6DB689}" type="pres">
      <dgm:prSet presAssocID="{F4FD03CE-3159-443A-A667-47A60A40F29B}" presName="thinLine2b" presStyleLbl="callout" presStyleIdx="5" presStyleCnt="7"/>
      <dgm:spPr/>
    </dgm:pt>
    <dgm:pt modelId="{8120567E-FCFA-4C6D-8AFD-0CA7FF90710F}" type="pres">
      <dgm:prSet presAssocID="{F4FD03CE-3159-443A-A667-47A60A40F29B}" presName="vertSpace2b" presStyleCnt="0"/>
      <dgm:spPr/>
    </dgm:pt>
    <dgm:pt modelId="{0B38F0D7-E152-4457-A0D2-736B79EE176D}" type="pres">
      <dgm:prSet presAssocID="{F0013E2C-A0BA-4DF6-AAA4-BBDFE1FCF5C6}" presName="horz2" presStyleCnt="0"/>
      <dgm:spPr/>
    </dgm:pt>
    <dgm:pt modelId="{92D3C11A-A72E-40EA-9442-17978D14D8C3}" type="pres">
      <dgm:prSet presAssocID="{F0013E2C-A0BA-4DF6-AAA4-BBDFE1FCF5C6}" presName="horzSpace2" presStyleCnt="0"/>
      <dgm:spPr/>
    </dgm:pt>
    <dgm:pt modelId="{839343F3-F26C-405E-9493-C9903DDC6AB6}" type="pres">
      <dgm:prSet presAssocID="{F0013E2C-A0BA-4DF6-AAA4-BBDFE1FCF5C6}" presName="tx2" presStyleLbl="revTx" presStyleIdx="7" presStyleCnt="8"/>
      <dgm:spPr/>
      <dgm:t>
        <a:bodyPr/>
        <a:lstStyle/>
        <a:p>
          <a:endParaRPr lang="da-DK"/>
        </a:p>
      </dgm:t>
    </dgm:pt>
    <dgm:pt modelId="{116286F1-9FC3-43F8-8D17-DB2D4529A33E}" type="pres">
      <dgm:prSet presAssocID="{F0013E2C-A0BA-4DF6-AAA4-BBDFE1FCF5C6}" presName="vert2" presStyleCnt="0"/>
      <dgm:spPr/>
    </dgm:pt>
    <dgm:pt modelId="{982798EC-2227-4047-BBB3-235D917B9CB5}" type="pres">
      <dgm:prSet presAssocID="{F0013E2C-A0BA-4DF6-AAA4-BBDFE1FCF5C6}" presName="thinLine2b" presStyleLbl="callout" presStyleIdx="6" presStyleCnt="7"/>
      <dgm:spPr/>
    </dgm:pt>
    <dgm:pt modelId="{E5292B1B-4661-474B-8658-17E614C32A1E}" type="pres">
      <dgm:prSet presAssocID="{F0013E2C-A0BA-4DF6-AAA4-BBDFE1FCF5C6}" presName="vertSpace2b" presStyleCnt="0"/>
      <dgm:spPr/>
    </dgm:pt>
  </dgm:ptLst>
  <dgm:cxnLst>
    <dgm:cxn modelId="{4154CBAE-5553-4B69-AE67-C69D682C2F8F}" type="presOf" srcId="{A05F90CC-0F85-4641-B3A3-374B160D41E3}" destId="{FE82DDB0-03A9-441F-9257-D142F5161D05}" srcOrd="0" destOrd="0" presId="urn:microsoft.com/office/officeart/2008/layout/LinedList"/>
    <dgm:cxn modelId="{B5B39183-D5B2-41E8-ABF4-5A1CC23A8F94}" srcId="{BFF0A680-0277-4251-9D28-CCA7C0741327}" destId="{DAB786D9-6BA0-452B-AEEC-3516A63A2EEF}" srcOrd="2" destOrd="0" parTransId="{BFC4E8F9-DE1E-4B86-AD88-CFEF1293191A}" sibTransId="{D8A5EF99-3AE3-4B17-AEB1-E1BEAE22B5A2}"/>
    <dgm:cxn modelId="{EB69BB20-E3C6-4CE5-9671-64BAABAD87C1}" srcId="{BFF0A680-0277-4251-9D28-CCA7C0741327}" destId="{CC9B09BE-779B-4595-9F5E-D0CF7B4FEBB0}" srcOrd="1" destOrd="0" parTransId="{98A39AB7-DC8A-43DD-993A-90122A14EA34}" sibTransId="{2400F7BE-0FF2-4A3F-B8AC-11555449814F}"/>
    <dgm:cxn modelId="{0BE821AB-F3D2-48CE-864B-63BD56953DCF}" type="presOf" srcId="{82D6501F-204F-4930-A02C-A0C078863126}" destId="{78AB4A41-79DD-48A9-88BF-991BD3B102A6}" srcOrd="0" destOrd="0" presId="urn:microsoft.com/office/officeart/2008/layout/LinedList"/>
    <dgm:cxn modelId="{1962AC6A-8D39-4CCF-83B8-3F9C47FCF3EB}" srcId="{BFF0A680-0277-4251-9D28-CCA7C0741327}" destId="{F0013E2C-A0BA-4DF6-AAA4-BBDFE1FCF5C6}" srcOrd="6" destOrd="0" parTransId="{0F0C8F60-A70A-4C66-A5FD-386E7C6867D8}" sibTransId="{2B221556-7C5E-406E-8067-D174E39C18C7}"/>
    <dgm:cxn modelId="{B39B370B-53D6-4B53-B695-D079661C548E}" type="presOf" srcId="{F4FD03CE-3159-443A-A667-47A60A40F29B}" destId="{6650FD46-529A-4786-9265-19161F756B17}"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9625272A-F336-471E-9704-0FC6B243A36A}" type="presOf" srcId="{F0013E2C-A0BA-4DF6-AAA4-BBDFE1FCF5C6}" destId="{839343F3-F26C-405E-9493-C9903DDC6AB6}" srcOrd="0" destOrd="0" presId="urn:microsoft.com/office/officeart/2008/layout/LinedList"/>
    <dgm:cxn modelId="{269168E5-FBE2-473F-9B8C-1F727ECB08C2}" srcId="{BFF0A680-0277-4251-9D28-CCA7C0741327}" destId="{9155BBFB-D4D3-4F07-A4BF-C12DA25B21CE}" srcOrd="0" destOrd="0" parTransId="{5ED30F96-C890-44DB-8D9B-82C18AA8B05A}" sibTransId="{C2593816-6688-4688-AEA1-2A71D195D27A}"/>
    <dgm:cxn modelId="{F8CC0204-BBFA-4C21-86B6-673A668C13F2}" type="presOf" srcId="{BFF0A680-0277-4251-9D28-CCA7C0741327}" destId="{5CEBC8DE-1152-4028-BB05-95C3BCBFEA8E}" srcOrd="0" destOrd="0" presId="urn:microsoft.com/office/officeart/2008/layout/LinedList"/>
    <dgm:cxn modelId="{C4942AC1-4166-4073-B83B-6A9E5AE2A81D}" srcId="{BFF0A680-0277-4251-9D28-CCA7C0741327}" destId="{82D6501F-204F-4930-A02C-A0C078863126}" srcOrd="3" destOrd="0" parTransId="{C4BD7E10-6577-44DA-BE62-462EE0A8FAF3}" sibTransId="{381A0FAB-D14F-40A1-9892-EF1C96316037}"/>
    <dgm:cxn modelId="{9EE5FAFC-D24B-4EBD-8700-D19A0590EBC0}" srcId="{BFF0A680-0277-4251-9D28-CCA7C0741327}" destId="{F4FD03CE-3159-443A-A667-47A60A40F29B}" srcOrd="5" destOrd="0" parTransId="{9B380243-EBAA-4F94-9607-0CF4969F0609}" sibTransId="{B65E22D3-61FA-4606-9E04-8DB356D3CB07}"/>
    <dgm:cxn modelId="{42BEC214-8767-49CE-B2CF-744B77729450}" type="presOf" srcId="{DAB786D9-6BA0-452B-AEEC-3516A63A2EEF}" destId="{6DF7BB97-E8C6-494F-886E-DBAF66F52A70}" srcOrd="0" destOrd="0" presId="urn:microsoft.com/office/officeart/2008/layout/LinedList"/>
    <dgm:cxn modelId="{014C6C5D-C0C0-4AF9-BB43-234138046C1C}" srcId="{BFF0A680-0277-4251-9D28-CCA7C0741327}" destId="{A05F90CC-0F85-4641-B3A3-374B160D41E3}" srcOrd="4" destOrd="0" parTransId="{31519027-6B02-4B31-B9C6-F2EE08EE0FD2}" sibTransId="{1CE6DE38-BB8E-4997-BD85-C829A5BF9737}"/>
    <dgm:cxn modelId="{90004B35-CA07-49C0-A33B-9394315E63C7}" type="presOf" srcId="{9155BBFB-D4D3-4F07-A4BF-C12DA25B21CE}" destId="{B4D3465A-4437-4356-A4A0-A35796071859}" srcOrd="0" destOrd="0" presId="urn:microsoft.com/office/officeart/2008/layout/LinedList"/>
    <dgm:cxn modelId="{9237FC31-523D-49AE-BDCF-EF2E30D77579}" type="presOf" srcId="{CC9B09BE-779B-4595-9F5E-D0CF7B4FEBB0}" destId="{12F8273C-DE87-477E-BAE8-A34A8DA41083}" srcOrd="0" destOrd="0" presId="urn:microsoft.com/office/officeart/2008/layout/LinedList"/>
    <dgm:cxn modelId="{438ECF83-8A5F-4CD1-A5B2-3227909CF3AB}" srcId="{0FA83489-83AA-4793-99DE-3D65AB50861C}" destId="{BFF0A680-0277-4251-9D28-CCA7C0741327}" srcOrd="0" destOrd="0" parTransId="{1EE9E32B-FE7A-463C-9AA9-E690FE4D8CF1}" sibTransId="{0C2C03F8-3AA4-4E41-A2BA-0DA42FA48352}"/>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C5350A61-D150-4DA4-A28C-242485C70E09}" type="presParOf" srcId="{A6BBAC32-D34D-41CC-B621-B81E193FB30F}" destId="{ED131202-7273-409C-B493-CAEC0E1C64ED}" srcOrd="0" destOrd="0" presId="urn:microsoft.com/office/officeart/2008/layout/LinedList"/>
    <dgm:cxn modelId="{AC0BC18D-4787-48FF-8DEE-032CC281EF8F}" type="presParOf" srcId="{A6BBAC32-D34D-41CC-B621-B81E193FB30F}" destId="{97E91188-CE68-431F-8EDA-1539373712B6}" srcOrd="1" destOrd="0" presId="urn:microsoft.com/office/officeart/2008/layout/LinedList"/>
    <dgm:cxn modelId="{86339ED9-5FA7-460D-B08D-1D34EC92ABEE}" type="presParOf" srcId="{97E91188-CE68-431F-8EDA-1539373712B6}" destId="{9F7FFEA5-6902-4A7A-A07C-A8FAF0A5EA3E}" srcOrd="0" destOrd="0" presId="urn:microsoft.com/office/officeart/2008/layout/LinedList"/>
    <dgm:cxn modelId="{23B0E97C-5486-4C77-9676-DA790574F0FA}" type="presParOf" srcId="{97E91188-CE68-431F-8EDA-1539373712B6}" destId="{B4D3465A-4437-4356-A4A0-A35796071859}" srcOrd="1" destOrd="0" presId="urn:microsoft.com/office/officeart/2008/layout/LinedList"/>
    <dgm:cxn modelId="{347774B6-42A6-42DC-AC74-A68F16C36B84}" type="presParOf" srcId="{97E91188-CE68-431F-8EDA-1539373712B6}" destId="{2813C42B-D49A-4ED2-9A85-1C781AA0EE89}" srcOrd="2" destOrd="0" presId="urn:microsoft.com/office/officeart/2008/layout/LinedList"/>
    <dgm:cxn modelId="{47672B99-E9FA-46AE-B7D7-E8907289A6FB}" type="presParOf" srcId="{A6BBAC32-D34D-41CC-B621-B81E193FB30F}" destId="{27575DC7-8C70-401F-B94C-23B92C7F6962}" srcOrd="2" destOrd="0" presId="urn:microsoft.com/office/officeart/2008/layout/LinedList"/>
    <dgm:cxn modelId="{8FBA11BB-0045-46A8-9F64-0D409558AD92}" type="presParOf" srcId="{A6BBAC32-D34D-41CC-B621-B81E193FB30F}" destId="{4B831A8B-55AE-454A-976C-D90FE9A7BE3F}" srcOrd="3" destOrd="0" presId="urn:microsoft.com/office/officeart/2008/layout/LinedList"/>
    <dgm:cxn modelId="{A9EA5F1E-65B0-40A1-B9E4-54C591080FAC}" type="presParOf" srcId="{A6BBAC32-D34D-41CC-B621-B81E193FB30F}" destId="{2FA5E622-5748-4A64-A651-3EBFA8865B82}" srcOrd="4" destOrd="0" presId="urn:microsoft.com/office/officeart/2008/layout/LinedList"/>
    <dgm:cxn modelId="{9EE18F3C-13E5-4F2D-B23F-367E107B8FC9}" type="presParOf" srcId="{2FA5E622-5748-4A64-A651-3EBFA8865B82}" destId="{BABCA473-88D8-411A-9A6C-BAD86920EFA1}" srcOrd="0" destOrd="0" presId="urn:microsoft.com/office/officeart/2008/layout/LinedList"/>
    <dgm:cxn modelId="{D8DE96BD-A67F-4996-BBC9-6F7EF1EC3808}" type="presParOf" srcId="{2FA5E622-5748-4A64-A651-3EBFA8865B82}" destId="{12F8273C-DE87-477E-BAE8-A34A8DA41083}" srcOrd="1" destOrd="0" presId="urn:microsoft.com/office/officeart/2008/layout/LinedList"/>
    <dgm:cxn modelId="{678E0A76-A861-4E51-87E9-C8FD29F13C84}" type="presParOf" srcId="{2FA5E622-5748-4A64-A651-3EBFA8865B82}" destId="{E695412A-E125-4A72-8DF6-183E0EA5D234}" srcOrd="2" destOrd="0" presId="urn:microsoft.com/office/officeart/2008/layout/LinedList"/>
    <dgm:cxn modelId="{E08B0F7B-5F45-4BE6-AA23-AFF03F4DC464}" type="presParOf" srcId="{A6BBAC32-D34D-41CC-B621-B81E193FB30F}" destId="{60F216FD-13B3-428B-AC0A-56C46D937197}" srcOrd="5" destOrd="0" presId="urn:microsoft.com/office/officeart/2008/layout/LinedList"/>
    <dgm:cxn modelId="{7622B813-FD2B-4451-BB6B-9DB12F75132B}" type="presParOf" srcId="{A6BBAC32-D34D-41CC-B621-B81E193FB30F}" destId="{CE8A0760-33CF-4EF1-840B-27A135171577}" srcOrd="6" destOrd="0" presId="urn:microsoft.com/office/officeart/2008/layout/LinedList"/>
    <dgm:cxn modelId="{DA280E82-4416-445F-A9AC-298EDE6D2CEC}" type="presParOf" srcId="{A6BBAC32-D34D-41CC-B621-B81E193FB30F}" destId="{9A77AD01-C372-4774-BAEB-F4398410144E}" srcOrd="7" destOrd="0" presId="urn:microsoft.com/office/officeart/2008/layout/LinedList"/>
    <dgm:cxn modelId="{E773F58C-2462-4EC9-8218-FE171B2332E1}" type="presParOf" srcId="{9A77AD01-C372-4774-BAEB-F4398410144E}" destId="{8B6B2978-B0EB-4EF3-94D6-ECE9572E976D}" srcOrd="0" destOrd="0" presId="urn:microsoft.com/office/officeart/2008/layout/LinedList"/>
    <dgm:cxn modelId="{A589C7F3-FDD6-4861-A510-5512DE952654}" type="presParOf" srcId="{9A77AD01-C372-4774-BAEB-F4398410144E}" destId="{6DF7BB97-E8C6-494F-886E-DBAF66F52A70}" srcOrd="1" destOrd="0" presId="urn:microsoft.com/office/officeart/2008/layout/LinedList"/>
    <dgm:cxn modelId="{B3BB2BEA-FD22-4B9A-BF32-AD2322E3E9B2}" type="presParOf" srcId="{9A77AD01-C372-4774-BAEB-F4398410144E}" destId="{2696ECDA-7BDF-4F8A-9E1B-104552CACCE6}" srcOrd="2" destOrd="0" presId="urn:microsoft.com/office/officeart/2008/layout/LinedList"/>
    <dgm:cxn modelId="{6D023923-E808-4271-B482-3DBECCE381D4}" type="presParOf" srcId="{A6BBAC32-D34D-41CC-B621-B81E193FB30F}" destId="{FA478A36-A64E-460F-AE67-40392AE39135}" srcOrd="8" destOrd="0" presId="urn:microsoft.com/office/officeart/2008/layout/LinedList"/>
    <dgm:cxn modelId="{6A04FCA5-4BA1-478B-8354-F791458969E4}" type="presParOf" srcId="{A6BBAC32-D34D-41CC-B621-B81E193FB30F}" destId="{A062A26B-F372-462C-BFAA-EEAE8F24AEC3}" srcOrd="9" destOrd="0" presId="urn:microsoft.com/office/officeart/2008/layout/LinedList"/>
    <dgm:cxn modelId="{83DA2A0C-9619-4E78-A96D-3BE1147BA192}" type="presParOf" srcId="{A6BBAC32-D34D-41CC-B621-B81E193FB30F}" destId="{63916156-F8FD-412D-B0BF-D86986506E39}" srcOrd="10" destOrd="0" presId="urn:microsoft.com/office/officeart/2008/layout/LinedList"/>
    <dgm:cxn modelId="{A64F67AB-E3F5-4732-A356-EBD0147AB19C}" type="presParOf" srcId="{63916156-F8FD-412D-B0BF-D86986506E39}" destId="{AE805869-FF8C-41BF-BA75-7E87622F8739}" srcOrd="0" destOrd="0" presId="urn:microsoft.com/office/officeart/2008/layout/LinedList"/>
    <dgm:cxn modelId="{5A61E9D0-4294-4D4E-AFEE-097C90B8C777}" type="presParOf" srcId="{63916156-F8FD-412D-B0BF-D86986506E39}" destId="{78AB4A41-79DD-48A9-88BF-991BD3B102A6}" srcOrd="1" destOrd="0" presId="urn:microsoft.com/office/officeart/2008/layout/LinedList"/>
    <dgm:cxn modelId="{AB168FAB-6551-4075-9C55-70081B933748}" type="presParOf" srcId="{63916156-F8FD-412D-B0BF-D86986506E39}" destId="{AA50835C-609A-4933-AC3F-468EC6BEFEE8}" srcOrd="2" destOrd="0" presId="urn:microsoft.com/office/officeart/2008/layout/LinedList"/>
    <dgm:cxn modelId="{C4B97564-24C9-4F7A-AFAF-FEDCAB0D71A5}" type="presParOf" srcId="{A6BBAC32-D34D-41CC-B621-B81E193FB30F}" destId="{D4BF0867-9340-4A6D-B1BF-BFBD81106D63}" srcOrd="11" destOrd="0" presId="urn:microsoft.com/office/officeart/2008/layout/LinedList"/>
    <dgm:cxn modelId="{B5DC7E60-C7FB-4DB6-BBC3-78E60EA2FD9A}" type="presParOf" srcId="{A6BBAC32-D34D-41CC-B621-B81E193FB30F}" destId="{D5CBBB0B-AB29-4747-B814-62F7EC0597C3}" srcOrd="12" destOrd="0" presId="urn:microsoft.com/office/officeart/2008/layout/LinedList"/>
    <dgm:cxn modelId="{6A89F350-430D-4BB7-A8B3-A9A2707604BC}" type="presParOf" srcId="{A6BBAC32-D34D-41CC-B621-B81E193FB30F}" destId="{F2C26F55-5244-40C7-8D2E-B17CE7E8B9FB}" srcOrd="13" destOrd="0" presId="urn:microsoft.com/office/officeart/2008/layout/LinedList"/>
    <dgm:cxn modelId="{D1855370-46AA-422B-9C1D-772CAF757623}" type="presParOf" srcId="{F2C26F55-5244-40C7-8D2E-B17CE7E8B9FB}" destId="{5219BBAD-78E6-4992-8805-A7A60965EE9F}" srcOrd="0" destOrd="0" presId="urn:microsoft.com/office/officeart/2008/layout/LinedList"/>
    <dgm:cxn modelId="{02615772-8E1F-4F6C-8B3B-A54715BB2112}" type="presParOf" srcId="{F2C26F55-5244-40C7-8D2E-B17CE7E8B9FB}" destId="{FE82DDB0-03A9-441F-9257-D142F5161D05}" srcOrd="1" destOrd="0" presId="urn:microsoft.com/office/officeart/2008/layout/LinedList"/>
    <dgm:cxn modelId="{6C384CC6-0B0D-4052-9CA6-4E3CCCEA02CB}" type="presParOf" srcId="{F2C26F55-5244-40C7-8D2E-B17CE7E8B9FB}" destId="{455D8E7F-5A17-404F-ACAC-271802B6A846}" srcOrd="2" destOrd="0" presId="urn:microsoft.com/office/officeart/2008/layout/LinedList"/>
    <dgm:cxn modelId="{F3D28435-6942-4662-889F-BE2ACF939B2E}" type="presParOf" srcId="{A6BBAC32-D34D-41CC-B621-B81E193FB30F}" destId="{26C172B4-2032-42E1-8484-EAC5631BF3AB}" srcOrd="14" destOrd="0" presId="urn:microsoft.com/office/officeart/2008/layout/LinedList"/>
    <dgm:cxn modelId="{8A83FC9A-1DAC-4960-858A-5639EC4D8087}" type="presParOf" srcId="{A6BBAC32-D34D-41CC-B621-B81E193FB30F}" destId="{5188CBF7-2AD8-4C41-B3F9-0DE1D18BC8DA}" srcOrd="15" destOrd="0" presId="urn:microsoft.com/office/officeart/2008/layout/LinedList"/>
    <dgm:cxn modelId="{1C2774AF-8537-46AE-8113-CDA9BDC9613E}" type="presParOf" srcId="{A6BBAC32-D34D-41CC-B621-B81E193FB30F}" destId="{EE5AB363-93B8-4BC1-A463-56258DDDEC7C}" srcOrd="16" destOrd="0" presId="urn:microsoft.com/office/officeart/2008/layout/LinedList"/>
    <dgm:cxn modelId="{A758DCC1-A2F8-48F7-99AC-529D0179BF93}" type="presParOf" srcId="{EE5AB363-93B8-4BC1-A463-56258DDDEC7C}" destId="{64359A5F-27A5-4D05-8584-1EF7CC058348}" srcOrd="0" destOrd="0" presId="urn:microsoft.com/office/officeart/2008/layout/LinedList"/>
    <dgm:cxn modelId="{FDB709B3-ACF1-4C85-ACD4-03BE15F0298A}" type="presParOf" srcId="{EE5AB363-93B8-4BC1-A463-56258DDDEC7C}" destId="{6650FD46-529A-4786-9265-19161F756B17}" srcOrd="1" destOrd="0" presId="urn:microsoft.com/office/officeart/2008/layout/LinedList"/>
    <dgm:cxn modelId="{C7D9BED8-5C42-4E0D-813C-E6C0C4B33A5A}" type="presParOf" srcId="{EE5AB363-93B8-4BC1-A463-56258DDDEC7C}" destId="{626698FA-27F6-49AF-967A-F81900E9F70C}" srcOrd="2" destOrd="0" presId="urn:microsoft.com/office/officeart/2008/layout/LinedList"/>
    <dgm:cxn modelId="{A43FC9E4-68F4-4E75-9975-AE8F058D9C70}" type="presParOf" srcId="{A6BBAC32-D34D-41CC-B621-B81E193FB30F}" destId="{523E8C8A-160B-4E5F-AAD8-4C1CAA6DB689}" srcOrd="17" destOrd="0" presId="urn:microsoft.com/office/officeart/2008/layout/LinedList"/>
    <dgm:cxn modelId="{47F9C84D-ED9E-4E23-A0B9-2D3CFA0D835C}" type="presParOf" srcId="{A6BBAC32-D34D-41CC-B621-B81E193FB30F}" destId="{8120567E-FCFA-4C6D-8AFD-0CA7FF90710F}" srcOrd="18" destOrd="0" presId="urn:microsoft.com/office/officeart/2008/layout/LinedList"/>
    <dgm:cxn modelId="{2972F273-14C6-4AD8-B265-C2C2C205015D}" type="presParOf" srcId="{A6BBAC32-D34D-41CC-B621-B81E193FB30F}" destId="{0B38F0D7-E152-4457-A0D2-736B79EE176D}" srcOrd="19" destOrd="0" presId="urn:microsoft.com/office/officeart/2008/layout/LinedList"/>
    <dgm:cxn modelId="{A6DD4A4E-DC4A-4BD1-AB3B-7E2B6E37DEB4}" type="presParOf" srcId="{0B38F0D7-E152-4457-A0D2-736B79EE176D}" destId="{92D3C11A-A72E-40EA-9442-17978D14D8C3}" srcOrd="0" destOrd="0" presId="urn:microsoft.com/office/officeart/2008/layout/LinedList"/>
    <dgm:cxn modelId="{48D00C7D-F3D0-451B-A5A6-51BCB3373741}" type="presParOf" srcId="{0B38F0D7-E152-4457-A0D2-736B79EE176D}" destId="{839343F3-F26C-405E-9493-C9903DDC6AB6}" srcOrd="1" destOrd="0" presId="urn:microsoft.com/office/officeart/2008/layout/LinedList"/>
    <dgm:cxn modelId="{98E9F662-EE4A-410F-8F4A-A40C22762334}" type="presParOf" srcId="{0B38F0D7-E152-4457-A0D2-736B79EE176D}" destId="{116286F1-9FC3-43F8-8D17-DB2D4529A33E}" srcOrd="2" destOrd="0" presId="urn:microsoft.com/office/officeart/2008/layout/LinedList"/>
    <dgm:cxn modelId="{D5492F5E-193A-4ECD-896A-E704E88E92EC}" type="presParOf" srcId="{A6BBAC32-D34D-41CC-B621-B81E193FB30F}" destId="{982798EC-2227-4047-BBB3-235D917B9CB5}" srcOrd="20" destOrd="0" presId="urn:microsoft.com/office/officeart/2008/layout/LinedList"/>
    <dgm:cxn modelId="{91FAE1EA-A34C-4E20-B923-0D2FB142DC85}" type="presParOf" srcId="{A6BBAC32-D34D-41CC-B621-B81E193FB30F}" destId="{E5292B1B-4661-474B-8658-17E614C32A1E}"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500" b="1" dirty="0" err="1" smtClean="0">
              <a:solidFill>
                <a:schemeClr val="accent1"/>
              </a:solidFill>
            </a:rPr>
            <a:t>Orienterings-punkter</a:t>
          </a:r>
          <a:endParaRPr lang="da-DK" sz="15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F9FBC933-D84A-45D1-9BB6-A894B22296BB}">
      <dgm:prSet phldrT="[Tekst]" custT="1"/>
      <dgm:spPr/>
      <dgm:t>
        <a:bodyPr/>
        <a:lstStyle/>
        <a:p>
          <a:r>
            <a:rPr lang="da-DK" sz="1600" dirty="0" smtClean="0"/>
            <a:t>14. Eventuelt</a:t>
          </a:r>
          <a:endParaRPr lang="da-DK" sz="1600" dirty="0"/>
        </a:p>
      </dgm:t>
    </dgm:pt>
    <dgm:pt modelId="{F9325B24-F840-44A5-BF0C-C90B25F5EEC0}" type="parTrans" cxnId="{88B93BB2-BE69-4D44-BFB3-743C064DC857}">
      <dgm:prSet/>
      <dgm:spPr/>
      <dgm:t>
        <a:bodyPr/>
        <a:lstStyle/>
        <a:p>
          <a:endParaRPr lang="da-DK"/>
        </a:p>
      </dgm:t>
    </dgm:pt>
    <dgm:pt modelId="{CD0F3B22-E731-466B-B854-1C3625B882F2}" type="sibTrans" cxnId="{88B93BB2-BE69-4D44-BFB3-743C064DC857}">
      <dgm:prSet/>
      <dgm:spPr/>
      <dgm:t>
        <a:bodyPr/>
        <a:lstStyle/>
        <a:p>
          <a:endParaRPr lang="da-DK"/>
        </a:p>
      </dgm:t>
    </dgm:pt>
    <dgm:pt modelId="{7BEB3A69-3497-42DA-91A3-94EAAE486893}">
      <dgm:prSet phldrT="[Tekst]" custT="1"/>
      <dgm:spPr/>
      <dgm:t>
        <a:bodyPr/>
        <a:lstStyle/>
        <a:p>
          <a:r>
            <a:rPr lang="da-DK" sz="1600" dirty="0" smtClean="0"/>
            <a:t>8. </a:t>
          </a:r>
          <a:r>
            <a:rPr lang="da-DK" sz="1600" strike="sngStrike" dirty="0" smtClean="0"/>
            <a:t>Hospitalsgrunden</a:t>
          </a:r>
          <a:endParaRPr lang="da-DK" sz="1600" strike="sngStrike" dirty="0"/>
        </a:p>
      </dgm:t>
    </dgm:pt>
    <dgm:pt modelId="{CC2ED886-FF35-4BBD-B3F1-D54D1B4B67D8}" type="parTrans" cxnId="{51F5CE48-CDA1-47EE-BBD7-FDF82007ACC8}">
      <dgm:prSet/>
      <dgm:spPr/>
      <dgm:t>
        <a:bodyPr/>
        <a:lstStyle/>
        <a:p>
          <a:endParaRPr lang="da-DK"/>
        </a:p>
      </dgm:t>
    </dgm:pt>
    <dgm:pt modelId="{0595CF1D-FD95-43A3-9F43-1BFB3E2AF5A1}" type="sibTrans" cxnId="{51F5CE48-CDA1-47EE-BBD7-FDF82007ACC8}">
      <dgm:prSet/>
      <dgm:spPr/>
      <dgm:t>
        <a:bodyPr/>
        <a:lstStyle/>
        <a:p>
          <a:endParaRPr lang="da-DK"/>
        </a:p>
      </dgm:t>
    </dgm:pt>
    <dgm:pt modelId="{7B41890B-2424-4E10-BA62-3559EB85D7F8}">
      <dgm:prSet phldrT="[Tekst]" custT="1"/>
      <dgm:spPr/>
      <dgm:t>
        <a:bodyPr/>
        <a:lstStyle/>
        <a:p>
          <a:r>
            <a:rPr lang="da-DK" sz="1600" dirty="0" smtClean="0"/>
            <a:t>11. Fravigelse af tavshedspligt</a:t>
          </a:r>
          <a:endParaRPr lang="da-DK" sz="1600" dirty="0"/>
        </a:p>
      </dgm:t>
    </dgm:pt>
    <dgm:pt modelId="{AA35988A-4D09-480F-82B9-6D5529B53634}" type="parTrans" cxnId="{80AC0B0B-027A-4347-B452-9FD71DACA93D}">
      <dgm:prSet/>
      <dgm:spPr/>
      <dgm:t>
        <a:bodyPr/>
        <a:lstStyle/>
        <a:p>
          <a:endParaRPr lang="da-DK"/>
        </a:p>
      </dgm:t>
    </dgm:pt>
    <dgm:pt modelId="{524F010F-7A1D-422C-A65F-3D171069564A}" type="sibTrans" cxnId="{80AC0B0B-027A-4347-B452-9FD71DACA93D}">
      <dgm:prSet/>
      <dgm:spPr/>
      <dgm:t>
        <a:bodyPr/>
        <a:lstStyle/>
        <a:p>
          <a:endParaRPr lang="da-DK"/>
        </a:p>
      </dgm:t>
    </dgm:pt>
    <dgm:pt modelId="{3AEECFA9-6BC7-43D4-9A68-D7BEA0DCDD2D}">
      <dgm:prSet phldrT="[Tekst]" custT="1"/>
      <dgm:spPr/>
      <dgm:t>
        <a:bodyPr/>
        <a:lstStyle/>
        <a:p>
          <a:r>
            <a:rPr lang="da-DK" sz="1600" dirty="0" smtClean="0"/>
            <a:t>12. Kommunikation</a:t>
          </a:r>
          <a:endParaRPr lang="da-DK" sz="1600" dirty="0"/>
        </a:p>
      </dgm:t>
    </dgm:pt>
    <dgm:pt modelId="{0DCF7E04-9C58-40B3-8F11-2432578A72E6}" type="parTrans" cxnId="{E320F71E-F984-4889-8CEC-9244EBC3B51B}">
      <dgm:prSet/>
      <dgm:spPr/>
      <dgm:t>
        <a:bodyPr/>
        <a:lstStyle/>
        <a:p>
          <a:endParaRPr lang="da-DK"/>
        </a:p>
      </dgm:t>
    </dgm:pt>
    <dgm:pt modelId="{04DE5100-81FF-4A19-86DA-F6C793316EF1}" type="sibTrans" cxnId="{E320F71E-F984-4889-8CEC-9244EBC3B51B}">
      <dgm:prSet/>
      <dgm:spPr/>
      <dgm:t>
        <a:bodyPr/>
        <a:lstStyle/>
        <a:p>
          <a:endParaRPr lang="da-DK"/>
        </a:p>
      </dgm:t>
    </dgm:pt>
    <dgm:pt modelId="{F2591791-A4B4-4D29-B9C2-E6C796398661}">
      <dgm:prSet phldrT="[Tekst]" custT="1"/>
      <dgm:spPr/>
      <dgm:t>
        <a:bodyPr/>
        <a:lstStyle/>
        <a:p>
          <a:r>
            <a:rPr lang="da-DK" sz="1600" dirty="0" smtClean="0"/>
            <a:t>13. Mødeplan 2018 samt forslag til mødeplan 2019</a:t>
          </a:r>
          <a:endParaRPr lang="da-DK" sz="1600" dirty="0"/>
        </a:p>
      </dgm:t>
    </dgm:pt>
    <dgm:pt modelId="{72576528-0448-4555-90B0-D2BE58B4D12F}" type="parTrans" cxnId="{23A86CC2-160C-45EF-937C-F7323C8B2306}">
      <dgm:prSet/>
      <dgm:spPr/>
      <dgm:t>
        <a:bodyPr/>
        <a:lstStyle/>
        <a:p>
          <a:endParaRPr lang="da-DK"/>
        </a:p>
      </dgm:t>
    </dgm:pt>
    <dgm:pt modelId="{D33AB7C7-E7B0-4775-B65C-37867B6ABBF6}" type="sibTrans" cxnId="{23A86CC2-160C-45EF-937C-F7323C8B2306}">
      <dgm:prSet/>
      <dgm:spPr/>
      <dgm:t>
        <a:bodyPr/>
        <a:lstStyle/>
        <a:p>
          <a:endParaRPr lang="da-DK"/>
        </a:p>
      </dgm:t>
    </dgm:pt>
    <dgm:pt modelId="{D522F3FC-FE19-403F-B391-C23940AEC38F}">
      <dgm:prSet phldrT="[Tekst]" custT="1"/>
      <dgm:spPr/>
      <dgm:t>
        <a:bodyPr/>
        <a:lstStyle/>
        <a:p>
          <a:r>
            <a:rPr lang="da-DK" sz="1600" b="1" dirty="0" smtClean="0">
              <a:solidFill>
                <a:schemeClr val="accent1"/>
              </a:solidFill>
            </a:rPr>
            <a:t>Proces- og beslutningspunkter</a:t>
          </a:r>
          <a:endParaRPr lang="da-DK" sz="1600" b="1" dirty="0">
            <a:solidFill>
              <a:schemeClr val="accent1"/>
            </a:solidFill>
          </a:endParaRPr>
        </a:p>
      </dgm:t>
    </dgm:pt>
    <dgm:pt modelId="{E6B46CF7-363D-4F89-ABB1-F96B08EB6C07}" type="parTrans" cxnId="{3D31383E-F2D9-4DDF-A445-D4D9D405A453}">
      <dgm:prSet/>
      <dgm:spPr/>
      <dgm:t>
        <a:bodyPr/>
        <a:lstStyle/>
        <a:p>
          <a:endParaRPr lang="da-DK"/>
        </a:p>
      </dgm:t>
    </dgm:pt>
    <dgm:pt modelId="{A5EC06BB-231D-4BA6-BC2D-40C5394FAD62}" type="sibTrans" cxnId="{3D31383E-F2D9-4DDF-A445-D4D9D405A453}">
      <dgm:prSet/>
      <dgm:spPr/>
      <dgm:t>
        <a:bodyPr/>
        <a:lstStyle/>
        <a:p>
          <a:endParaRPr lang="da-DK"/>
        </a:p>
      </dgm:t>
    </dgm:pt>
    <dgm:pt modelId="{2D5D88A3-B937-47DB-AC3F-7FE107804F80}">
      <dgm:prSet phldrT="[Tekst]" custT="1"/>
      <dgm:spPr/>
      <dgm:t>
        <a:bodyPr/>
        <a:lstStyle/>
        <a:p>
          <a:r>
            <a:rPr lang="da-DK" sz="1600" dirty="0" smtClean="0"/>
            <a:t>10. </a:t>
          </a:r>
          <a:r>
            <a:rPr lang="da-DK" sz="1600" strike="sngStrike" dirty="0" smtClean="0"/>
            <a:t>Tretorngrunden - status</a:t>
          </a:r>
          <a:endParaRPr lang="da-DK" sz="1600" strike="sngStrike" dirty="0"/>
        </a:p>
      </dgm:t>
    </dgm:pt>
    <dgm:pt modelId="{F3021B06-4DE0-42BC-A196-FD11FBF86660}" type="parTrans" cxnId="{AADAE811-2217-4BA4-A3C7-E80552F1847E}">
      <dgm:prSet/>
      <dgm:spPr/>
      <dgm:t>
        <a:bodyPr/>
        <a:lstStyle/>
        <a:p>
          <a:endParaRPr lang="da-DK"/>
        </a:p>
      </dgm:t>
    </dgm:pt>
    <dgm:pt modelId="{7BB7C0EB-3629-4527-B19B-6B8484B86113}" type="sibTrans" cxnId="{AADAE811-2217-4BA4-A3C7-E80552F1847E}">
      <dgm:prSet/>
      <dgm:spPr/>
      <dgm:t>
        <a:bodyPr/>
        <a:lstStyle/>
        <a:p>
          <a:endParaRPr lang="da-DK"/>
        </a:p>
      </dgm:t>
    </dgm:pt>
    <dgm:pt modelId="{9FFA178E-2F2D-4348-9E4C-A700FDA06FD7}">
      <dgm:prSet phldrT="[Tekst]" custT="1"/>
      <dgm:spPr/>
      <dgm:t>
        <a:bodyPr/>
        <a:lstStyle/>
        <a:p>
          <a:r>
            <a:rPr lang="da-DK" sz="1600" dirty="0" smtClean="0"/>
            <a:t>9. Snekkersten Vandværk</a:t>
          </a:r>
          <a:endParaRPr lang="da-DK" sz="1600" dirty="0"/>
        </a:p>
      </dgm:t>
    </dgm:pt>
    <dgm:pt modelId="{2A7407DF-633F-4348-BF9C-457CDBB8AA1E}" type="parTrans" cxnId="{F505EB65-C7F5-48AD-BA7F-D4F518994531}">
      <dgm:prSet/>
      <dgm:spPr/>
      <dgm:t>
        <a:bodyPr/>
        <a:lstStyle/>
        <a:p>
          <a:endParaRPr lang="da-DK"/>
        </a:p>
      </dgm:t>
    </dgm:pt>
    <dgm:pt modelId="{7379582C-BBDC-41D2-9A04-9E37C40F6547}" type="sibTrans" cxnId="{F505EB65-C7F5-48AD-BA7F-D4F518994531}">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9"/>
      <dgm:spPr/>
      <dgm:t>
        <a:bodyPr/>
        <a:lstStyle/>
        <a:p>
          <a:endParaRPr lang="da-DK"/>
        </a:p>
      </dgm:t>
    </dgm:pt>
    <dgm:pt modelId="{A6BBAC32-D34D-41CC-B621-B81E193FB30F}" type="pres">
      <dgm:prSet presAssocID="{BFF0A680-0277-4251-9D28-CCA7C0741327}" presName="vert1" presStyleCnt="0"/>
      <dgm:spPr/>
    </dgm:pt>
    <dgm:pt modelId="{EA5997D2-CD41-4EDE-BCB8-74158D0900ED}" type="pres">
      <dgm:prSet presAssocID="{7BEB3A69-3497-42DA-91A3-94EAAE486893}" presName="vertSpace2a" presStyleCnt="0"/>
      <dgm:spPr/>
    </dgm:pt>
    <dgm:pt modelId="{83AD6F35-EDDC-49AF-A51C-E249A0535E39}" type="pres">
      <dgm:prSet presAssocID="{7BEB3A69-3497-42DA-91A3-94EAAE486893}" presName="horz2" presStyleCnt="0"/>
      <dgm:spPr/>
    </dgm:pt>
    <dgm:pt modelId="{E10D5DCB-AF5D-40E9-B58A-FE478EA32B59}" type="pres">
      <dgm:prSet presAssocID="{7BEB3A69-3497-42DA-91A3-94EAAE486893}" presName="horzSpace2" presStyleCnt="0"/>
      <dgm:spPr/>
    </dgm:pt>
    <dgm:pt modelId="{EA7E52CB-429B-4638-8BD8-E5E7BE64C084}" type="pres">
      <dgm:prSet presAssocID="{7BEB3A69-3497-42DA-91A3-94EAAE486893}" presName="tx2" presStyleLbl="revTx" presStyleIdx="1" presStyleCnt="9" custScaleX="99465"/>
      <dgm:spPr/>
      <dgm:t>
        <a:bodyPr/>
        <a:lstStyle/>
        <a:p>
          <a:endParaRPr lang="da-DK"/>
        </a:p>
      </dgm:t>
    </dgm:pt>
    <dgm:pt modelId="{F72C3CC3-38D7-47C6-BA97-14ABBD3D6B5B}" type="pres">
      <dgm:prSet presAssocID="{7BEB3A69-3497-42DA-91A3-94EAAE486893}" presName="vert2" presStyleCnt="0"/>
      <dgm:spPr/>
    </dgm:pt>
    <dgm:pt modelId="{74241201-381A-42F5-9EC2-9B62F6C57124}" type="pres">
      <dgm:prSet presAssocID="{7BEB3A69-3497-42DA-91A3-94EAAE486893}" presName="thinLine2b" presStyleLbl="callout" presStyleIdx="0" presStyleCnt="8"/>
      <dgm:spPr/>
    </dgm:pt>
    <dgm:pt modelId="{73EDEC9C-3005-4393-9473-57036E57C5A2}" type="pres">
      <dgm:prSet presAssocID="{7BEB3A69-3497-42DA-91A3-94EAAE486893}" presName="vertSpace2b" presStyleCnt="0"/>
      <dgm:spPr/>
    </dgm:pt>
    <dgm:pt modelId="{94622DE7-7AD7-4D63-B728-3DCE783A5FE6}" type="pres">
      <dgm:prSet presAssocID="{9FFA178E-2F2D-4348-9E4C-A700FDA06FD7}" presName="horz2" presStyleCnt="0"/>
      <dgm:spPr/>
    </dgm:pt>
    <dgm:pt modelId="{E434E24D-30C4-45C9-BE30-C96C56CD65E7}" type="pres">
      <dgm:prSet presAssocID="{9FFA178E-2F2D-4348-9E4C-A700FDA06FD7}" presName="horzSpace2" presStyleCnt="0"/>
      <dgm:spPr/>
    </dgm:pt>
    <dgm:pt modelId="{AB5430C0-F106-4E2D-88A2-CBA3478B60F5}" type="pres">
      <dgm:prSet presAssocID="{9FFA178E-2F2D-4348-9E4C-A700FDA06FD7}" presName="tx2" presStyleLbl="revTx" presStyleIdx="2" presStyleCnt="9"/>
      <dgm:spPr/>
      <dgm:t>
        <a:bodyPr/>
        <a:lstStyle/>
        <a:p>
          <a:endParaRPr lang="da-DK"/>
        </a:p>
      </dgm:t>
    </dgm:pt>
    <dgm:pt modelId="{3D508FF5-1946-4EA3-BF54-0435271B1D6D}" type="pres">
      <dgm:prSet presAssocID="{9FFA178E-2F2D-4348-9E4C-A700FDA06FD7}" presName="vert2" presStyleCnt="0"/>
      <dgm:spPr/>
    </dgm:pt>
    <dgm:pt modelId="{EC65E471-149F-4090-A6F2-DCD074C8B33A}" type="pres">
      <dgm:prSet presAssocID="{9FFA178E-2F2D-4348-9E4C-A700FDA06FD7}" presName="thinLine2b" presStyleLbl="callout" presStyleIdx="1" presStyleCnt="8"/>
      <dgm:spPr/>
    </dgm:pt>
    <dgm:pt modelId="{020683F0-99E0-4451-BB0B-51769FAF64B2}" type="pres">
      <dgm:prSet presAssocID="{9FFA178E-2F2D-4348-9E4C-A700FDA06FD7}" presName="vertSpace2b" presStyleCnt="0"/>
      <dgm:spPr/>
    </dgm:pt>
    <dgm:pt modelId="{8D9EF254-2E42-432C-84F8-8B043FE2F7FA}" type="pres">
      <dgm:prSet presAssocID="{2D5D88A3-B937-47DB-AC3F-7FE107804F80}" presName="horz2" presStyleCnt="0"/>
      <dgm:spPr/>
    </dgm:pt>
    <dgm:pt modelId="{4204C61F-C3DA-4EB9-A902-3B7358D8428D}" type="pres">
      <dgm:prSet presAssocID="{2D5D88A3-B937-47DB-AC3F-7FE107804F80}" presName="horzSpace2" presStyleCnt="0"/>
      <dgm:spPr/>
    </dgm:pt>
    <dgm:pt modelId="{0EEE345A-D8AB-4C07-850C-2E0471784BE8}" type="pres">
      <dgm:prSet presAssocID="{2D5D88A3-B937-47DB-AC3F-7FE107804F80}" presName="tx2" presStyleLbl="revTx" presStyleIdx="3" presStyleCnt="9"/>
      <dgm:spPr/>
      <dgm:t>
        <a:bodyPr/>
        <a:lstStyle/>
        <a:p>
          <a:endParaRPr lang="da-DK"/>
        </a:p>
      </dgm:t>
    </dgm:pt>
    <dgm:pt modelId="{CC8C3578-419A-4EF2-B367-5CF96B035133}" type="pres">
      <dgm:prSet presAssocID="{2D5D88A3-B937-47DB-AC3F-7FE107804F80}" presName="vert2" presStyleCnt="0"/>
      <dgm:spPr/>
    </dgm:pt>
    <dgm:pt modelId="{B3EDAC4A-3AFE-4F4F-B024-998D7E06490B}" type="pres">
      <dgm:prSet presAssocID="{2D5D88A3-B937-47DB-AC3F-7FE107804F80}" presName="thinLine2b" presStyleLbl="callout" presStyleIdx="2" presStyleCnt="8"/>
      <dgm:spPr/>
    </dgm:pt>
    <dgm:pt modelId="{A50291FC-61B0-42BB-BA0C-CBB9AE3ADE40}" type="pres">
      <dgm:prSet presAssocID="{2D5D88A3-B937-47DB-AC3F-7FE107804F80}" presName="vertSpace2b" presStyleCnt="0"/>
      <dgm:spPr/>
    </dgm:pt>
    <dgm:pt modelId="{7C22FF69-84B9-42D7-8460-9F04360B2710}" type="pres">
      <dgm:prSet presAssocID="{D522F3FC-FE19-403F-B391-C23940AEC38F}" presName="horz2" presStyleCnt="0"/>
      <dgm:spPr/>
    </dgm:pt>
    <dgm:pt modelId="{C9F77099-B7C4-46D7-999E-5835E40503B7}" type="pres">
      <dgm:prSet presAssocID="{D522F3FC-FE19-403F-B391-C23940AEC38F}" presName="horzSpace2" presStyleCnt="0"/>
      <dgm:spPr/>
    </dgm:pt>
    <dgm:pt modelId="{11E44872-647E-444A-BA3A-098986CC485E}" type="pres">
      <dgm:prSet presAssocID="{D522F3FC-FE19-403F-B391-C23940AEC38F}" presName="tx2" presStyleLbl="revTx" presStyleIdx="4" presStyleCnt="9"/>
      <dgm:spPr/>
      <dgm:t>
        <a:bodyPr/>
        <a:lstStyle/>
        <a:p>
          <a:endParaRPr lang="da-DK"/>
        </a:p>
      </dgm:t>
    </dgm:pt>
    <dgm:pt modelId="{FFF4FF10-3284-423E-8141-E792D3127EFA}" type="pres">
      <dgm:prSet presAssocID="{D522F3FC-FE19-403F-B391-C23940AEC38F}" presName="vert2" presStyleCnt="0"/>
      <dgm:spPr/>
    </dgm:pt>
    <dgm:pt modelId="{9027E39E-2DFD-4ACA-AB0D-0D78E45951D6}" type="pres">
      <dgm:prSet presAssocID="{D522F3FC-FE19-403F-B391-C23940AEC38F}" presName="thinLine2b" presStyleLbl="callout" presStyleIdx="3" presStyleCnt="8"/>
      <dgm:spPr/>
    </dgm:pt>
    <dgm:pt modelId="{12FC6673-114E-436A-9425-CC5B1EEDF323}" type="pres">
      <dgm:prSet presAssocID="{D522F3FC-FE19-403F-B391-C23940AEC38F}" presName="vertSpace2b" presStyleCnt="0"/>
      <dgm:spPr/>
    </dgm:pt>
    <dgm:pt modelId="{01924D58-D8CF-4B89-8370-AC8FF9254BC5}" type="pres">
      <dgm:prSet presAssocID="{7B41890B-2424-4E10-BA62-3559EB85D7F8}" presName="horz2" presStyleCnt="0"/>
      <dgm:spPr/>
    </dgm:pt>
    <dgm:pt modelId="{9F703169-FA3B-4F93-AF0D-A9F19BC3F70D}" type="pres">
      <dgm:prSet presAssocID="{7B41890B-2424-4E10-BA62-3559EB85D7F8}" presName="horzSpace2" presStyleCnt="0"/>
      <dgm:spPr/>
    </dgm:pt>
    <dgm:pt modelId="{F4E1C9B1-DD67-42EB-99B6-401058A7ECA5}" type="pres">
      <dgm:prSet presAssocID="{7B41890B-2424-4E10-BA62-3559EB85D7F8}" presName="tx2" presStyleLbl="revTx" presStyleIdx="5" presStyleCnt="9"/>
      <dgm:spPr/>
      <dgm:t>
        <a:bodyPr/>
        <a:lstStyle/>
        <a:p>
          <a:endParaRPr lang="da-DK"/>
        </a:p>
      </dgm:t>
    </dgm:pt>
    <dgm:pt modelId="{99D431CF-F3CE-47D6-82BB-D6EF663FAAC2}" type="pres">
      <dgm:prSet presAssocID="{7B41890B-2424-4E10-BA62-3559EB85D7F8}" presName="vert2" presStyleCnt="0"/>
      <dgm:spPr/>
    </dgm:pt>
    <dgm:pt modelId="{664B4BEA-56F4-4308-90E1-6E4F86D4E5B7}" type="pres">
      <dgm:prSet presAssocID="{7B41890B-2424-4E10-BA62-3559EB85D7F8}" presName="thinLine2b" presStyleLbl="callout" presStyleIdx="4" presStyleCnt="8"/>
      <dgm:spPr/>
    </dgm:pt>
    <dgm:pt modelId="{2DB9A007-AC3F-4AB0-9EF6-78A3C37E5FDD}" type="pres">
      <dgm:prSet presAssocID="{7B41890B-2424-4E10-BA62-3559EB85D7F8}" presName="vertSpace2b" presStyleCnt="0"/>
      <dgm:spPr/>
    </dgm:pt>
    <dgm:pt modelId="{D624C167-40E3-44CE-B4B1-DF86971024D2}" type="pres">
      <dgm:prSet presAssocID="{3AEECFA9-6BC7-43D4-9A68-D7BEA0DCDD2D}" presName="horz2" presStyleCnt="0"/>
      <dgm:spPr/>
    </dgm:pt>
    <dgm:pt modelId="{C7393BAC-1D73-426F-A118-1E0C68D43D9D}" type="pres">
      <dgm:prSet presAssocID="{3AEECFA9-6BC7-43D4-9A68-D7BEA0DCDD2D}" presName="horzSpace2" presStyleCnt="0"/>
      <dgm:spPr/>
    </dgm:pt>
    <dgm:pt modelId="{D9EC8584-9EFC-45DF-A2B2-83604CB5E13E}" type="pres">
      <dgm:prSet presAssocID="{3AEECFA9-6BC7-43D4-9A68-D7BEA0DCDD2D}" presName="tx2" presStyleLbl="revTx" presStyleIdx="6" presStyleCnt="9"/>
      <dgm:spPr/>
      <dgm:t>
        <a:bodyPr/>
        <a:lstStyle/>
        <a:p>
          <a:endParaRPr lang="da-DK"/>
        </a:p>
      </dgm:t>
    </dgm:pt>
    <dgm:pt modelId="{95D735D2-D131-4674-9A61-6929E35063D8}" type="pres">
      <dgm:prSet presAssocID="{3AEECFA9-6BC7-43D4-9A68-D7BEA0DCDD2D}" presName="vert2" presStyleCnt="0"/>
      <dgm:spPr/>
    </dgm:pt>
    <dgm:pt modelId="{0691B33E-B597-4806-8249-A4359506E6D0}" type="pres">
      <dgm:prSet presAssocID="{3AEECFA9-6BC7-43D4-9A68-D7BEA0DCDD2D}" presName="thinLine2b" presStyleLbl="callout" presStyleIdx="5" presStyleCnt="8"/>
      <dgm:spPr/>
    </dgm:pt>
    <dgm:pt modelId="{346F0A7E-B3BC-421E-A621-A0F2053B815C}" type="pres">
      <dgm:prSet presAssocID="{3AEECFA9-6BC7-43D4-9A68-D7BEA0DCDD2D}" presName="vertSpace2b" presStyleCnt="0"/>
      <dgm:spPr/>
    </dgm:pt>
    <dgm:pt modelId="{07F4D32F-42DA-4E2A-BE0E-957D5B63BD8D}" type="pres">
      <dgm:prSet presAssocID="{F2591791-A4B4-4D29-B9C2-E6C796398661}" presName="horz2" presStyleCnt="0"/>
      <dgm:spPr/>
    </dgm:pt>
    <dgm:pt modelId="{76278775-83BC-431B-99ED-C60BDD8DAB3A}" type="pres">
      <dgm:prSet presAssocID="{F2591791-A4B4-4D29-B9C2-E6C796398661}" presName="horzSpace2" presStyleCnt="0"/>
      <dgm:spPr/>
    </dgm:pt>
    <dgm:pt modelId="{01E08BDA-4DE3-48A7-86D9-A7C84396759E}" type="pres">
      <dgm:prSet presAssocID="{F2591791-A4B4-4D29-B9C2-E6C796398661}" presName="tx2" presStyleLbl="revTx" presStyleIdx="7" presStyleCnt="9"/>
      <dgm:spPr/>
      <dgm:t>
        <a:bodyPr/>
        <a:lstStyle/>
        <a:p>
          <a:endParaRPr lang="da-DK"/>
        </a:p>
      </dgm:t>
    </dgm:pt>
    <dgm:pt modelId="{5886E260-9978-4F68-8AD8-70AB10BCAB2B}" type="pres">
      <dgm:prSet presAssocID="{F2591791-A4B4-4D29-B9C2-E6C796398661}" presName="vert2" presStyleCnt="0"/>
      <dgm:spPr/>
    </dgm:pt>
    <dgm:pt modelId="{FD89FDDF-8FB0-4CFE-8862-8DAA37D3BD78}" type="pres">
      <dgm:prSet presAssocID="{F2591791-A4B4-4D29-B9C2-E6C796398661}" presName="thinLine2b" presStyleLbl="callout" presStyleIdx="6" presStyleCnt="8"/>
      <dgm:spPr/>
    </dgm:pt>
    <dgm:pt modelId="{7AA01CF8-A23F-495C-B85A-B301DA4F3B05}" type="pres">
      <dgm:prSet presAssocID="{F2591791-A4B4-4D29-B9C2-E6C796398661}" presName="vertSpace2b" presStyleCnt="0"/>
      <dgm:spPr/>
    </dgm:pt>
    <dgm:pt modelId="{DCE9D061-722A-41BA-BEE9-302C18295D6C}" type="pres">
      <dgm:prSet presAssocID="{F9FBC933-D84A-45D1-9BB6-A894B22296BB}" presName="horz2" presStyleCnt="0"/>
      <dgm:spPr/>
    </dgm:pt>
    <dgm:pt modelId="{25BA9213-A30C-4A25-8EE5-B8FCE805ACFD}" type="pres">
      <dgm:prSet presAssocID="{F9FBC933-D84A-45D1-9BB6-A894B22296BB}" presName="horzSpace2" presStyleCnt="0"/>
      <dgm:spPr/>
    </dgm:pt>
    <dgm:pt modelId="{EE1E28A1-2086-4F45-BD7E-5DEFB59F08C9}" type="pres">
      <dgm:prSet presAssocID="{F9FBC933-D84A-45D1-9BB6-A894B22296BB}" presName="tx2" presStyleLbl="revTx" presStyleIdx="8" presStyleCnt="9"/>
      <dgm:spPr/>
      <dgm:t>
        <a:bodyPr/>
        <a:lstStyle/>
        <a:p>
          <a:endParaRPr lang="da-DK"/>
        </a:p>
      </dgm:t>
    </dgm:pt>
    <dgm:pt modelId="{F116F833-83C2-4A9D-80E1-A4E9CC311F0F}" type="pres">
      <dgm:prSet presAssocID="{F9FBC933-D84A-45D1-9BB6-A894B22296BB}" presName="vert2" presStyleCnt="0"/>
      <dgm:spPr/>
    </dgm:pt>
    <dgm:pt modelId="{AC042FCB-45A9-43EC-B3DC-E632081DCFA7}" type="pres">
      <dgm:prSet presAssocID="{F9FBC933-D84A-45D1-9BB6-A894B22296BB}" presName="thinLine2b" presStyleLbl="callout" presStyleIdx="7" presStyleCnt="8"/>
      <dgm:spPr/>
    </dgm:pt>
    <dgm:pt modelId="{257E35CB-6789-4981-8C56-33E38A67F460}" type="pres">
      <dgm:prSet presAssocID="{F9FBC933-D84A-45D1-9BB6-A894B22296BB}" presName="vertSpace2b" presStyleCnt="0"/>
      <dgm:spPr/>
    </dgm:pt>
  </dgm:ptLst>
  <dgm:cxnLst>
    <dgm:cxn modelId="{80AC0B0B-027A-4347-B452-9FD71DACA93D}" srcId="{BFF0A680-0277-4251-9D28-CCA7C0741327}" destId="{7B41890B-2424-4E10-BA62-3559EB85D7F8}" srcOrd="4" destOrd="0" parTransId="{AA35988A-4D09-480F-82B9-6D5529B53634}" sibTransId="{524F010F-7A1D-422C-A65F-3D171069564A}"/>
    <dgm:cxn modelId="{6010207C-1501-45B1-96A5-CC89FE343B4E}" type="presOf" srcId="{2D5D88A3-B937-47DB-AC3F-7FE107804F80}" destId="{0EEE345A-D8AB-4C07-850C-2E0471784BE8}"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4D013B1E-888C-4B07-9D94-9C94130555B6}" type="presOf" srcId="{7B41890B-2424-4E10-BA62-3559EB85D7F8}" destId="{F4E1C9B1-DD67-42EB-99B6-401058A7ECA5}" srcOrd="0" destOrd="0" presId="urn:microsoft.com/office/officeart/2008/layout/LinedList"/>
    <dgm:cxn modelId="{0A4A402E-556A-4B50-9D3A-4F4D6B06B234}" type="presOf" srcId="{3AEECFA9-6BC7-43D4-9A68-D7BEA0DCDD2D}" destId="{D9EC8584-9EFC-45DF-A2B2-83604CB5E13E}" srcOrd="0" destOrd="0" presId="urn:microsoft.com/office/officeart/2008/layout/LinedList"/>
    <dgm:cxn modelId="{88B93BB2-BE69-4D44-BFB3-743C064DC857}" srcId="{BFF0A680-0277-4251-9D28-CCA7C0741327}" destId="{F9FBC933-D84A-45D1-9BB6-A894B22296BB}" srcOrd="7" destOrd="0" parTransId="{F9325B24-F840-44A5-BF0C-C90B25F5EEC0}" sibTransId="{CD0F3B22-E731-466B-B854-1C3625B882F2}"/>
    <dgm:cxn modelId="{23A86CC2-160C-45EF-937C-F7323C8B2306}" srcId="{BFF0A680-0277-4251-9D28-CCA7C0741327}" destId="{F2591791-A4B4-4D29-B9C2-E6C796398661}" srcOrd="6" destOrd="0" parTransId="{72576528-0448-4555-90B0-D2BE58B4D12F}" sibTransId="{D33AB7C7-E7B0-4775-B65C-37867B6ABBF6}"/>
    <dgm:cxn modelId="{D0BFAB4C-49AA-45E4-9294-1DFAFE900699}" type="presOf" srcId="{9FFA178E-2F2D-4348-9E4C-A700FDA06FD7}" destId="{AB5430C0-F106-4E2D-88A2-CBA3478B60F5}" srcOrd="0" destOrd="0" presId="urn:microsoft.com/office/officeart/2008/layout/LinedList"/>
    <dgm:cxn modelId="{58EC22FC-5536-4D36-B836-D992AE71070D}" type="presOf" srcId="{F9FBC933-D84A-45D1-9BB6-A894B22296BB}" destId="{EE1E28A1-2086-4F45-BD7E-5DEFB59F08C9}" srcOrd="0" destOrd="0" presId="urn:microsoft.com/office/officeart/2008/layout/LinedList"/>
    <dgm:cxn modelId="{AADAE811-2217-4BA4-A3C7-E80552F1847E}" srcId="{BFF0A680-0277-4251-9D28-CCA7C0741327}" destId="{2D5D88A3-B937-47DB-AC3F-7FE107804F80}" srcOrd="2" destOrd="0" parTransId="{F3021B06-4DE0-42BC-A196-FD11FBF86660}" sibTransId="{7BB7C0EB-3629-4527-B19B-6B8484B86113}"/>
    <dgm:cxn modelId="{4B7A40A7-92C9-4A2C-A2E5-B1B64AC34F2B}" type="presOf" srcId="{7BEB3A69-3497-42DA-91A3-94EAAE486893}" destId="{EA7E52CB-429B-4638-8BD8-E5E7BE64C084}" srcOrd="0" destOrd="0" presId="urn:microsoft.com/office/officeart/2008/layout/LinedList"/>
    <dgm:cxn modelId="{06DA64F0-357D-49D3-89D6-6DD1FC887279}" type="presOf" srcId="{F2591791-A4B4-4D29-B9C2-E6C796398661}" destId="{01E08BDA-4DE3-48A7-86D9-A7C84396759E}" srcOrd="0" destOrd="0" presId="urn:microsoft.com/office/officeart/2008/layout/LinedList"/>
    <dgm:cxn modelId="{51F5CE48-CDA1-47EE-BBD7-FDF82007ACC8}" srcId="{BFF0A680-0277-4251-9D28-CCA7C0741327}" destId="{7BEB3A69-3497-42DA-91A3-94EAAE486893}" srcOrd="0" destOrd="0" parTransId="{CC2ED886-FF35-4BBD-B3F1-D54D1B4B67D8}" sibTransId="{0595CF1D-FD95-43A3-9F43-1BFB3E2AF5A1}"/>
    <dgm:cxn modelId="{E320F71E-F984-4889-8CEC-9244EBC3B51B}" srcId="{BFF0A680-0277-4251-9D28-CCA7C0741327}" destId="{3AEECFA9-6BC7-43D4-9A68-D7BEA0DCDD2D}" srcOrd="5" destOrd="0" parTransId="{0DCF7E04-9C58-40B3-8F11-2432578A72E6}" sibTransId="{04DE5100-81FF-4A19-86DA-F6C793316EF1}"/>
    <dgm:cxn modelId="{CC1F1730-EBD4-4320-AFF6-89154D9CDE65}" type="presOf" srcId="{D522F3FC-FE19-403F-B391-C23940AEC38F}" destId="{11E44872-647E-444A-BA3A-098986CC485E}" srcOrd="0" destOrd="0" presId="urn:microsoft.com/office/officeart/2008/layout/LinedList"/>
    <dgm:cxn modelId="{3D31383E-F2D9-4DDF-A445-D4D9D405A453}" srcId="{BFF0A680-0277-4251-9D28-CCA7C0741327}" destId="{D522F3FC-FE19-403F-B391-C23940AEC38F}" srcOrd="3" destOrd="0" parTransId="{E6B46CF7-363D-4F89-ABB1-F96B08EB6C07}" sibTransId="{A5EC06BB-231D-4BA6-BC2D-40C5394FAD62}"/>
    <dgm:cxn modelId="{F505EB65-C7F5-48AD-BA7F-D4F518994531}" srcId="{BFF0A680-0277-4251-9D28-CCA7C0741327}" destId="{9FFA178E-2F2D-4348-9E4C-A700FDA06FD7}" srcOrd="1" destOrd="0" parTransId="{2A7407DF-633F-4348-BF9C-457CDBB8AA1E}" sibTransId="{7379582C-BBDC-41D2-9A04-9E37C40F6547}"/>
    <dgm:cxn modelId="{438ECF83-8A5F-4CD1-A5B2-3227909CF3AB}" srcId="{0FA83489-83AA-4793-99DE-3D65AB50861C}" destId="{BFF0A680-0277-4251-9D28-CCA7C0741327}" srcOrd="0" destOrd="0" parTransId="{1EE9E32B-FE7A-463C-9AA9-E690FE4D8CF1}" sibTransId="{0C2C03F8-3AA4-4E41-A2BA-0DA42FA48352}"/>
    <dgm:cxn modelId="{F8CC0204-BBFA-4C21-86B6-673A668C13F2}" type="presOf" srcId="{BFF0A680-0277-4251-9D28-CCA7C0741327}" destId="{5CEBC8DE-1152-4028-BB05-95C3BCBFEA8E}" srcOrd="0" destOrd="0" presId="urn:microsoft.com/office/officeart/2008/layout/LinedList"/>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86AEE102-A7CC-4B1F-84B4-03EE18ADBC2E}" type="presParOf" srcId="{A6BBAC32-D34D-41CC-B621-B81E193FB30F}" destId="{EA5997D2-CD41-4EDE-BCB8-74158D0900ED}" srcOrd="0" destOrd="0" presId="urn:microsoft.com/office/officeart/2008/layout/LinedList"/>
    <dgm:cxn modelId="{663C1996-4C48-43F6-91D5-9940D583BC61}" type="presParOf" srcId="{A6BBAC32-D34D-41CC-B621-B81E193FB30F}" destId="{83AD6F35-EDDC-49AF-A51C-E249A0535E39}" srcOrd="1" destOrd="0" presId="urn:microsoft.com/office/officeart/2008/layout/LinedList"/>
    <dgm:cxn modelId="{FAE06189-7CCC-4219-AD6D-627490F97DCD}" type="presParOf" srcId="{83AD6F35-EDDC-49AF-A51C-E249A0535E39}" destId="{E10D5DCB-AF5D-40E9-B58A-FE478EA32B59}" srcOrd="0" destOrd="0" presId="urn:microsoft.com/office/officeart/2008/layout/LinedList"/>
    <dgm:cxn modelId="{FCA5748F-FC22-42AC-903E-0E9DF8A0056F}" type="presParOf" srcId="{83AD6F35-EDDC-49AF-A51C-E249A0535E39}" destId="{EA7E52CB-429B-4638-8BD8-E5E7BE64C084}" srcOrd="1" destOrd="0" presId="urn:microsoft.com/office/officeart/2008/layout/LinedList"/>
    <dgm:cxn modelId="{59E4B177-850A-4AA4-AD1B-E27CEB0D02E8}" type="presParOf" srcId="{83AD6F35-EDDC-49AF-A51C-E249A0535E39}" destId="{F72C3CC3-38D7-47C6-BA97-14ABBD3D6B5B}" srcOrd="2" destOrd="0" presId="urn:microsoft.com/office/officeart/2008/layout/LinedList"/>
    <dgm:cxn modelId="{7C321878-5551-493A-BC05-AE91D7D60727}" type="presParOf" srcId="{A6BBAC32-D34D-41CC-B621-B81E193FB30F}" destId="{74241201-381A-42F5-9EC2-9B62F6C57124}" srcOrd="2" destOrd="0" presId="urn:microsoft.com/office/officeart/2008/layout/LinedList"/>
    <dgm:cxn modelId="{8C837DAB-209A-4866-A231-87F58DAC29F0}" type="presParOf" srcId="{A6BBAC32-D34D-41CC-B621-B81E193FB30F}" destId="{73EDEC9C-3005-4393-9473-57036E57C5A2}" srcOrd="3" destOrd="0" presId="urn:microsoft.com/office/officeart/2008/layout/LinedList"/>
    <dgm:cxn modelId="{51B7EA50-883B-485F-9834-245B3813F937}" type="presParOf" srcId="{A6BBAC32-D34D-41CC-B621-B81E193FB30F}" destId="{94622DE7-7AD7-4D63-B728-3DCE783A5FE6}" srcOrd="4" destOrd="0" presId="urn:microsoft.com/office/officeart/2008/layout/LinedList"/>
    <dgm:cxn modelId="{9069C9CB-DC88-4B12-A8A4-A9F3D6DABCB0}" type="presParOf" srcId="{94622DE7-7AD7-4D63-B728-3DCE783A5FE6}" destId="{E434E24D-30C4-45C9-BE30-C96C56CD65E7}" srcOrd="0" destOrd="0" presId="urn:microsoft.com/office/officeart/2008/layout/LinedList"/>
    <dgm:cxn modelId="{235F8772-A232-4D1C-9F27-501737CA752B}" type="presParOf" srcId="{94622DE7-7AD7-4D63-B728-3DCE783A5FE6}" destId="{AB5430C0-F106-4E2D-88A2-CBA3478B60F5}" srcOrd="1" destOrd="0" presId="urn:microsoft.com/office/officeart/2008/layout/LinedList"/>
    <dgm:cxn modelId="{8ED8BCA8-C2E8-491E-9079-7430DEEB1652}" type="presParOf" srcId="{94622DE7-7AD7-4D63-B728-3DCE783A5FE6}" destId="{3D508FF5-1946-4EA3-BF54-0435271B1D6D}" srcOrd="2" destOrd="0" presId="urn:microsoft.com/office/officeart/2008/layout/LinedList"/>
    <dgm:cxn modelId="{F346BF94-9941-43B0-BA61-A4D7AD4215EE}" type="presParOf" srcId="{A6BBAC32-D34D-41CC-B621-B81E193FB30F}" destId="{EC65E471-149F-4090-A6F2-DCD074C8B33A}" srcOrd="5" destOrd="0" presId="urn:microsoft.com/office/officeart/2008/layout/LinedList"/>
    <dgm:cxn modelId="{099A0DC0-0BEC-453B-B9C2-217FDCA07EFA}" type="presParOf" srcId="{A6BBAC32-D34D-41CC-B621-B81E193FB30F}" destId="{020683F0-99E0-4451-BB0B-51769FAF64B2}" srcOrd="6" destOrd="0" presId="urn:microsoft.com/office/officeart/2008/layout/LinedList"/>
    <dgm:cxn modelId="{58AE4004-33D1-43C7-9DB2-9B53A57D6C48}" type="presParOf" srcId="{A6BBAC32-D34D-41CC-B621-B81E193FB30F}" destId="{8D9EF254-2E42-432C-84F8-8B043FE2F7FA}" srcOrd="7" destOrd="0" presId="urn:microsoft.com/office/officeart/2008/layout/LinedList"/>
    <dgm:cxn modelId="{6A29DB92-BFB8-45DC-A1FF-B2DD93642CB2}" type="presParOf" srcId="{8D9EF254-2E42-432C-84F8-8B043FE2F7FA}" destId="{4204C61F-C3DA-4EB9-A902-3B7358D8428D}" srcOrd="0" destOrd="0" presId="urn:microsoft.com/office/officeart/2008/layout/LinedList"/>
    <dgm:cxn modelId="{013E9A2B-CD2A-4D79-B60A-932E99D04C8E}" type="presParOf" srcId="{8D9EF254-2E42-432C-84F8-8B043FE2F7FA}" destId="{0EEE345A-D8AB-4C07-850C-2E0471784BE8}" srcOrd="1" destOrd="0" presId="urn:microsoft.com/office/officeart/2008/layout/LinedList"/>
    <dgm:cxn modelId="{53726DC0-A596-488E-96ED-0B5E6C3CF43C}" type="presParOf" srcId="{8D9EF254-2E42-432C-84F8-8B043FE2F7FA}" destId="{CC8C3578-419A-4EF2-B367-5CF96B035133}" srcOrd="2" destOrd="0" presId="urn:microsoft.com/office/officeart/2008/layout/LinedList"/>
    <dgm:cxn modelId="{0AD9FC28-6629-4B45-A2BE-E6D1F268184C}" type="presParOf" srcId="{A6BBAC32-D34D-41CC-B621-B81E193FB30F}" destId="{B3EDAC4A-3AFE-4F4F-B024-998D7E06490B}" srcOrd="8" destOrd="0" presId="urn:microsoft.com/office/officeart/2008/layout/LinedList"/>
    <dgm:cxn modelId="{0970B7E0-A29A-49A3-A22D-DE9644863AE9}" type="presParOf" srcId="{A6BBAC32-D34D-41CC-B621-B81E193FB30F}" destId="{A50291FC-61B0-42BB-BA0C-CBB9AE3ADE40}" srcOrd="9" destOrd="0" presId="urn:microsoft.com/office/officeart/2008/layout/LinedList"/>
    <dgm:cxn modelId="{55B26AA2-65CC-4199-B077-D630FD1BBAF5}" type="presParOf" srcId="{A6BBAC32-D34D-41CC-B621-B81E193FB30F}" destId="{7C22FF69-84B9-42D7-8460-9F04360B2710}" srcOrd="10" destOrd="0" presId="urn:microsoft.com/office/officeart/2008/layout/LinedList"/>
    <dgm:cxn modelId="{9498319C-D361-469D-9664-86280DAA05BD}" type="presParOf" srcId="{7C22FF69-84B9-42D7-8460-9F04360B2710}" destId="{C9F77099-B7C4-46D7-999E-5835E40503B7}" srcOrd="0" destOrd="0" presId="urn:microsoft.com/office/officeart/2008/layout/LinedList"/>
    <dgm:cxn modelId="{BADAE6B0-8857-475A-8C2A-C35A99C2E72D}" type="presParOf" srcId="{7C22FF69-84B9-42D7-8460-9F04360B2710}" destId="{11E44872-647E-444A-BA3A-098986CC485E}" srcOrd="1" destOrd="0" presId="urn:microsoft.com/office/officeart/2008/layout/LinedList"/>
    <dgm:cxn modelId="{4E7708D2-0EAD-4868-B75F-C5D02BDF6CCB}" type="presParOf" srcId="{7C22FF69-84B9-42D7-8460-9F04360B2710}" destId="{FFF4FF10-3284-423E-8141-E792D3127EFA}" srcOrd="2" destOrd="0" presId="urn:microsoft.com/office/officeart/2008/layout/LinedList"/>
    <dgm:cxn modelId="{831D1EE9-5C4F-4F49-B865-EDE576D7CBC4}" type="presParOf" srcId="{A6BBAC32-D34D-41CC-B621-B81E193FB30F}" destId="{9027E39E-2DFD-4ACA-AB0D-0D78E45951D6}" srcOrd="11" destOrd="0" presId="urn:microsoft.com/office/officeart/2008/layout/LinedList"/>
    <dgm:cxn modelId="{C03F3AA3-D000-47F0-8EB0-5EA88C13F2DF}" type="presParOf" srcId="{A6BBAC32-D34D-41CC-B621-B81E193FB30F}" destId="{12FC6673-114E-436A-9425-CC5B1EEDF323}" srcOrd="12" destOrd="0" presId="urn:microsoft.com/office/officeart/2008/layout/LinedList"/>
    <dgm:cxn modelId="{84EE28D5-3B6D-45DE-B47A-68A604A353DA}" type="presParOf" srcId="{A6BBAC32-D34D-41CC-B621-B81E193FB30F}" destId="{01924D58-D8CF-4B89-8370-AC8FF9254BC5}" srcOrd="13" destOrd="0" presId="urn:microsoft.com/office/officeart/2008/layout/LinedList"/>
    <dgm:cxn modelId="{EC86CFA0-E309-44B7-B7C7-36442B6FF7BF}" type="presParOf" srcId="{01924D58-D8CF-4B89-8370-AC8FF9254BC5}" destId="{9F703169-FA3B-4F93-AF0D-A9F19BC3F70D}" srcOrd="0" destOrd="0" presId="urn:microsoft.com/office/officeart/2008/layout/LinedList"/>
    <dgm:cxn modelId="{9C6F855E-8E84-4460-A94C-7DC7E657AE9E}" type="presParOf" srcId="{01924D58-D8CF-4B89-8370-AC8FF9254BC5}" destId="{F4E1C9B1-DD67-42EB-99B6-401058A7ECA5}" srcOrd="1" destOrd="0" presId="urn:microsoft.com/office/officeart/2008/layout/LinedList"/>
    <dgm:cxn modelId="{FD02C559-4043-4E36-8104-67D0A13D22A0}" type="presParOf" srcId="{01924D58-D8CF-4B89-8370-AC8FF9254BC5}" destId="{99D431CF-F3CE-47D6-82BB-D6EF663FAAC2}" srcOrd="2" destOrd="0" presId="urn:microsoft.com/office/officeart/2008/layout/LinedList"/>
    <dgm:cxn modelId="{0C2734C0-D0AF-4DBC-93CE-5F70379AF81B}" type="presParOf" srcId="{A6BBAC32-D34D-41CC-B621-B81E193FB30F}" destId="{664B4BEA-56F4-4308-90E1-6E4F86D4E5B7}" srcOrd="14" destOrd="0" presId="urn:microsoft.com/office/officeart/2008/layout/LinedList"/>
    <dgm:cxn modelId="{83A8A7F8-D46C-4026-890D-83BD30224B4E}" type="presParOf" srcId="{A6BBAC32-D34D-41CC-B621-B81E193FB30F}" destId="{2DB9A007-AC3F-4AB0-9EF6-78A3C37E5FDD}" srcOrd="15" destOrd="0" presId="urn:microsoft.com/office/officeart/2008/layout/LinedList"/>
    <dgm:cxn modelId="{6297E1E1-303D-4D9C-A95B-E25A11C6B3CF}" type="presParOf" srcId="{A6BBAC32-D34D-41CC-B621-B81E193FB30F}" destId="{D624C167-40E3-44CE-B4B1-DF86971024D2}" srcOrd="16" destOrd="0" presId="urn:microsoft.com/office/officeart/2008/layout/LinedList"/>
    <dgm:cxn modelId="{0F8C6D80-C871-45EE-BC67-15B7BFBF72B9}" type="presParOf" srcId="{D624C167-40E3-44CE-B4B1-DF86971024D2}" destId="{C7393BAC-1D73-426F-A118-1E0C68D43D9D}" srcOrd="0" destOrd="0" presId="urn:microsoft.com/office/officeart/2008/layout/LinedList"/>
    <dgm:cxn modelId="{33E0B16C-6A6F-45A7-90CE-09CF34003D9F}" type="presParOf" srcId="{D624C167-40E3-44CE-B4B1-DF86971024D2}" destId="{D9EC8584-9EFC-45DF-A2B2-83604CB5E13E}" srcOrd="1" destOrd="0" presId="urn:microsoft.com/office/officeart/2008/layout/LinedList"/>
    <dgm:cxn modelId="{315D0473-AFFC-489D-B2B0-2357A470C3CF}" type="presParOf" srcId="{D624C167-40E3-44CE-B4B1-DF86971024D2}" destId="{95D735D2-D131-4674-9A61-6929E35063D8}" srcOrd="2" destOrd="0" presId="urn:microsoft.com/office/officeart/2008/layout/LinedList"/>
    <dgm:cxn modelId="{548DD2C2-608F-48A9-8696-3B04A48B54A8}" type="presParOf" srcId="{A6BBAC32-D34D-41CC-B621-B81E193FB30F}" destId="{0691B33E-B597-4806-8249-A4359506E6D0}" srcOrd="17" destOrd="0" presId="urn:microsoft.com/office/officeart/2008/layout/LinedList"/>
    <dgm:cxn modelId="{AD7C06E3-4D41-4203-8BAF-BDC63A1249CB}" type="presParOf" srcId="{A6BBAC32-D34D-41CC-B621-B81E193FB30F}" destId="{346F0A7E-B3BC-421E-A621-A0F2053B815C}" srcOrd="18" destOrd="0" presId="urn:microsoft.com/office/officeart/2008/layout/LinedList"/>
    <dgm:cxn modelId="{430BCB41-261D-48D8-A540-63131060C1A8}" type="presParOf" srcId="{A6BBAC32-D34D-41CC-B621-B81E193FB30F}" destId="{07F4D32F-42DA-4E2A-BE0E-957D5B63BD8D}" srcOrd="19" destOrd="0" presId="urn:microsoft.com/office/officeart/2008/layout/LinedList"/>
    <dgm:cxn modelId="{F9F8BEC8-74E0-4BFD-812C-CB08F977E668}" type="presParOf" srcId="{07F4D32F-42DA-4E2A-BE0E-957D5B63BD8D}" destId="{76278775-83BC-431B-99ED-C60BDD8DAB3A}" srcOrd="0" destOrd="0" presId="urn:microsoft.com/office/officeart/2008/layout/LinedList"/>
    <dgm:cxn modelId="{F30E2CCC-03B5-42F2-A06E-7DF963F25A17}" type="presParOf" srcId="{07F4D32F-42DA-4E2A-BE0E-957D5B63BD8D}" destId="{01E08BDA-4DE3-48A7-86D9-A7C84396759E}" srcOrd="1" destOrd="0" presId="urn:microsoft.com/office/officeart/2008/layout/LinedList"/>
    <dgm:cxn modelId="{6A311C66-B255-4512-90F3-C5777E567D4B}" type="presParOf" srcId="{07F4D32F-42DA-4E2A-BE0E-957D5B63BD8D}" destId="{5886E260-9978-4F68-8AD8-70AB10BCAB2B}" srcOrd="2" destOrd="0" presId="urn:microsoft.com/office/officeart/2008/layout/LinedList"/>
    <dgm:cxn modelId="{5F61448D-5369-4DF2-8A2F-38D217D44B0E}" type="presParOf" srcId="{A6BBAC32-D34D-41CC-B621-B81E193FB30F}" destId="{FD89FDDF-8FB0-4CFE-8862-8DAA37D3BD78}" srcOrd="20" destOrd="0" presId="urn:microsoft.com/office/officeart/2008/layout/LinedList"/>
    <dgm:cxn modelId="{15B47125-35E9-4438-91A0-ACC54AC8DEB1}" type="presParOf" srcId="{A6BBAC32-D34D-41CC-B621-B81E193FB30F}" destId="{7AA01CF8-A23F-495C-B85A-B301DA4F3B05}" srcOrd="21" destOrd="0" presId="urn:microsoft.com/office/officeart/2008/layout/LinedList"/>
    <dgm:cxn modelId="{BD41388C-0674-43AA-B08C-AAE8A7DEAAB5}" type="presParOf" srcId="{A6BBAC32-D34D-41CC-B621-B81E193FB30F}" destId="{DCE9D061-722A-41BA-BEE9-302C18295D6C}" srcOrd="22" destOrd="0" presId="urn:microsoft.com/office/officeart/2008/layout/LinedList"/>
    <dgm:cxn modelId="{5682BEC4-BCC4-4BCB-A6F6-650F6A85B7B7}" type="presParOf" srcId="{DCE9D061-722A-41BA-BEE9-302C18295D6C}" destId="{25BA9213-A30C-4A25-8EE5-B8FCE805ACFD}" srcOrd="0" destOrd="0" presId="urn:microsoft.com/office/officeart/2008/layout/LinedList"/>
    <dgm:cxn modelId="{48F34796-F802-45AA-91DE-4597C25418DE}" type="presParOf" srcId="{DCE9D061-722A-41BA-BEE9-302C18295D6C}" destId="{EE1E28A1-2086-4F45-BD7E-5DEFB59F08C9}" srcOrd="1" destOrd="0" presId="urn:microsoft.com/office/officeart/2008/layout/LinedList"/>
    <dgm:cxn modelId="{B8644873-E9BE-40BC-835B-3BBE16BB9B90}" type="presParOf" srcId="{DCE9D061-722A-41BA-BEE9-302C18295D6C}" destId="{F116F833-83C2-4A9D-80E1-A4E9CC311F0F}" srcOrd="2" destOrd="0" presId="urn:microsoft.com/office/officeart/2008/layout/LinedList"/>
    <dgm:cxn modelId="{8BEBB699-D90B-435A-8139-96D308343781}" type="presParOf" srcId="{A6BBAC32-D34D-41CC-B621-B81E193FB30F}" destId="{AC042FCB-45A9-43EC-B3DC-E632081DCFA7}" srcOrd="23" destOrd="0" presId="urn:microsoft.com/office/officeart/2008/layout/LinedList"/>
    <dgm:cxn modelId="{BE1CE28B-0200-4D8C-9356-2E02486C8B14}" type="presParOf" srcId="{A6BBAC32-D34D-41CC-B621-B81E193FB30F}" destId="{257E35CB-6789-4981-8C56-33E38A67F460}" srcOrd="24"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48965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1234630" cy="433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da-DK" sz="1500" b="1" kern="1200" dirty="0" smtClean="0">
              <a:solidFill>
                <a:schemeClr val="accent1"/>
              </a:solidFill>
            </a:rPr>
            <a:t>Beslutnings-punkter</a:t>
          </a:r>
          <a:endParaRPr lang="da-DK" sz="1500" b="1" kern="1200" dirty="0">
            <a:solidFill>
              <a:schemeClr val="accent1"/>
            </a:solidFill>
          </a:endParaRPr>
        </a:p>
      </dsp:txBody>
      <dsp:txXfrm>
        <a:off x="0" y="0"/>
        <a:ext cx="1234630" cy="4332911"/>
      </dsp:txXfrm>
    </dsp:sp>
    <dsp:sp modelId="{B4D3465A-4437-4356-A4A0-A35796071859}">
      <dsp:nvSpPr>
        <dsp:cNvPr id="0" name=""/>
        <dsp:cNvSpPr/>
      </dsp:nvSpPr>
      <dsp:spPr>
        <a:xfrm>
          <a:off x="1303273" y="29249"/>
          <a:ext cx="3592289" cy="58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1. Godkendelse af dagsorden</a:t>
          </a:r>
          <a:endParaRPr lang="da-DK" sz="1600" kern="1200" dirty="0"/>
        </a:p>
      </dsp:txBody>
      <dsp:txXfrm>
        <a:off x="1303273" y="29249"/>
        <a:ext cx="3592289" cy="584985"/>
      </dsp:txXfrm>
    </dsp:sp>
    <dsp:sp modelId="{27575DC7-8C70-401F-B94C-23B92C7F6962}">
      <dsp:nvSpPr>
        <dsp:cNvPr id="0" name=""/>
        <dsp:cNvSpPr/>
      </dsp:nvSpPr>
      <dsp:spPr>
        <a:xfrm>
          <a:off x="1234630" y="614234"/>
          <a:ext cx="36609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8273C-DE87-477E-BAE8-A34A8DA41083}">
      <dsp:nvSpPr>
        <dsp:cNvPr id="0" name=""/>
        <dsp:cNvSpPr/>
      </dsp:nvSpPr>
      <dsp:spPr>
        <a:xfrm>
          <a:off x="1303273" y="643483"/>
          <a:ext cx="3592289" cy="58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2. Underskrift af protokollater</a:t>
          </a:r>
          <a:endParaRPr lang="da-DK" sz="1600" kern="1200" dirty="0"/>
        </a:p>
      </dsp:txBody>
      <dsp:txXfrm>
        <a:off x="1303273" y="643483"/>
        <a:ext cx="3592289" cy="584985"/>
      </dsp:txXfrm>
    </dsp:sp>
    <dsp:sp modelId="{60F216FD-13B3-428B-AC0A-56C46D937197}">
      <dsp:nvSpPr>
        <dsp:cNvPr id="0" name=""/>
        <dsp:cNvSpPr/>
      </dsp:nvSpPr>
      <dsp:spPr>
        <a:xfrm>
          <a:off x="1234630" y="1228469"/>
          <a:ext cx="36609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7BB97-E8C6-494F-886E-DBAF66F52A70}">
      <dsp:nvSpPr>
        <dsp:cNvPr id="0" name=""/>
        <dsp:cNvSpPr/>
      </dsp:nvSpPr>
      <dsp:spPr>
        <a:xfrm>
          <a:off x="1303273" y="1257718"/>
          <a:ext cx="3592289" cy="58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3. Formanden og Direktionen orienterer</a:t>
          </a:r>
          <a:endParaRPr lang="da-DK" sz="1600" kern="1200" dirty="0"/>
        </a:p>
      </dsp:txBody>
      <dsp:txXfrm>
        <a:off x="1303273" y="1257718"/>
        <a:ext cx="3592289" cy="584985"/>
      </dsp:txXfrm>
    </dsp:sp>
    <dsp:sp modelId="{FA478A36-A64E-460F-AE67-40392AE39135}">
      <dsp:nvSpPr>
        <dsp:cNvPr id="0" name=""/>
        <dsp:cNvSpPr/>
      </dsp:nvSpPr>
      <dsp:spPr>
        <a:xfrm>
          <a:off x="1234630" y="1842703"/>
          <a:ext cx="36609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B4A41-79DD-48A9-88BF-991BD3B102A6}">
      <dsp:nvSpPr>
        <dsp:cNvPr id="0" name=""/>
        <dsp:cNvSpPr/>
      </dsp:nvSpPr>
      <dsp:spPr>
        <a:xfrm>
          <a:off x="1303273" y="1871952"/>
          <a:ext cx="3592289" cy="58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4.  </a:t>
          </a:r>
          <a:r>
            <a:rPr lang="da-DK" sz="1600" strike="sngStrike" kern="1200" dirty="0" smtClean="0"/>
            <a:t>Økonomi- og ledelsesrapportering</a:t>
          </a:r>
          <a:endParaRPr lang="da-DK" sz="1600" strike="sngStrike" kern="1200" dirty="0"/>
        </a:p>
      </dsp:txBody>
      <dsp:txXfrm>
        <a:off x="1303273" y="1871952"/>
        <a:ext cx="3592289" cy="584985"/>
      </dsp:txXfrm>
    </dsp:sp>
    <dsp:sp modelId="{D4BF0867-9340-4A6D-B1BF-BFBD81106D63}">
      <dsp:nvSpPr>
        <dsp:cNvPr id="0" name=""/>
        <dsp:cNvSpPr/>
      </dsp:nvSpPr>
      <dsp:spPr>
        <a:xfrm>
          <a:off x="1234630" y="2456938"/>
          <a:ext cx="36609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82DDB0-03A9-441F-9257-D142F5161D05}">
      <dsp:nvSpPr>
        <dsp:cNvPr id="0" name=""/>
        <dsp:cNvSpPr/>
      </dsp:nvSpPr>
      <dsp:spPr>
        <a:xfrm>
          <a:off x="1303273" y="2486187"/>
          <a:ext cx="3592289" cy="58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5. </a:t>
          </a:r>
          <a:r>
            <a:rPr lang="da-DK" sz="1600" strike="sngStrike" kern="1200" dirty="0" smtClean="0"/>
            <a:t>Budgetforudsætninger for budget 2019</a:t>
          </a:r>
          <a:endParaRPr lang="da-DK" sz="1600" strike="sngStrike" kern="1200" dirty="0"/>
        </a:p>
      </dsp:txBody>
      <dsp:txXfrm>
        <a:off x="1303273" y="2486187"/>
        <a:ext cx="3592289" cy="584985"/>
      </dsp:txXfrm>
    </dsp:sp>
    <dsp:sp modelId="{26C172B4-2032-42E1-8484-EAC5631BF3AB}">
      <dsp:nvSpPr>
        <dsp:cNvPr id="0" name=""/>
        <dsp:cNvSpPr/>
      </dsp:nvSpPr>
      <dsp:spPr>
        <a:xfrm>
          <a:off x="1234630" y="3071172"/>
          <a:ext cx="36609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50FD46-529A-4786-9265-19161F756B17}">
      <dsp:nvSpPr>
        <dsp:cNvPr id="0" name=""/>
        <dsp:cNvSpPr/>
      </dsp:nvSpPr>
      <dsp:spPr>
        <a:xfrm>
          <a:off x="1303273" y="3100422"/>
          <a:ext cx="3592289" cy="58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6. Varmepumpe og Energiintegration Helsingør Renseanlæg</a:t>
          </a:r>
          <a:endParaRPr lang="da-DK" sz="1600" kern="1200" dirty="0"/>
        </a:p>
      </dsp:txBody>
      <dsp:txXfrm>
        <a:off x="1303273" y="3100422"/>
        <a:ext cx="3592289" cy="584985"/>
      </dsp:txXfrm>
    </dsp:sp>
    <dsp:sp modelId="{523E8C8A-160B-4E5F-AAD8-4C1CAA6DB689}">
      <dsp:nvSpPr>
        <dsp:cNvPr id="0" name=""/>
        <dsp:cNvSpPr/>
      </dsp:nvSpPr>
      <dsp:spPr>
        <a:xfrm>
          <a:off x="1234630" y="3685407"/>
          <a:ext cx="36609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343F3-F26C-405E-9493-C9903DDC6AB6}">
      <dsp:nvSpPr>
        <dsp:cNvPr id="0" name=""/>
        <dsp:cNvSpPr/>
      </dsp:nvSpPr>
      <dsp:spPr>
        <a:xfrm>
          <a:off x="1303273" y="3714656"/>
          <a:ext cx="3592289" cy="58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7. Hellebæk Vandværk</a:t>
          </a:r>
          <a:endParaRPr lang="da-DK" sz="1600" kern="1200" dirty="0"/>
        </a:p>
      </dsp:txBody>
      <dsp:txXfrm>
        <a:off x="1303273" y="3714656"/>
        <a:ext cx="3592289" cy="584985"/>
      </dsp:txXfrm>
    </dsp:sp>
    <dsp:sp modelId="{982798EC-2227-4047-BBB3-235D917B9CB5}">
      <dsp:nvSpPr>
        <dsp:cNvPr id="0" name=""/>
        <dsp:cNvSpPr/>
      </dsp:nvSpPr>
      <dsp:spPr>
        <a:xfrm>
          <a:off x="1234630" y="4299641"/>
          <a:ext cx="36609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58326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1166529" cy="4332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da-DK" sz="1500" b="1" kern="1200" dirty="0" err="1" smtClean="0">
              <a:solidFill>
                <a:schemeClr val="accent1"/>
              </a:solidFill>
            </a:rPr>
            <a:t>Orienterings-punkter</a:t>
          </a:r>
          <a:endParaRPr lang="da-DK" sz="1500" b="1" kern="1200" dirty="0">
            <a:solidFill>
              <a:schemeClr val="accent1"/>
            </a:solidFill>
          </a:endParaRPr>
        </a:p>
      </dsp:txBody>
      <dsp:txXfrm>
        <a:off x="0" y="0"/>
        <a:ext cx="1166529" cy="4332913"/>
      </dsp:txXfrm>
    </dsp:sp>
    <dsp:sp modelId="{EA7E52CB-429B-4638-8BD8-E5E7BE64C084}">
      <dsp:nvSpPr>
        <dsp:cNvPr id="0" name=""/>
        <dsp:cNvSpPr/>
      </dsp:nvSpPr>
      <dsp:spPr>
        <a:xfrm>
          <a:off x="1254019" y="25626"/>
          <a:ext cx="4554133" cy="51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8. </a:t>
          </a:r>
          <a:r>
            <a:rPr lang="da-DK" sz="1600" strike="sngStrike" kern="1200" dirty="0" smtClean="0"/>
            <a:t>Hospitalsgrunden</a:t>
          </a:r>
          <a:endParaRPr lang="da-DK" sz="1600" strike="sngStrike" kern="1200" dirty="0"/>
        </a:p>
      </dsp:txBody>
      <dsp:txXfrm>
        <a:off x="1254019" y="25626"/>
        <a:ext cx="4554133" cy="512523"/>
      </dsp:txXfrm>
    </dsp:sp>
    <dsp:sp modelId="{74241201-381A-42F5-9EC2-9B62F6C57124}">
      <dsp:nvSpPr>
        <dsp:cNvPr id="0" name=""/>
        <dsp:cNvSpPr/>
      </dsp:nvSpPr>
      <dsp:spPr>
        <a:xfrm>
          <a:off x="1166529" y="538149"/>
          <a:ext cx="4666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5430C0-F106-4E2D-88A2-CBA3478B60F5}">
      <dsp:nvSpPr>
        <dsp:cNvPr id="0" name=""/>
        <dsp:cNvSpPr/>
      </dsp:nvSpPr>
      <dsp:spPr>
        <a:xfrm>
          <a:off x="1254019" y="563775"/>
          <a:ext cx="4578628" cy="51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9. Snekkersten Vandværk</a:t>
          </a:r>
          <a:endParaRPr lang="da-DK" sz="1600" kern="1200" dirty="0"/>
        </a:p>
      </dsp:txBody>
      <dsp:txXfrm>
        <a:off x="1254019" y="563775"/>
        <a:ext cx="4578628" cy="512523"/>
      </dsp:txXfrm>
    </dsp:sp>
    <dsp:sp modelId="{EC65E471-149F-4090-A6F2-DCD074C8B33A}">
      <dsp:nvSpPr>
        <dsp:cNvPr id="0" name=""/>
        <dsp:cNvSpPr/>
      </dsp:nvSpPr>
      <dsp:spPr>
        <a:xfrm>
          <a:off x="1166529" y="1076299"/>
          <a:ext cx="4666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E345A-D8AB-4C07-850C-2E0471784BE8}">
      <dsp:nvSpPr>
        <dsp:cNvPr id="0" name=""/>
        <dsp:cNvSpPr/>
      </dsp:nvSpPr>
      <dsp:spPr>
        <a:xfrm>
          <a:off x="1254019" y="1101925"/>
          <a:ext cx="4578628" cy="51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10. </a:t>
          </a:r>
          <a:r>
            <a:rPr lang="da-DK" sz="1600" strike="sngStrike" kern="1200" dirty="0" smtClean="0"/>
            <a:t>Tretorngrunden - status</a:t>
          </a:r>
          <a:endParaRPr lang="da-DK" sz="1600" strike="sngStrike" kern="1200" dirty="0"/>
        </a:p>
      </dsp:txBody>
      <dsp:txXfrm>
        <a:off x="1254019" y="1101925"/>
        <a:ext cx="4578628" cy="512523"/>
      </dsp:txXfrm>
    </dsp:sp>
    <dsp:sp modelId="{B3EDAC4A-3AFE-4F4F-B024-998D7E06490B}">
      <dsp:nvSpPr>
        <dsp:cNvPr id="0" name=""/>
        <dsp:cNvSpPr/>
      </dsp:nvSpPr>
      <dsp:spPr>
        <a:xfrm>
          <a:off x="1166529" y="1614449"/>
          <a:ext cx="4666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E44872-647E-444A-BA3A-098986CC485E}">
      <dsp:nvSpPr>
        <dsp:cNvPr id="0" name=""/>
        <dsp:cNvSpPr/>
      </dsp:nvSpPr>
      <dsp:spPr>
        <a:xfrm>
          <a:off x="1254019" y="1640075"/>
          <a:ext cx="4578628" cy="51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b="1" kern="1200" dirty="0" smtClean="0">
              <a:solidFill>
                <a:schemeClr val="accent1"/>
              </a:solidFill>
            </a:rPr>
            <a:t>Proces- og beslutningspunkter</a:t>
          </a:r>
          <a:endParaRPr lang="da-DK" sz="1600" b="1" kern="1200" dirty="0">
            <a:solidFill>
              <a:schemeClr val="accent1"/>
            </a:solidFill>
          </a:endParaRPr>
        </a:p>
      </dsp:txBody>
      <dsp:txXfrm>
        <a:off x="1254019" y="1640075"/>
        <a:ext cx="4578628" cy="512523"/>
      </dsp:txXfrm>
    </dsp:sp>
    <dsp:sp modelId="{9027E39E-2DFD-4ACA-AB0D-0D78E45951D6}">
      <dsp:nvSpPr>
        <dsp:cNvPr id="0" name=""/>
        <dsp:cNvSpPr/>
      </dsp:nvSpPr>
      <dsp:spPr>
        <a:xfrm>
          <a:off x="1166529" y="2152598"/>
          <a:ext cx="4666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1C9B1-DD67-42EB-99B6-401058A7ECA5}">
      <dsp:nvSpPr>
        <dsp:cNvPr id="0" name=""/>
        <dsp:cNvSpPr/>
      </dsp:nvSpPr>
      <dsp:spPr>
        <a:xfrm>
          <a:off x="1254019" y="2178224"/>
          <a:ext cx="4578628" cy="51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11. Fravigelse af tavshedspligt</a:t>
          </a:r>
          <a:endParaRPr lang="da-DK" sz="1600" kern="1200" dirty="0"/>
        </a:p>
      </dsp:txBody>
      <dsp:txXfrm>
        <a:off x="1254019" y="2178224"/>
        <a:ext cx="4578628" cy="512523"/>
      </dsp:txXfrm>
    </dsp:sp>
    <dsp:sp modelId="{664B4BEA-56F4-4308-90E1-6E4F86D4E5B7}">
      <dsp:nvSpPr>
        <dsp:cNvPr id="0" name=""/>
        <dsp:cNvSpPr/>
      </dsp:nvSpPr>
      <dsp:spPr>
        <a:xfrm>
          <a:off x="1166529" y="2690748"/>
          <a:ext cx="4666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C8584-9EFC-45DF-A2B2-83604CB5E13E}">
      <dsp:nvSpPr>
        <dsp:cNvPr id="0" name=""/>
        <dsp:cNvSpPr/>
      </dsp:nvSpPr>
      <dsp:spPr>
        <a:xfrm>
          <a:off x="1254019" y="2716374"/>
          <a:ext cx="4578628" cy="51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12. Kommunikation</a:t>
          </a:r>
          <a:endParaRPr lang="da-DK" sz="1600" kern="1200" dirty="0"/>
        </a:p>
      </dsp:txBody>
      <dsp:txXfrm>
        <a:off x="1254019" y="2716374"/>
        <a:ext cx="4578628" cy="512523"/>
      </dsp:txXfrm>
    </dsp:sp>
    <dsp:sp modelId="{0691B33E-B597-4806-8249-A4359506E6D0}">
      <dsp:nvSpPr>
        <dsp:cNvPr id="0" name=""/>
        <dsp:cNvSpPr/>
      </dsp:nvSpPr>
      <dsp:spPr>
        <a:xfrm>
          <a:off x="1166529" y="3228898"/>
          <a:ext cx="4666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8BDA-4DE3-48A7-86D9-A7C84396759E}">
      <dsp:nvSpPr>
        <dsp:cNvPr id="0" name=""/>
        <dsp:cNvSpPr/>
      </dsp:nvSpPr>
      <dsp:spPr>
        <a:xfrm>
          <a:off x="1254019" y="3254524"/>
          <a:ext cx="4578628" cy="51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13. Mødeplan 2018 samt forslag til mødeplan 2019</a:t>
          </a:r>
          <a:endParaRPr lang="da-DK" sz="1600" kern="1200" dirty="0"/>
        </a:p>
      </dsp:txBody>
      <dsp:txXfrm>
        <a:off x="1254019" y="3254524"/>
        <a:ext cx="4578628" cy="512523"/>
      </dsp:txXfrm>
    </dsp:sp>
    <dsp:sp modelId="{FD89FDDF-8FB0-4CFE-8862-8DAA37D3BD78}">
      <dsp:nvSpPr>
        <dsp:cNvPr id="0" name=""/>
        <dsp:cNvSpPr/>
      </dsp:nvSpPr>
      <dsp:spPr>
        <a:xfrm>
          <a:off x="1166529" y="3767047"/>
          <a:ext cx="4666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E28A1-2086-4F45-BD7E-5DEFB59F08C9}">
      <dsp:nvSpPr>
        <dsp:cNvPr id="0" name=""/>
        <dsp:cNvSpPr/>
      </dsp:nvSpPr>
      <dsp:spPr>
        <a:xfrm>
          <a:off x="1254019" y="3792674"/>
          <a:ext cx="4578628" cy="512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smtClean="0"/>
            <a:t>14. Eventuelt</a:t>
          </a:r>
          <a:endParaRPr lang="da-DK" sz="1600" kern="1200" dirty="0"/>
        </a:p>
      </dsp:txBody>
      <dsp:txXfrm>
        <a:off x="1254019" y="3792674"/>
        <a:ext cx="4578628" cy="512523"/>
      </dsp:txXfrm>
    </dsp:sp>
    <dsp:sp modelId="{AC042FCB-45A9-43EC-B3DC-E632081DCFA7}">
      <dsp:nvSpPr>
        <dsp:cNvPr id="0" name=""/>
        <dsp:cNvSpPr/>
      </dsp:nvSpPr>
      <dsp:spPr>
        <a:xfrm>
          <a:off x="1166529" y="4305197"/>
          <a:ext cx="4666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56380D-191E-4967-9FAB-88D89A5831CE}" type="datetimeFigureOut">
              <a:rPr lang="da-DK" smtClean="0"/>
              <a:t>14-09-2018</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398209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13</a:t>
            </a:fld>
            <a:endParaRPr lang="da-DK" dirty="0"/>
          </a:p>
        </p:txBody>
      </p:sp>
    </p:spTree>
    <p:extLst>
      <p:ext uri="{BB962C8B-B14F-4D97-AF65-F5344CB8AC3E}">
        <p14:creationId xmlns:p14="http://schemas.microsoft.com/office/powerpoint/2010/main" val="75633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14</a:t>
            </a:fld>
            <a:endParaRPr lang="da-DK" dirty="0"/>
          </a:p>
        </p:txBody>
      </p:sp>
    </p:spTree>
    <p:extLst>
      <p:ext uri="{BB962C8B-B14F-4D97-AF65-F5344CB8AC3E}">
        <p14:creationId xmlns:p14="http://schemas.microsoft.com/office/powerpoint/2010/main" val="315959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15</a:t>
            </a:fld>
            <a:endParaRPr lang="da-DK" dirty="0"/>
          </a:p>
        </p:txBody>
      </p:sp>
    </p:spTree>
    <p:extLst>
      <p:ext uri="{BB962C8B-B14F-4D97-AF65-F5344CB8AC3E}">
        <p14:creationId xmlns:p14="http://schemas.microsoft.com/office/powerpoint/2010/main" val="262425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16</a:t>
            </a:fld>
            <a:endParaRPr lang="da-DK" dirty="0"/>
          </a:p>
        </p:txBody>
      </p:sp>
    </p:spTree>
    <p:extLst>
      <p:ext uri="{BB962C8B-B14F-4D97-AF65-F5344CB8AC3E}">
        <p14:creationId xmlns:p14="http://schemas.microsoft.com/office/powerpoint/2010/main" val="66121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17</a:t>
            </a:fld>
            <a:endParaRPr lang="da-DK" dirty="0"/>
          </a:p>
        </p:txBody>
      </p:sp>
    </p:spTree>
    <p:extLst>
      <p:ext uri="{BB962C8B-B14F-4D97-AF65-F5344CB8AC3E}">
        <p14:creationId xmlns:p14="http://schemas.microsoft.com/office/powerpoint/2010/main" val="71530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18</a:t>
            </a:fld>
            <a:endParaRPr lang="da-DK" dirty="0"/>
          </a:p>
        </p:txBody>
      </p:sp>
    </p:spTree>
    <p:extLst>
      <p:ext uri="{BB962C8B-B14F-4D97-AF65-F5344CB8AC3E}">
        <p14:creationId xmlns:p14="http://schemas.microsoft.com/office/powerpoint/2010/main" val="418489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24</a:t>
            </a:fld>
            <a:endParaRPr lang="da-DK" dirty="0"/>
          </a:p>
        </p:txBody>
      </p:sp>
    </p:spTree>
    <p:extLst>
      <p:ext uri="{BB962C8B-B14F-4D97-AF65-F5344CB8AC3E}">
        <p14:creationId xmlns:p14="http://schemas.microsoft.com/office/powerpoint/2010/main" val="120158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26</a:t>
            </a:fld>
            <a:endParaRPr lang="da-DK" dirty="0"/>
          </a:p>
        </p:txBody>
      </p:sp>
    </p:spTree>
    <p:extLst>
      <p:ext uri="{BB962C8B-B14F-4D97-AF65-F5344CB8AC3E}">
        <p14:creationId xmlns:p14="http://schemas.microsoft.com/office/powerpoint/2010/main" val="1891042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378904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2" name="Title 1"/>
          <p:cNvSpPr>
            <a:spLocks noGrp="1"/>
          </p:cNvSpPr>
          <p:nvPr>
            <p:ph type="ctrTitle" hasCustomPrompt="1"/>
          </p:nvPr>
        </p:nvSpPr>
        <p:spPr>
          <a:xfrm>
            <a:off x="0" y="3789040"/>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smtClean="0"/>
              <a:t>Klik og tilføj titel</a:t>
            </a:r>
            <a:endParaRPr lang="da-DK" dirty="0"/>
          </a:p>
        </p:txBody>
      </p:sp>
      <p:sp>
        <p:nvSpPr>
          <p:cNvPr id="3" name="Subtitle 2"/>
          <p:cNvSpPr>
            <a:spLocks noGrp="1"/>
          </p:cNvSpPr>
          <p:nvPr>
            <p:ph type="subTitle" idx="1" hasCustomPrompt="1"/>
          </p:nvPr>
        </p:nvSpPr>
        <p:spPr>
          <a:xfrm>
            <a:off x="964704" y="4797152"/>
            <a:ext cx="4459221" cy="265584"/>
          </a:xfrm>
        </p:spPr>
        <p:txBody>
          <a:bodyPr/>
          <a:lstStyle>
            <a:lvl1pPr marL="0" indent="0" algn="l">
              <a:buNone/>
              <a:defRPr lang="da-DK" sz="15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og tilføj navn</a:t>
            </a:r>
            <a:endParaRPr lang="da-DK" dirty="0"/>
          </a:p>
        </p:txBody>
      </p:sp>
      <p:pic>
        <p:nvPicPr>
          <p:cNvPr id="16"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5441" y="5952970"/>
            <a:ext cx="2682103" cy="540000"/>
          </a:xfrm>
          <a:prstGeom prst="rect">
            <a:avLst/>
          </a:prstGeom>
        </p:spPr>
      </p:pic>
      <p:sp>
        <p:nvSpPr>
          <p:cNvPr id="10" name="Pladsholder til dato 9"/>
          <p:cNvSpPr>
            <a:spLocks noGrp="1"/>
          </p:cNvSpPr>
          <p:nvPr>
            <p:ph type="dt" sz="half" idx="10"/>
          </p:nvPr>
        </p:nvSpPr>
        <p:spPr>
          <a:xfrm>
            <a:off x="964704" y="5042060"/>
            <a:ext cx="2688299" cy="238125"/>
          </a:xfrm>
        </p:spPr>
        <p:txBody>
          <a:bodyPr/>
          <a:lstStyle>
            <a:lvl1pPr>
              <a:defRPr sz="1500" b="1">
                <a:solidFill>
                  <a:schemeClr val="bg1"/>
                </a:solidFill>
              </a:defRPr>
            </a:lvl1pPr>
          </a:lstStyle>
          <a:p>
            <a:fld id="{FBBE97A6-6B13-466D-BFE4-2CCD93FAD87A}" type="datetime1">
              <a:rPr lang="da-DK" smtClean="0"/>
              <a:t>14-09-2018</a:t>
            </a:fld>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smtClean="0"/>
              <a:t>Off. referat af bestyrelsesmøde den 29. august 2018 i Forsyning Helsingør Vand A/S og Forsyning Helsingør Spildevand A/S</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7" name="AutoShape 4"/>
          <p:cNvSpPr>
            <a:spLocks/>
          </p:cNvSpPr>
          <p:nvPr userDrawn="1"/>
        </p:nvSpPr>
        <p:spPr bwMode="gray">
          <a:xfrm>
            <a:off x="12179663" y="0"/>
            <a:ext cx="2311400"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For at se 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1.</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 Klik på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Vis</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2.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Gitterlinjer</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og/eller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endPar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Tip</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 Alt + F9 for hurtig visning af hjælpelinjer</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endParaRPr>
          </a:p>
        </p:txBody>
      </p:sp>
    </p:spTree>
    <p:extLst>
      <p:ext uri="{BB962C8B-B14F-4D97-AF65-F5344CB8AC3E}">
        <p14:creationId xmlns:p14="http://schemas.microsoft.com/office/powerpoint/2010/main" val="3445393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pic>
        <p:nvPicPr>
          <p:cNvPr id="12"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3" name="Pladsholder til dato 2"/>
          <p:cNvSpPr>
            <a:spLocks noGrp="1"/>
          </p:cNvSpPr>
          <p:nvPr>
            <p:ph type="dt" sz="half" idx="10"/>
          </p:nvPr>
        </p:nvSpPr>
        <p:spPr/>
        <p:txBody>
          <a:bodyPr/>
          <a:lstStyle/>
          <a:p>
            <a:fld id="{ED619D8F-DBAE-469E-8B11-8334929C0248}" type="datetime1">
              <a:rPr lang="da-DK" smtClean="0"/>
              <a:t>14-09-2018</a:t>
            </a:fld>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 referat af bestyrelsesmøde den 29. august 2018 i Forsyning Helsingør Vand A/S og Forsyning Helsingør Spildevand A/S</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3"/>
            <a:stretch>
              <a:fillRect/>
            </a:stretch>
          </a:blipFill>
        </p:spPr>
        <p:txBody>
          <a:bodyPr/>
          <a:lstStyle>
            <a:lvl1pPr>
              <a:defRPr sz="100">
                <a:solidFill>
                  <a:schemeClr val="accent1"/>
                </a:solidFill>
              </a:defRPr>
            </a:lvl1pPr>
          </a:lstStyle>
          <a:p>
            <a:pPr lvl="0"/>
            <a:r>
              <a:rPr lang="da-DK" dirty="0" smtClean="0"/>
              <a:t>.</a:t>
            </a:r>
            <a:endParaRPr lang="da-DK" dirty="0"/>
          </a:p>
        </p:txBody>
      </p:sp>
    </p:spTree>
    <p:extLst>
      <p:ext uri="{BB962C8B-B14F-4D97-AF65-F5344CB8AC3E}">
        <p14:creationId xmlns:p14="http://schemas.microsoft.com/office/powerpoint/2010/main" val="28261689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6" name="Pladsholder til dato 5" hidden="1"/>
          <p:cNvSpPr>
            <a:spLocks noGrp="1"/>
          </p:cNvSpPr>
          <p:nvPr>
            <p:ph type="dt" sz="half" idx="10"/>
          </p:nvPr>
        </p:nvSpPr>
        <p:spPr/>
        <p:txBody>
          <a:bodyPr/>
          <a:lstStyle/>
          <a:p>
            <a:fld id="{19574246-453D-481F-A262-E5D5FC10A150}" type="datetime1">
              <a:rPr lang="da-DK" smtClean="0"/>
              <a:t>14-09-2018</a:t>
            </a:fld>
            <a:endParaRPr lang="da-DK" dirty="0"/>
          </a:p>
        </p:txBody>
      </p:sp>
      <p:sp>
        <p:nvSpPr>
          <p:cNvPr id="7" name="Pladsholder til sidefod 6"/>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8" name="Pladsholder til diasnummer 7"/>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45715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fld id="{023CDC51-2E3C-44E9-8659-B1CCB64A87AF}" type="datetime1">
              <a:rPr lang="da-DK" smtClean="0"/>
              <a:t>14-09-2018</a:t>
            </a:fld>
            <a:endParaRPr lang="da-DK" dirty="0"/>
          </a:p>
        </p:txBody>
      </p:sp>
      <p:sp>
        <p:nvSpPr>
          <p:cNvPr id="6" name="Pladsholder til sidefod 5"/>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7" name="Pladsholder til diasnummer 6"/>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699145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31987798-C7F8-46A4-B321-4798B81F6DC2}" type="datetime1">
              <a:rPr lang="da-DK" smtClean="0"/>
              <a:t>14-09-2018</a:t>
            </a:fld>
            <a:endParaRPr lang="da-DK"/>
          </a:p>
        </p:txBody>
      </p:sp>
      <p:sp>
        <p:nvSpPr>
          <p:cNvPr id="8" name="Pladsholder til sidefod 7"/>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386262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3" name="Pladsholder til dato 2" hidden="1"/>
          <p:cNvSpPr>
            <a:spLocks noGrp="1"/>
          </p:cNvSpPr>
          <p:nvPr>
            <p:ph type="dt" sz="half" idx="10"/>
          </p:nvPr>
        </p:nvSpPr>
        <p:spPr/>
        <p:txBody>
          <a:bodyPr/>
          <a:lstStyle/>
          <a:p>
            <a:fld id="{06A0F331-7943-41D2-9605-A88D5E7DE3E3}" type="datetime1">
              <a:rPr lang="da-DK" smtClean="0"/>
              <a:t>14-09-2018</a:t>
            </a:fld>
            <a:endParaRPr lang="da-DK" dirty="0"/>
          </a:p>
        </p:txBody>
      </p:sp>
      <p:sp>
        <p:nvSpPr>
          <p:cNvPr id="4" name="Pladsholder til sidefod 3"/>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 name="Group 1"/>
          <p:cNvGrpSpPr/>
          <p:nvPr userDrawn="1"/>
        </p:nvGrpSpPr>
        <p:grpSpPr>
          <a:xfrm>
            <a:off x="12253011" y="2171436"/>
            <a:ext cx="2544960" cy="2157967"/>
            <a:chOff x="-1908720" y="2657249"/>
            <a:chExt cx="1908720" cy="2157967"/>
          </a:xfrm>
        </p:grpSpPr>
        <p:sp>
          <p:nvSpPr>
            <p:cNvPr id="15"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1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spect="1"/>
            </p:cNvPicPr>
            <p:nvPr userDrawn="1"/>
          </p:nvPicPr>
          <p:blipFill>
            <a:blip r:embed="rId5"/>
            <a:stretch>
              <a:fillRect/>
            </a:stretch>
          </p:blipFill>
          <p:spPr>
            <a:xfrm>
              <a:off x="-1752075" y="4526425"/>
              <a:ext cx="248116" cy="288791"/>
            </a:xfrm>
            <a:prstGeom prst="rect">
              <a:avLst/>
            </a:prstGeom>
          </p:spPr>
        </p:pic>
      </p:grpSp>
      <p:pic>
        <p:nvPicPr>
          <p:cNvPr id="18" name="Billed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spTree>
    <p:extLst>
      <p:ext uri="{BB962C8B-B14F-4D97-AF65-F5344CB8AC3E}">
        <p14:creationId xmlns:p14="http://schemas.microsoft.com/office/powerpoint/2010/main" val="4212741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3" name="Pladsholder til dato 2" hidden="1"/>
          <p:cNvSpPr>
            <a:spLocks noGrp="1"/>
          </p:cNvSpPr>
          <p:nvPr>
            <p:ph type="dt" sz="half" idx="10"/>
          </p:nvPr>
        </p:nvSpPr>
        <p:spPr/>
        <p:txBody>
          <a:bodyPr/>
          <a:lstStyle/>
          <a:p>
            <a:fld id="{411E7264-BCAE-4D3D-85A2-51E8A3324337}" type="datetime1">
              <a:rPr lang="da-DK" smtClean="0"/>
              <a:t>14-09-2018</a:t>
            </a:fld>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 referat af bestyrelsesmøde den 29. august 2018 i Forsyning Helsingør Vand A/S og Forsyning Helsingør Spildevand A/S</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 1"/>
          <p:cNvGrpSpPr/>
          <p:nvPr userDrawn="1"/>
        </p:nvGrpSpPr>
        <p:grpSpPr>
          <a:xfrm>
            <a:off x="12253011" y="2171436"/>
            <a:ext cx="2544960" cy="2157967"/>
            <a:chOff x="-1908720" y="2657249"/>
            <a:chExt cx="1908720" cy="2157967"/>
          </a:xfrm>
        </p:grpSpPr>
        <p:sp>
          <p:nvSpPr>
            <p:cNvPr id="21"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17135286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fld id="{837AE2D6-046B-4312-A350-E9546501A764}" type="datetime1">
              <a:rPr lang="da-DK" smtClean="0"/>
              <a:t>14-09-2018</a:t>
            </a:fld>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smtClean="0"/>
              <a:t>Off. referat af bestyrelsesmøde den 29. august 2018 i Forsyning Helsingør Vand A/S og Forsyning Helsingør Spildevand A/S</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smtClean="0"/>
              <a:t>Side</a:t>
            </a:r>
            <a:r>
              <a:rPr lang="da-DK"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2378685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3" name="Pladsholder til dato 2" hidden="1"/>
          <p:cNvSpPr>
            <a:spLocks noGrp="1"/>
          </p:cNvSpPr>
          <p:nvPr>
            <p:ph type="dt" sz="half" idx="10"/>
          </p:nvPr>
        </p:nvSpPr>
        <p:spPr/>
        <p:txBody>
          <a:bodyPr/>
          <a:lstStyle/>
          <a:p>
            <a:fld id="{B19C9766-6504-4437-965B-EF110405C4C8}" type="datetime1">
              <a:rPr lang="da-DK" smtClean="0"/>
              <a:t>14-09-2018</a:t>
            </a:fld>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 referat af bestyrelsesmøde den 29. august 2018 i Forsyning Helsingør Vand A/S og Forsyning Helsingør Spildevand A/S</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7"/>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21664181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4" name="Pladsholder til dato 13" hidden="1"/>
          <p:cNvSpPr>
            <a:spLocks noGrp="1"/>
          </p:cNvSpPr>
          <p:nvPr>
            <p:ph type="dt" sz="half" idx="10"/>
          </p:nvPr>
        </p:nvSpPr>
        <p:spPr/>
        <p:txBody>
          <a:bodyPr/>
          <a:lstStyle/>
          <a:p>
            <a:fld id="{6960CD99-A8DC-40F6-A6C5-375832BAF4C5}" type="datetime1">
              <a:rPr lang="da-DK" smtClean="0"/>
              <a:t>14-09-2018</a:t>
            </a:fld>
            <a:endParaRPr lang="da-DK" dirty="0"/>
          </a:p>
        </p:txBody>
      </p:sp>
      <p:sp>
        <p:nvSpPr>
          <p:cNvPr id="15" name="Pladsholder til sidefod 1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004484"/>
            <a:ext cx="3801229"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44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3.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4.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5.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800493"/>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414795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smtClean="0"/>
              <a:t>Klik og tilføj titel</a:t>
            </a:r>
            <a:endParaRPr lang="da-DK" dirty="0"/>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pic>
        <p:nvPicPr>
          <p:cNvPr id="17"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7344" y="6081866"/>
            <a:ext cx="1995808" cy="401824"/>
          </a:xfrm>
          <a:prstGeom prst="rect">
            <a:avLst/>
          </a:prstGeom>
        </p:spPr>
      </p:pic>
      <p:sp>
        <p:nvSpPr>
          <p:cNvPr id="19" name="Pladsholder til dato 18" hidden="1"/>
          <p:cNvSpPr>
            <a:spLocks noGrp="1"/>
          </p:cNvSpPr>
          <p:nvPr>
            <p:ph type="dt" sz="half" idx="21"/>
          </p:nvPr>
        </p:nvSpPr>
        <p:spPr/>
        <p:txBody>
          <a:bodyPr/>
          <a:lstStyle/>
          <a:p>
            <a:fld id="{3AC0F017-A409-4FD3-9153-375C8909F74C}" type="datetime1">
              <a:rPr lang="da-DK" smtClean="0"/>
              <a:t>14-09-2018</a:t>
            </a:fld>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smtClean="0"/>
              <a:t>Off. referat af bestyrelsesmøde den 29. august 2018 i Forsyning Helsingør Vand A/S og Forsyning Helsingør Spildevand A/S</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pic>
        <p:nvPicPr>
          <p:cNvPr id="27" name="Billed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spTree>
    <p:extLst>
      <p:ext uri="{BB962C8B-B14F-4D97-AF65-F5344CB8AC3E}">
        <p14:creationId xmlns:p14="http://schemas.microsoft.com/office/powerpoint/2010/main" val="1617356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smtClean="0"/>
              <a:t>Klik på ikonet og indsæt billede</a:t>
            </a:r>
            <a:endParaRPr lang="da-DK" dirty="0"/>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3" name="Date Placeholder 2" hidden="1"/>
          <p:cNvSpPr>
            <a:spLocks noGrp="1"/>
          </p:cNvSpPr>
          <p:nvPr>
            <p:ph type="dt" sz="half" idx="10"/>
          </p:nvPr>
        </p:nvSpPr>
        <p:spPr>
          <a:xfrm>
            <a:off x="838200" y="6970294"/>
            <a:ext cx="2743200" cy="365125"/>
          </a:xfrm>
        </p:spPr>
        <p:txBody>
          <a:bodyPr/>
          <a:lstStyle/>
          <a:p>
            <a:fld id="{E4E3E98C-DC1C-4BB1-9E32-3D54AD762ACE}" type="datetime1">
              <a:rPr lang="da-DK" smtClean="0"/>
              <a:t>14-09-2018</a:t>
            </a:fld>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smtClean="0"/>
              <a:t>Off. referat af bestyrelsesmøde den 29. august 2018 i Forsyning Helsingør Vand A/S og Forsyning Helsingør Spildevand A/S</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grpSp>
        <p:nvGrpSpPr>
          <p:cNvPr id="10" name="Group 1"/>
          <p:cNvGrpSpPr/>
          <p:nvPr userDrawn="1"/>
        </p:nvGrpSpPr>
        <p:grpSpPr>
          <a:xfrm>
            <a:off x="12253011" y="2657250"/>
            <a:ext cx="2544960" cy="2929007"/>
            <a:chOff x="-1908720" y="2657249"/>
            <a:chExt cx="1908720" cy="2929007"/>
          </a:xfrm>
        </p:grpSpPr>
        <p:sp>
          <p:nvSpPr>
            <p:cNvPr id="11" name="Tekstboks 2"/>
            <p:cNvSpPr txBox="1"/>
            <p:nvPr userDrawn="1"/>
          </p:nvSpPr>
          <p:spPr bwMode="auto">
            <a:xfrm>
              <a:off x="-1908720" y="2657249"/>
              <a:ext cx="1908720" cy="2929007"/>
            </a:xfrm>
            <a:prstGeom prst="rect">
              <a:avLst/>
            </a:prstGeom>
            <a:noFill/>
          </p:spPr>
          <p:txBody>
            <a:bodyPr wrap="square" lIns="144000" tIns="0" rIns="0" bIns="0">
              <a:spAutoFit/>
            </a:bodyPr>
            <a:lstStyle/>
            <a:p>
              <a:pPr algn="l" eaLnBrk="1" hangingPunct="1">
                <a:spcAft>
                  <a:spcPts val="60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a:p>
              <a:pPr algn="l" eaLnBrk="1" fontAlgn="auto" hangingPunct="1">
                <a:spcBef>
                  <a:spcPts val="600"/>
                </a:spcBef>
                <a:spcAft>
                  <a:spcPts val="240"/>
                </a:spcAft>
                <a:buFontTx/>
                <a:buNone/>
                <a:defRPr/>
              </a:pPr>
              <a:endParaRPr lang="da-DK" sz="900" b="1" noProof="1" smtClean="0">
                <a:solidFill>
                  <a:schemeClr val="tx1">
                    <a:lumMod val="50000"/>
                    <a:lumOff val="50000"/>
                  </a:schemeClr>
                </a:solidFill>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Tip</a:t>
              </a:r>
              <a:r>
                <a:rPr lang="da-DK" altLang="da-DK" sz="900" noProof="1" smtClean="0">
                  <a:solidFill>
                    <a:schemeClr val="tx1">
                      <a:lumMod val="50000"/>
                      <a:lumOff val="50000"/>
                    </a:schemeClr>
                  </a:solidFill>
                  <a:cs typeface="Arial" pitchFamily="34" charset="0"/>
                </a:rPr>
                <a:t>: Hvis du sletter billedet, og sætter et ny ind, kan billedet lægge sig foran ikonet, hvis dette sker, skal du vælge billedet, højreklik og vælg </a:t>
              </a:r>
              <a:r>
                <a:rPr lang="da-DK" altLang="da-DK" sz="900" b="1" noProof="1" smtClean="0">
                  <a:solidFill>
                    <a:schemeClr val="tx1">
                      <a:lumMod val="50000"/>
                      <a:lumOff val="50000"/>
                    </a:schemeClr>
                  </a:solidFill>
                  <a:cs typeface="Arial" pitchFamily="34" charset="0"/>
                </a:rPr>
                <a:t>Placer bagest</a:t>
              </a: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2075" y="3807915"/>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p:cNvPicPr>
            <p:nvPr userDrawn="1"/>
          </p:nvPicPr>
          <p:blipFill>
            <a:blip r:embed="rId3"/>
            <a:stretch>
              <a:fillRect/>
            </a:stretch>
          </p:blipFill>
          <p:spPr>
            <a:xfrm>
              <a:off x="-1752075" y="4611901"/>
              <a:ext cx="248116" cy="288791"/>
            </a:xfrm>
            <a:prstGeom prst="rect">
              <a:avLst/>
            </a:prstGeom>
          </p:spPr>
        </p:pic>
      </p:grpSp>
    </p:spTree>
    <p:extLst>
      <p:ext uri="{BB962C8B-B14F-4D97-AF65-F5344CB8AC3E}">
        <p14:creationId xmlns:p14="http://schemas.microsoft.com/office/powerpoint/2010/main" val="17762658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smtClean="0"/>
              <a:t>.</a:t>
            </a:r>
            <a:endParaRPr lang="da-DK" dirty="0"/>
          </a:p>
        </p:txBody>
      </p:sp>
      <p:sp>
        <p:nvSpPr>
          <p:cNvPr id="3" name="Pladsholder til dato 2"/>
          <p:cNvSpPr>
            <a:spLocks noGrp="1"/>
          </p:cNvSpPr>
          <p:nvPr>
            <p:ph type="dt" sz="half" idx="10"/>
          </p:nvPr>
        </p:nvSpPr>
        <p:spPr/>
        <p:txBody>
          <a:bodyPr/>
          <a:lstStyle/>
          <a:p>
            <a:fld id="{9C4352E5-573A-4E56-A5EC-F0A80215DB71}" type="datetime1">
              <a:rPr lang="da-DK" smtClean="0"/>
              <a:t>14-09-2018</a:t>
            </a:fld>
            <a:endParaRPr lang="da-DK" dirty="0"/>
          </a:p>
        </p:txBody>
      </p:sp>
      <p:sp>
        <p:nvSpPr>
          <p:cNvPr id="4" name="Pladsholder til sidefod 3"/>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26221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smtClean="0"/>
              <a:t>Klik og tilføj titel</a:t>
            </a:r>
            <a:endParaRPr lang="da-DK" dirty="0"/>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fld id="{B4BC530D-430C-44D3-ABD8-174798D3DF8C}" type="datetime1">
              <a:rPr lang="da-DK" smtClean="0"/>
              <a:t>14-09-2018</a:t>
            </a:fld>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smtClean="0"/>
              <a:t>Off. referat af bestyrelsesmøde den 29. august 2018 i Forsyning Helsingør Vand A/S og Forsyning Helsingør Spildevand A/S</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smtClean="0"/>
              <a:t>Side</a:t>
            </a:r>
            <a:r>
              <a:rPr lang="da-DK" dirty="0" smtClean="0"/>
              <a:t> </a:t>
            </a:r>
            <a:fld id="{5BA07366-CB75-4AA8-9E5B-928B849F427C}" type="slidenum">
              <a:rPr lang="da-DK" smtClean="0"/>
              <a:pPr/>
              <a:t>‹nr.›</a:t>
            </a:fld>
            <a:endParaRPr lang="da-DK" dirty="0"/>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37344" y="6081867"/>
            <a:ext cx="1995808" cy="401825"/>
          </a:xfrm>
          <a:prstGeom prst="rect">
            <a:avLst/>
          </a:prstGeom>
        </p:spPr>
      </p:pic>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66" r:id="rId5"/>
    <p:sldLayoutId id="2147483650" r:id="rId6"/>
    <p:sldLayoutId id="2147483662" r:id="rId7"/>
    <p:sldLayoutId id="2147483660" r:id="rId8"/>
    <p:sldLayoutId id="2147483664" r:id="rId9"/>
    <p:sldLayoutId id="2147483665" r:id="rId10"/>
    <p:sldLayoutId id="2147483654" r:id="rId11"/>
    <p:sldLayoutId id="2147483655" r:id="rId12"/>
    <p:sldLayoutId id="2147483668" r:id="rId13"/>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3789040"/>
            <a:ext cx="12192000" cy="2016224"/>
          </a:xfrm>
        </p:spPr>
        <p:txBody>
          <a:bodyPr/>
          <a:lstStyle/>
          <a:p>
            <a:r>
              <a:rPr lang="da-DK" sz="1600" b="1" dirty="0" smtClean="0"/>
              <a:t>Referat af bestyrelsesmøde </a:t>
            </a:r>
            <a:r>
              <a:rPr lang="da-DK" sz="1600" b="1" dirty="0"/>
              <a:t>den </a:t>
            </a:r>
            <a:r>
              <a:rPr lang="da-DK" sz="1600" b="1" dirty="0" smtClean="0"/>
              <a:t>29. august </a:t>
            </a:r>
            <a:r>
              <a:rPr lang="da-DK" sz="1600" b="1" dirty="0"/>
              <a:t>2018 i:</a:t>
            </a:r>
            <a:br>
              <a:rPr lang="da-DK" sz="1600" b="1" dirty="0"/>
            </a:br>
            <a:r>
              <a:rPr lang="da-DK" sz="1600" dirty="0"/>
              <a:t>Forsyning Helsingør Vand A/S</a:t>
            </a:r>
            <a:br>
              <a:rPr lang="da-DK" sz="1600" dirty="0"/>
            </a:br>
            <a:r>
              <a:rPr lang="da-DK" sz="1600" dirty="0"/>
              <a:t>Forsyning Helsingør Spildevand A/S</a:t>
            </a:r>
            <a:br>
              <a:rPr lang="da-DK" sz="1600" dirty="0"/>
            </a:br>
            <a:endParaRPr lang="da-DK" sz="1600" dirty="0"/>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789039"/>
          </a:xfrm>
          <a:prstGeom prst="rect">
            <a:avLst/>
          </a:prstGeom>
        </p:spPr>
      </p:pic>
      <p:sp>
        <p:nvSpPr>
          <p:cNvPr id="2" name="Pladsholder til sidefod 1"/>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a:t>
            </a:fld>
            <a:endParaRPr lang="da-DK" dirty="0"/>
          </a:p>
        </p:txBody>
      </p:sp>
    </p:spTree>
    <p:extLst>
      <p:ext uri="{BB962C8B-B14F-4D97-AF65-F5344CB8AC3E}">
        <p14:creationId xmlns:p14="http://schemas.microsoft.com/office/powerpoint/2010/main" val="434877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Regulatoriske forhold 2018 – Koncern</a:t>
            </a:r>
            <a:endParaRPr lang="da-DK" dirty="0"/>
          </a:p>
        </p:txBody>
      </p:sp>
      <p:sp>
        <p:nvSpPr>
          <p:cNvPr id="3" name="Pladsholder til slidenummer 2"/>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10</a:t>
            </a:fld>
            <a:endParaRPr lang="da-DK" dirty="0"/>
          </a:p>
        </p:txBody>
      </p:sp>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4" name="Pladsholder til indhold 3"/>
          <p:cNvSpPr>
            <a:spLocks noGrp="1"/>
          </p:cNvSpPr>
          <p:nvPr>
            <p:ph idx="1"/>
          </p:nvPr>
        </p:nvSpPr>
        <p:spPr/>
        <p:txBody>
          <a:bodyPr/>
          <a:lstStyle/>
          <a:p>
            <a:r>
              <a:rPr lang="da-DK" dirty="0" smtClean="0"/>
              <a:t>Vandselskabernes </a:t>
            </a:r>
            <a:r>
              <a:rPr lang="da-DK" dirty="0" err="1"/>
              <a:t>regulatoriske</a:t>
            </a:r>
            <a:r>
              <a:rPr lang="da-DK" dirty="0"/>
              <a:t> forhold pr. </a:t>
            </a:r>
            <a:r>
              <a:rPr lang="da-DK" dirty="0" smtClean="0"/>
              <a:t>juni </a:t>
            </a:r>
            <a:r>
              <a:rPr lang="da-DK" dirty="0"/>
              <a:t>2018 blev præsenteret for bestyrelsen.</a:t>
            </a:r>
          </a:p>
          <a:p>
            <a:endParaRPr lang="da-DK" dirty="0"/>
          </a:p>
        </p:txBody>
      </p:sp>
    </p:spTree>
    <p:extLst>
      <p:ext uri="{BB962C8B-B14F-4D97-AF65-F5344CB8AC3E}">
        <p14:creationId xmlns:p14="http://schemas.microsoft.com/office/powerpoint/2010/main" val="24756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Anlægsinvesteringer – juni 2018</a:t>
            </a:r>
            <a:endParaRPr lang="da-DK" dirty="0"/>
          </a:p>
        </p:txBody>
      </p:sp>
      <p:sp>
        <p:nvSpPr>
          <p:cNvPr id="7" name="Pladsholder til indhold 6"/>
          <p:cNvSpPr>
            <a:spLocks noGrp="1"/>
          </p:cNvSpPr>
          <p:nvPr>
            <p:ph idx="1"/>
          </p:nvPr>
        </p:nvSpPr>
        <p:spPr/>
        <p:txBody>
          <a:bodyPr/>
          <a:lstStyle/>
          <a:p>
            <a:pPr>
              <a:buFont typeface="Wingdings" panose="05000000000000000000" pitchFamily="2" charset="2"/>
              <a:buChar char="§"/>
            </a:pPr>
            <a:r>
              <a:rPr lang="da-DK" dirty="0"/>
              <a:t>Anlægsrapporteringen pr. juni 2018 blev præsenteret for bestyrelsen. </a:t>
            </a:r>
            <a:endParaRPr lang="da-DK" dirty="0" smtClean="0"/>
          </a:p>
          <a:p>
            <a:pPr>
              <a:buFont typeface="Wingdings" panose="05000000000000000000" pitchFamily="2" charset="2"/>
              <a:buChar char="§"/>
            </a:pPr>
            <a:endParaRPr lang="da-DK" dirty="0"/>
          </a:p>
          <a:p>
            <a:pPr>
              <a:buFont typeface="Wingdings" panose="05000000000000000000" pitchFamily="2" charset="2"/>
              <a:buChar char="§"/>
            </a:pPr>
            <a:r>
              <a:rPr lang="da-DK" dirty="0" smtClean="0"/>
              <a:t>Der </a:t>
            </a:r>
            <a:r>
              <a:rPr lang="da-DK" dirty="0"/>
              <a:t>er ved udgangen af juni investeret for 18,3 mio.kr. i drikkevandselskabet og 18,8 mio.kr. i spildevandsselskabet, svarende til 34 pct. henholdsvis 25 pct. af de reviderede anlægsbudgetter pr. juni 2018.</a:t>
            </a:r>
          </a:p>
          <a:p>
            <a:pPr>
              <a:buFont typeface="Wingdings" panose="05000000000000000000" pitchFamily="2" charset="2"/>
              <a:buChar char="§"/>
            </a:pPr>
            <a:endParaRPr lang="da-DK" dirty="0"/>
          </a:p>
          <a:p>
            <a:pPr>
              <a:buFont typeface="Wingdings" panose="05000000000000000000" pitchFamily="2" charset="2"/>
              <a:buChar char="§"/>
            </a:pPr>
            <a:r>
              <a:rPr lang="da-DK" dirty="0"/>
              <a:t>Bestyrelsen tog den samlede økonomi- og ledelsesrapportering for vandselskaberne til efterretning.</a:t>
            </a:r>
          </a:p>
          <a:p>
            <a:pPr>
              <a:buClr>
                <a:schemeClr val="accent1"/>
              </a:buClr>
              <a:buNone/>
            </a:pPr>
            <a:r>
              <a:rPr lang="da-DK" dirty="0"/>
              <a:t> </a:t>
            </a:r>
          </a:p>
        </p:txBody>
      </p:sp>
      <p:sp>
        <p:nvSpPr>
          <p:cNvPr id="4" name="Pladsholder til sidefod 3"/>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11</a:t>
            </a:fld>
            <a:endParaRPr lang="da-DK" dirty="0"/>
          </a:p>
        </p:txBody>
      </p:sp>
    </p:spTree>
    <p:extLst>
      <p:ext uri="{BB962C8B-B14F-4D97-AF65-F5344CB8AC3E}">
        <p14:creationId xmlns:p14="http://schemas.microsoft.com/office/powerpoint/2010/main" val="369748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0" cy="1445461"/>
          </a:xfrm>
        </p:spPr>
        <p:txBody>
          <a:bodyPr/>
          <a:lstStyle/>
          <a:p>
            <a:r>
              <a:rPr lang="da-DK" b="1" dirty="0" smtClean="0">
                <a:latin typeface="+mn-lt"/>
              </a:rPr>
              <a:t>5. Budgetforudsætninger for budget 2019</a:t>
            </a:r>
            <a:endParaRPr lang="da-DK" b="1" dirty="0">
              <a:latin typeface="+mn-lt"/>
            </a:endParaRPr>
          </a:p>
        </p:txBody>
      </p:sp>
      <p:sp>
        <p:nvSpPr>
          <p:cNvPr id="6" name="Pladsholder til tekst 5"/>
          <p:cNvSpPr>
            <a:spLocks noGrp="1"/>
          </p:cNvSpPr>
          <p:nvPr>
            <p:ph type="body" sz="quarter" idx="13"/>
          </p:nvPr>
        </p:nvSpPr>
        <p:spPr>
          <a:xfrm>
            <a:off x="958850" y="1556792"/>
            <a:ext cx="6937350" cy="4608512"/>
          </a:xfrm>
        </p:spPr>
        <p:txBody>
          <a:bodyPr/>
          <a:lstStyle/>
          <a:p>
            <a:pPr>
              <a:buNone/>
            </a:pPr>
            <a:r>
              <a:rPr lang="da-DK" sz="1800" dirty="0" smtClean="0"/>
              <a:t>Tavshedspligt ej fraveget for dette punkt. </a:t>
            </a:r>
          </a:p>
          <a:p>
            <a:pPr marL="342900" indent="-342900">
              <a:buClr>
                <a:schemeClr val="accent1"/>
              </a:buClr>
              <a:buFont typeface="Wingdings" panose="05000000000000000000" pitchFamily="2" charset="2"/>
              <a:buChar char="§"/>
            </a:pPr>
            <a:endParaRPr lang="da-DK" sz="1800" dirty="0"/>
          </a:p>
          <a:p>
            <a:pPr marL="342900" indent="-342900">
              <a:buClr>
                <a:schemeClr val="accent1"/>
              </a:buClr>
              <a:buFont typeface="Wingdings" panose="05000000000000000000" pitchFamily="2" charset="2"/>
              <a:buChar char="§"/>
            </a:pPr>
            <a:endParaRPr lang="da-DK" sz="1800" dirty="0" smtClean="0"/>
          </a:p>
        </p:txBody>
      </p:sp>
      <p:pic>
        <p:nvPicPr>
          <p:cNvPr id="3" name="Pladsholder til billede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3082" r="3082"/>
          <a:stretch>
            <a:fillRect/>
          </a:stretch>
        </p:blipFill>
        <p:spPr>
          <a:xfrm>
            <a:off x="8075173" y="2192090"/>
            <a:ext cx="3697618" cy="2630214"/>
          </a:xfrm>
        </p:spPr>
      </p:pic>
      <p:sp>
        <p:nvSpPr>
          <p:cNvPr id="4" name="Pladsholder til sidefod 3"/>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12</a:t>
            </a:fld>
            <a:endParaRPr lang="da-DK" dirty="0"/>
          </a:p>
        </p:txBody>
      </p:sp>
    </p:spTree>
    <p:extLst>
      <p:ext uri="{BB962C8B-B14F-4D97-AF65-F5344CB8AC3E}">
        <p14:creationId xmlns:p14="http://schemas.microsoft.com/office/powerpoint/2010/main" val="1560400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6. Energiintegration i Helsingør Renseanlæg</a:t>
            </a:r>
            <a:endParaRPr lang="da-DK" b="1" dirty="0">
              <a:latin typeface="+mn-lt"/>
            </a:endParaRPr>
          </a:p>
        </p:txBody>
      </p:sp>
      <p:sp>
        <p:nvSpPr>
          <p:cNvPr id="3" name="Pladsholder til tekst 2"/>
          <p:cNvSpPr>
            <a:spLocks noGrp="1"/>
          </p:cNvSpPr>
          <p:nvPr>
            <p:ph type="body" sz="quarter" idx="13"/>
          </p:nvPr>
        </p:nvSpPr>
        <p:spPr>
          <a:xfrm>
            <a:off x="958850" y="1268760"/>
            <a:ext cx="6361286" cy="5241794"/>
          </a:xfrm>
        </p:spPr>
        <p:txBody>
          <a:bodyPr/>
          <a:lstStyle/>
          <a:p>
            <a:pPr>
              <a:buClr>
                <a:schemeClr val="accent1"/>
              </a:buClr>
              <a:buNone/>
            </a:pPr>
            <a:r>
              <a:rPr lang="da-DK" sz="1400" b="1" dirty="0" smtClean="0"/>
              <a:t>Baggrund:</a:t>
            </a:r>
          </a:p>
          <a:p>
            <a:pPr marL="285750" indent="-285750">
              <a:buClr>
                <a:schemeClr val="accent1"/>
              </a:buClr>
              <a:buFont typeface="Wingdings" panose="05000000000000000000" pitchFamily="2" charset="2"/>
              <a:buChar char="§"/>
            </a:pPr>
            <a:r>
              <a:rPr lang="da-DK" sz="1400" dirty="0" smtClean="0"/>
              <a:t>Emnet er tidligere blevet behandlet på bestyrelsesmøde den 1. september 2017, hvor det blev besluttet, at det daværende projektforslag skulle fremsendes til Helsingør Kommunes godkendelse. </a:t>
            </a:r>
          </a:p>
          <a:p>
            <a:pPr marL="285750" indent="-285750">
              <a:buClr>
                <a:schemeClr val="accent1"/>
              </a:buClr>
              <a:buFont typeface="Wingdings" panose="05000000000000000000" pitchFamily="2" charset="2"/>
              <a:buChar char="§"/>
            </a:pPr>
            <a:endParaRPr lang="da-DK" sz="1400" dirty="0" smtClean="0"/>
          </a:p>
          <a:p>
            <a:pPr marL="285750" indent="-285750">
              <a:buClr>
                <a:schemeClr val="accent1"/>
              </a:buClr>
              <a:buFont typeface="Wingdings" panose="05000000000000000000" pitchFamily="2" charset="2"/>
              <a:buChar char="§"/>
            </a:pPr>
            <a:r>
              <a:rPr lang="da-DK" sz="1400" dirty="0" smtClean="0"/>
              <a:t>Helsingør Kommune</a:t>
            </a:r>
            <a:r>
              <a:rPr lang="da-DK" sz="1400" dirty="0" smtClean="0">
                <a:solidFill>
                  <a:srgbClr val="FF0000"/>
                </a:solidFill>
              </a:rPr>
              <a:t> </a:t>
            </a:r>
            <a:r>
              <a:rPr lang="da-DK" sz="1400" dirty="0" smtClean="0"/>
              <a:t>godkendte projektet i maj 2018. </a:t>
            </a:r>
          </a:p>
          <a:p>
            <a:pPr>
              <a:buClr>
                <a:schemeClr val="accent1"/>
              </a:buClr>
              <a:buNone/>
            </a:pPr>
            <a:endParaRPr lang="da-DK" sz="1400" dirty="0" smtClean="0">
              <a:solidFill>
                <a:srgbClr val="FF0000"/>
              </a:solidFill>
            </a:endParaRPr>
          </a:p>
          <a:p>
            <a:pPr>
              <a:buClr>
                <a:schemeClr val="accent1"/>
              </a:buClr>
              <a:buNone/>
            </a:pPr>
            <a:r>
              <a:rPr lang="da-DK" sz="1400" dirty="0" smtClean="0"/>
              <a:t>Projektet </a:t>
            </a:r>
            <a:r>
              <a:rPr lang="da-DK" sz="1400" dirty="0"/>
              <a:t>sigter mod at optimere energiproduktionen i renseanlægget ved at kombinere:</a:t>
            </a:r>
          </a:p>
          <a:p>
            <a:pPr marL="702900" lvl="2" indent="-342900">
              <a:buClr>
                <a:schemeClr val="accent1"/>
              </a:buClr>
              <a:buFont typeface="Wingdings" panose="05000000000000000000" pitchFamily="2" charset="2"/>
              <a:buChar char="§"/>
            </a:pPr>
            <a:r>
              <a:rPr lang="da-DK" sz="1400" b="1" dirty="0" smtClean="0"/>
              <a:t>Fjernvarmetilslutning </a:t>
            </a:r>
            <a:r>
              <a:rPr lang="da-DK" sz="1400" b="1" dirty="0"/>
              <a:t>af renseanlægget</a:t>
            </a:r>
          </a:p>
          <a:p>
            <a:pPr lvl="5">
              <a:buClr>
                <a:schemeClr val="accent1"/>
              </a:buClr>
              <a:buFont typeface="Wingdings" panose="05000000000000000000" pitchFamily="2" charset="2"/>
              <a:buChar char="§"/>
            </a:pPr>
            <a:r>
              <a:rPr lang="da-DK" sz="1400" dirty="0"/>
              <a:t>Fjernvarme kan erstatte naturgas som varmekilde i renseanlægget</a:t>
            </a:r>
          </a:p>
          <a:p>
            <a:pPr lvl="5">
              <a:buClr>
                <a:schemeClr val="accent1"/>
              </a:buClr>
              <a:buFont typeface="Wingdings" panose="05000000000000000000" pitchFamily="2" charset="2"/>
              <a:buChar char="§"/>
            </a:pPr>
            <a:r>
              <a:rPr lang="da-DK" sz="1400" dirty="0"/>
              <a:t>Det kræver anlæg af en fjernvarmeledning under baneterrænet</a:t>
            </a:r>
          </a:p>
          <a:p>
            <a:pPr lvl="5">
              <a:buClr>
                <a:schemeClr val="accent1"/>
              </a:buClr>
              <a:buFont typeface="Wingdings" panose="05000000000000000000" pitchFamily="2" charset="2"/>
              <a:buChar char="§"/>
            </a:pPr>
            <a:endParaRPr lang="da-DK" sz="1400" dirty="0"/>
          </a:p>
          <a:p>
            <a:pPr marL="702900" lvl="2" indent="-342900">
              <a:buClr>
                <a:schemeClr val="accent1"/>
              </a:buClr>
              <a:buFont typeface="Wingdings" panose="05000000000000000000" pitchFamily="2" charset="2"/>
              <a:buChar char="§"/>
            </a:pPr>
            <a:r>
              <a:rPr lang="da-DK" sz="1400" b="1" dirty="0"/>
              <a:t>Elektrisk Varmepumpe til produktion af fjernvarme med spildevand som varmekilde</a:t>
            </a:r>
          </a:p>
          <a:p>
            <a:pPr lvl="5">
              <a:buClr>
                <a:schemeClr val="accent1"/>
              </a:buClr>
              <a:buFont typeface="Wingdings" panose="05000000000000000000" pitchFamily="2" charset="2"/>
              <a:buChar char="§"/>
            </a:pPr>
            <a:r>
              <a:rPr lang="da-DK" sz="1400" dirty="0"/>
              <a:t>Projektforslag er godkendt af Helsingør Kommune maj 2018</a:t>
            </a:r>
          </a:p>
          <a:p>
            <a:pPr marL="702900" lvl="2" indent="-342900">
              <a:buClr>
                <a:schemeClr val="accent1"/>
              </a:buClr>
              <a:buFont typeface="Wingdings" panose="05000000000000000000" pitchFamily="2" charset="2"/>
              <a:buChar char="§"/>
            </a:pPr>
            <a:endParaRPr lang="da-DK" sz="1400" dirty="0"/>
          </a:p>
          <a:p>
            <a:pPr marL="702900" lvl="2" indent="-342900">
              <a:buClr>
                <a:schemeClr val="accent1"/>
              </a:buClr>
              <a:buFont typeface="Wingdings" panose="05000000000000000000" pitchFamily="2" charset="2"/>
              <a:buChar char="§"/>
            </a:pPr>
            <a:r>
              <a:rPr lang="da-DK" sz="1400" b="1" dirty="0"/>
              <a:t>Optimering af biogasproduktion og gasmotoranlæg</a:t>
            </a:r>
          </a:p>
          <a:p>
            <a:pPr marL="1002938" lvl="5" indent="-285750">
              <a:buClr>
                <a:schemeClr val="accent1"/>
              </a:buClr>
              <a:buFont typeface="Wingdings" panose="05000000000000000000" pitchFamily="2" charset="2"/>
              <a:buChar char="§"/>
            </a:pPr>
            <a:r>
              <a:rPr lang="da-DK" sz="1400" dirty="0"/>
              <a:t>Biogasproduktionen optimeres</a:t>
            </a:r>
          </a:p>
          <a:p>
            <a:pPr marL="1002938" lvl="5" indent="-285750">
              <a:buClr>
                <a:schemeClr val="accent1"/>
              </a:buClr>
              <a:buFont typeface="Wingdings" panose="05000000000000000000" pitchFamily="2" charset="2"/>
              <a:buChar char="§"/>
            </a:pPr>
            <a:r>
              <a:rPr lang="da-DK" sz="1400" dirty="0"/>
              <a:t>Produktion af el- og varmeproduktion øges med en ny og større </a:t>
            </a:r>
            <a:r>
              <a:rPr lang="da-DK" sz="1400" dirty="0" smtClean="0"/>
              <a:t>gasmotor</a:t>
            </a:r>
          </a:p>
          <a:p>
            <a:pPr marL="642938" lvl="3" indent="-285750">
              <a:buClr>
                <a:schemeClr val="accent1"/>
              </a:buClr>
              <a:buFont typeface="Wingdings" panose="05000000000000000000" pitchFamily="2" charset="2"/>
              <a:buChar char="§"/>
            </a:pPr>
            <a:endParaRPr lang="da-DK" sz="1600" dirty="0"/>
          </a:p>
          <a:p>
            <a:endParaRPr lang="da-DK" dirty="0"/>
          </a:p>
        </p:txBody>
      </p:sp>
      <p:sp>
        <p:nvSpPr>
          <p:cNvPr id="4" name="Pladsholder til sidefod 3"/>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13</a:t>
            </a:fld>
            <a:endParaRPr lang="da-DK" dirty="0"/>
          </a:p>
        </p:txBody>
      </p:sp>
      <p:pic>
        <p:nvPicPr>
          <p:cNvPr id="8" name="Picture 2" descr="Nyt trace til PF 2okt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761" y="1844824"/>
            <a:ext cx="3836591" cy="370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felt 9"/>
          <p:cNvSpPr txBox="1"/>
          <p:nvPr/>
        </p:nvSpPr>
        <p:spPr>
          <a:xfrm>
            <a:off x="7920784" y="5661248"/>
            <a:ext cx="3312368" cy="200055"/>
          </a:xfrm>
          <a:prstGeom prst="rect">
            <a:avLst/>
          </a:prstGeom>
          <a:noFill/>
        </p:spPr>
        <p:txBody>
          <a:bodyPr wrap="square" lIns="0" tIns="0" rIns="0" bIns="0" rtlCol="0">
            <a:spAutoFit/>
          </a:bodyPr>
          <a:lstStyle/>
          <a:p>
            <a:r>
              <a:rPr lang="da-DK" sz="1300" dirty="0"/>
              <a:t>Fjernvarmetrace for tilslutning af renseanlægget.</a:t>
            </a:r>
          </a:p>
        </p:txBody>
      </p:sp>
    </p:spTree>
    <p:extLst>
      <p:ext uri="{BB962C8B-B14F-4D97-AF65-F5344CB8AC3E}">
        <p14:creationId xmlns:p14="http://schemas.microsoft.com/office/powerpoint/2010/main" val="736029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6. Energiintegration i Helsingør Renseanlæg</a:t>
            </a:r>
            <a:endParaRPr lang="da-DK" b="1" dirty="0">
              <a:latin typeface="+mn-lt"/>
            </a:endParaRPr>
          </a:p>
        </p:txBody>
      </p:sp>
      <p:sp>
        <p:nvSpPr>
          <p:cNvPr id="3" name="Pladsholder til tekst 2"/>
          <p:cNvSpPr>
            <a:spLocks noGrp="1"/>
          </p:cNvSpPr>
          <p:nvPr>
            <p:ph type="body" sz="quarter" idx="13"/>
          </p:nvPr>
        </p:nvSpPr>
        <p:spPr>
          <a:xfrm>
            <a:off x="767408" y="1556792"/>
            <a:ext cx="5904656" cy="4464496"/>
          </a:xfrm>
        </p:spPr>
        <p:txBody>
          <a:bodyPr/>
          <a:lstStyle/>
          <a:p>
            <a:pPr marL="342900" indent="-342900">
              <a:buClr>
                <a:schemeClr val="accent1"/>
              </a:buClr>
              <a:buFont typeface="Wingdings" panose="05000000000000000000" pitchFamily="2" charset="2"/>
              <a:buChar char="§"/>
            </a:pPr>
            <a:r>
              <a:rPr lang="da-DK" sz="1700" dirty="0" smtClean="0"/>
              <a:t>Fjernvarmeledningen </a:t>
            </a:r>
            <a:r>
              <a:rPr lang="da-DK" sz="1700" dirty="0"/>
              <a:t>til renseanlægget etableres og ejes af </a:t>
            </a:r>
            <a:r>
              <a:rPr lang="da-DK" sz="1700" dirty="0" smtClean="0"/>
              <a:t>Forsyning Helsingør Varme A/S.</a:t>
            </a:r>
          </a:p>
          <a:p>
            <a:pPr>
              <a:buClr>
                <a:schemeClr val="accent1"/>
              </a:buClr>
              <a:buNone/>
            </a:pPr>
            <a:endParaRPr lang="da-DK" sz="1700" dirty="0" smtClean="0"/>
          </a:p>
          <a:p>
            <a:pPr marL="342900" indent="-342900">
              <a:buClr>
                <a:schemeClr val="accent1"/>
              </a:buClr>
              <a:buFont typeface="Wingdings" panose="05000000000000000000" pitchFamily="2" charset="2"/>
              <a:buChar char="§"/>
            </a:pPr>
            <a:r>
              <a:rPr lang="da-DK" sz="1700" dirty="0" smtClean="0"/>
              <a:t>Forsyning Helsingør </a:t>
            </a:r>
            <a:r>
              <a:rPr lang="da-DK" sz="1700" dirty="0"/>
              <a:t>Spildevand </a:t>
            </a:r>
            <a:r>
              <a:rPr lang="da-DK" sz="1700" dirty="0" smtClean="0"/>
              <a:t>A/S betaler </a:t>
            </a:r>
            <a:r>
              <a:rPr lang="da-DK" sz="1700" dirty="0"/>
              <a:t>et </a:t>
            </a:r>
            <a:r>
              <a:rPr lang="da-DK" sz="1700" dirty="0" smtClean="0"/>
              <a:t>tilslutnings-bidrag</a:t>
            </a:r>
            <a:r>
              <a:rPr lang="da-DK" sz="1700" dirty="0"/>
              <a:t>, i første omgang sat til den fulde udgift for etablering af ledningen</a:t>
            </a:r>
            <a:r>
              <a:rPr lang="da-DK" sz="1700" dirty="0" smtClean="0"/>
              <a:t>.</a:t>
            </a:r>
          </a:p>
          <a:p>
            <a:pPr>
              <a:buClr>
                <a:schemeClr val="accent1"/>
              </a:buClr>
              <a:buNone/>
            </a:pPr>
            <a:endParaRPr lang="da-DK" sz="1700" dirty="0" smtClean="0"/>
          </a:p>
          <a:p>
            <a:pPr marL="342900" indent="-342900">
              <a:buClr>
                <a:schemeClr val="accent1"/>
              </a:buClr>
              <a:buFont typeface="Wingdings" panose="05000000000000000000" pitchFamily="2" charset="2"/>
              <a:buChar char="§"/>
            </a:pPr>
            <a:r>
              <a:rPr lang="da-DK" sz="1700" dirty="0" smtClean="0"/>
              <a:t>Varmepumpe erhverves af Forsyning Helsingør Spildevand A/S.</a:t>
            </a:r>
          </a:p>
          <a:p>
            <a:pPr>
              <a:buClr>
                <a:schemeClr val="accent1"/>
              </a:buClr>
              <a:buNone/>
            </a:pPr>
            <a:endParaRPr lang="da-DK" sz="1700" dirty="0"/>
          </a:p>
          <a:p>
            <a:pPr marL="342900" indent="-342900">
              <a:buClr>
                <a:schemeClr val="accent1"/>
              </a:buClr>
              <a:buFont typeface="Wingdings" panose="05000000000000000000" pitchFamily="2" charset="2"/>
              <a:buChar char="§"/>
            </a:pPr>
            <a:r>
              <a:rPr lang="da-DK" sz="1700" u="sng" dirty="0" smtClean="0"/>
              <a:t>Produceret </a:t>
            </a:r>
            <a:r>
              <a:rPr lang="da-DK" sz="1700" u="sng" dirty="0"/>
              <a:t>varme</a:t>
            </a:r>
            <a:r>
              <a:rPr lang="da-DK" sz="1700" dirty="0"/>
              <a:t> fra varmepumpe og evt. overskudsvarme fra biogas aftages af HØK til en ”</a:t>
            </a:r>
            <a:r>
              <a:rPr lang="da-DK" sz="1700" dirty="0" err="1" smtClean="0"/>
              <a:t>flat</a:t>
            </a:r>
            <a:r>
              <a:rPr lang="da-DK" sz="1700" dirty="0"/>
              <a:t>-</a:t>
            </a:r>
            <a:r>
              <a:rPr lang="da-DK" sz="1700" dirty="0" smtClean="0"/>
              <a:t>rate</a:t>
            </a:r>
            <a:r>
              <a:rPr lang="da-DK" sz="1700" dirty="0"/>
              <a:t>” pris svarende til </a:t>
            </a:r>
            <a:r>
              <a:rPr lang="da-DK" sz="1700" dirty="0" err="1"/>
              <a:t>HØK’s</a:t>
            </a:r>
            <a:r>
              <a:rPr lang="da-DK" sz="1700" dirty="0"/>
              <a:t> marginale </a:t>
            </a:r>
            <a:r>
              <a:rPr lang="da-DK" sz="1700" dirty="0" smtClean="0"/>
              <a:t>produktionspris.</a:t>
            </a:r>
            <a:endParaRPr lang="da-DK" sz="1700" dirty="0"/>
          </a:p>
          <a:p>
            <a:pPr marL="342900" indent="-342900">
              <a:buClr>
                <a:schemeClr val="accent1"/>
              </a:buClr>
              <a:buFont typeface="Wingdings" panose="05000000000000000000" pitchFamily="2" charset="2"/>
              <a:buChar char="§"/>
            </a:pPr>
            <a:endParaRPr lang="da-DK" sz="1700" dirty="0"/>
          </a:p>
          <a:p>
            <a:pPr marL="342900" indent="-342900">
              <a:buClr>
                <a:schemeClr val="accent1"/>
              </a:buClr>
              <a:buFont typeface="Wingdings" panose="05000000000000000000" pitchFamily="2" charset="2"/>
              <a:buChar char="§"/>
            </a:pPr>
            <a:r>
              <a:rPr lang="da-DK" sz="1700" u="sng" dirty="0"/>
              <a:t>Forbrugt varme</a:t>
            </a:r>
            <a:r>
              <a:rPr lang="da-DK" sz="1700" dirty="0"/>
              <a:t> til rum og procesvarme i renseanlægget, som ikke dækkes af varme fra gasmotoren, aftages fra fjernvarmenettet til fjernvarmetakster.</a:t>
            </a:r>
          </a:p>
          <a:p>
            <a:pPr marL="342900" indent="-342900">
              <a:buClr>
                <a:schemeClr val="accent1"/>
              </a:buClr>
              <a:buFont typeface="Wingdings" panose="05000000000000000000" pitchFamily="2" charset="2"/>
              <a:buChar char="§"/>
            </a:pPr>
            <a:endParaRPr lang="da-DK" sz="1600" dirty="0"/>
          </a:p>
        </p:txBody>
      </p:sp>
      <p:pic>
        <p:nvPicPr>
          <p:cNvPr id="9" name="Pladsholder til billede 8"/>
          <p:cNvPicPr>
            <a:picLocks noGrp="1" noChangeAspect="1"/>
          </p:cNvPicPr>
          <p:nvPr>
            <p:ph type="pic" sz="quarter" idx="14"/>
          </p:nvPr>
        </p:nvPicPr>
        <p:blipFill>
          <a:blip r:embed="rId3"/>
          <a:srcRect l="5453" r="5453"/>
          <a:stretch>
            <a:fillRect/>
          </a:stretch>
        </p:blipFill>
        <p:spPr>
          <a:xfrm>
            <a:off x="6672064" y="2166938"/>
            <a:ext cx="4849119" cy="3416300"/>
          </a:xfrm>
          <a:prstGeom prst="rect">
            <a:avLst/>
          </a:prstGeom>
        </p:spPr>
      </p:pic>
      <p:sp>
        <p:nvSpPr>
          <p:cNvPr id="4" name="Pladsholder til sidefod 3"/>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14</a:t>
            </a:fld>
            <a:endParaRPr lang="da-DK" dirty="0"/>
          </a:p>
        </p:txBody>
      </p:sp>
    </p:spTree>
    <p:extLst>
      <p:ext uri="{BB962C8B-B14F-4D97-AF65-F5344CB8AC3E}">
        <p14:creationId xmlns:p14="http://schemas.microsoft.com/office/powerpoint/2010/main" val="626100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424" y="188641"/>
            <a:ext cx="10273151" cy="1008111"/>
          </a:xfrm>
        </p:spPr>
        <p:txBody>
          <a:bodyPr/>
          <a:lstStyle/>
          <a:p>
            <a:r>
              <a:rPr lang="da-DK" b="1" dirty="0" smtClean="0">
                <a:latin typeface="+mn-lt"/>
              </a:rPr>
              <a:t>6. Projektets fordele</a:t>
            </a:r>
            <a:endParaRPr lang="da-DK" b="1" dirty="0">
              <a:latin typeface="+mn-lt"/>
            </a:endParaRPr>
          </a:p>
        </p:txBody>
      </p:sp>
      <p:sp>
        <p:nvSpPr>
          <p:cNvPr id="3" name="Pladsholder til tekst 2"/>
          <p:cNvSpPr>
            <a:spLocks noGrp="1"/>
          </p:cNvSpPr>
          <p:nvPr>
            <p:ph type="body" sz="quarter" idx="13"/>
          </p:nvPr>
        </p:nvSpPr>
        <p:spPr>
          <a:xfrm>
            <a:off x="958850" y="1268760"/>
            <a:ext cx="6361285" cy="6696744"/>
          </a:xfrm>
        </p:spPr>
        <p:txBody>
          <a:bodyPr/>
          <a:lstStyle/>
          <a:p>
            <a:pPr>
              <a:buNone/>
            </a:pPr>
            <a:r>
              <a:rPr lang="da-DK" sz="1800" b="1" dirty="0"/>
              <a:t>Økonomi</a:t>
            </a:r>
          </a:p>
          <a:p>
            <a:pPr marL="642938" lvl="3" indent="-285750">
              <a:buClr>
                <a:schemeClr val="accent1"/>
              </a:buClr>
              <a:buFont typeface="Wingdings" panose="05000000000000000000" pitchFamily="2" charset="2"/>
              <a:buChar char="§"/>
            </a:pPr>
            <a:r>
              <a:rPr lang="da-DK" sz="1400" dirty="0"/>
              <a:t>Positiv business case</a:t>
            </a:r>
          </a:p>
          <a:p>
            <a:pPr marL="642938" lvl="3" indent="-285750">
              <a:buClr>
                <a:schemeClr val="accent1"/>
              </a:buClr>
              <a:buFont typeface="Wingdings" panose="05000000000000000000" pitchFamily="2" charset="2"/>
              <a:buChar char="§"/>
            </a:pPr>
            <a:r>
              <a:rPr lang="da-DK" sz="1400" dirty="0"/>
              <a:t>Indtægt fra salg af el produceret med biogas kan øges 80-90%</a:t>
            </a:r>
          </a:p>
          <a:p>
            <a:pPr marL="642938" lvl="3" indent="-285750">
              <a:buClr>
                <a:schemeClr val="accent1"/>
              </a:buClr>
              <a:buFont typeface="Wingdings" panose="05000000000000000000" pitchFamily="2" charset="2"/>
              <a:buChar char="§"/>
            </a:pPr>
            <a:r>
              <a:rPr lang="da-DK" sz="1400" dirty="0"/>
              <a:t>Varmepumpen kan med de sænkede elafgifter producere varme på linje med </a:t>
            </a:r>
            <a:r>
              <a:rPr lang="da-DK" sz="1400" dirty="0" err="1"/>
              <a:t>HØK’s</a:t>
            </a:r>
            <a:r>
              <a:rPr lang="da-DK" sz="1400" dirty="0"/>
              <a:t> varmepris.</a:t>
            </a:r>
          </a:p>
          <a:p>
            <a:pPr marL="642938" lvl="3" indent="-285750">
              <a:buClr>
                <a:schemeClr val="accent1"/>
              </a:buClr>
              <a:buFont typeface="Wingdings" panose="05000000000000000000" pitchFamily="2" charset="2"/>
              <a:buChar char="§"/>
            </a:pPr>
            <a:r>
              <a:rPr lang="da-DK" sz="1400" dirty="0"/>
              <a:t>Fjernvarmegrundlaget </a:t>
            </a:r>
            <a:r>
              <a:rPr lang="da-DK" sz="1400" dirty="0" smtClean="0"/>
              <a:t>øges</a:t>
            </a:r>
          </a:p>
          <a:p>
            <a:pPr marL="642938" lvl="3" indent="-285750">
              <a:buClr>
                <a:schemeClr val="accent1"/>
              </a:buClr>
              <a:buFont typeface="Wingdings" panose="05000000000000000000" pitchFamily="2" charset="2"/>
              <a:buChar char="§"/>
            </a:pPr>
            <a:r>
              <a:rPr lang="da-DK" sz="1400" dirty="0"/>
              <a:t>Der kan søges støtte fra EUDP til demonstrationsprojekt for ny energiteknologi. </a:t>
            </a:r>
          </a:p>
          <a:p>
            <a:pPr marL="642938" lvl="3" indent="-285750">
              <a:buClr>
                <a:schemeClr val="accent1"/>
              </a:buClr>
              <a:buFont typeface="Wingdings" panose="05000000000000000000" pitchFamily="2" charset="2"/>
              <a:buChar char="§"/>
            </a:pPr>
            <a:endParaRPr lang="da-DK" sz="1600" dirty="0"/>
          </a:p>
          <a:p>
            <a:pPr>
              <a:buClr>
                <a:schemeClr val="accent1"/>
              </a:buClr>
              <a:buNone/>
            </a:pPr>
            <a:r>
              <a:rPr lang="da-DK" sz="1800" b="1" dirty="0"/>
              <a:t>Miljø</a:t>
            </a:r>
          </a:p>
          <a:p>
            <a:pPr marL="642938" lvl="3" indent="-285750">
              <a:buClr>
                <a:schemeClr val="accent1"/>
              </a:buClr>
              <a:buFont typeface="Wingdings" panose="05000000000000000000" pitchFamily="2" charset="2"/>
              <a:buChar char="§"/>
            </a:pPr>
            <a:r>
              <a:rPr lang="da-DK" sz="1400" dirty="0"/>
              <a:t>Projektet kan fortrænge ca. 50.000 m</a:t>
            </a:r>
            <a:r>
              <a:rPr lang="da-DK" sz="1400" baseline="30000" dirty="0"/>
              <a:t>3 </a:t>
            </a:r>
            <a:r>
              <a:rPr lang="da-DK" sz="1400" dirty="0"/>
              <a:t>naturgas om året, svarende til 130 tons CO</a:t>
            </a:r>
            <a:r>
              <a:rPr lang="da-DK" sz="1400" baseline="-25000" dirty="0"/>
              <a:t>2</a:t>
            </a:r>
            <a:r>
              <a:rPr lang="da-DK" sz="1400" dirty="0"/>
              <a:t> per år. I stedet forsynes med biomassebaseret fjernvarme.</a:t>
            </a:r>
          </a:p>
          <a:p>
            <a:pPr marL="642938" lvl="3" indent="-285750">
              <a:buClr>
                <a:schemeClr val="accent1"/>
              </a:buClr>
              <a:buFont typeface="Wingdings" panose="05000000000000000000" pitchFamily="2" charset="2"/>
              <a:buChar char="§"/>
            </a:pPr>
            <a:r>
              <a:rPr lang="da-DK" sz="1400" dirty="0"/>
              <a:t>Periodevis afbrænding af gas i fakkel kan undgås, al overskudsvarme kan afsættes til fjernvarmenettet.</a:t>
            </a:r>
          </a:p>
          <a:p>
            <a:pPr marL="642938" lvl="3" indent="-285750">
              <a:buClr>
                <a:schemeClr val="accent1"/>
              </a:buClr>
              <a:buFont typeface="Wingdings" panose="05000000000000000000" pitchFamily="2" charset="2"/>
              <a:buChar char="§"/>
            </a:pPr>
            <a:r>
              <a:rPr lang="da-DK" sz="1400" dirty="0"/>
              <a:t>De lokale bæredygtige energikilder i renseanlægget udnyttes optimalt til produktion af el og varme.</a:t>
            </a:r>
          </a:p>
          <a:p>
            <a:pPr lvl="3">
              <a:buClr>
                <a:schemeClr val="accent1"/>
              </a:buClr>
              <a:buFont typeface="Wingdings" panose="05000000000000000000" pitchFamily="2" charset="2"/>
              <a:buChar char="§"/>
            </a:pPr>
            <a:endParaRPr lang="da-DK" sz="1400" dirty="0"/>
          </a:p>
          <a:p>
            <a:pPr marL="0" lvl="1" indent="0">
              <a:buClr>
                <a:schemeClr val="accent1"/>
              </a:buClr>
              <a:buNone/>
            </a:pPr>
            <a:r>
              <a:rPr lang="da-DK" sz="1800" b="1" dirty="0"/>
              <a:t>Udviklingsperspektiver for Forsyning Helsingør</a:t>
            </a:r>
          </a:p>
          <a:p>
            <a:pPr lvl="3">
              <a:buClr>
                <a:schemeClr val="accent1"/>
              </a:buClr>
              <a:buFont typeface="Wingdings" panose="05000000000000000000" pitchFamily="2" charset="2"/>
              <a:buChar char="§"/>
            </a:pPr>
            <a:r>
              <a:rPr lang="da-DK" sz="1400" dirty="0"/>
              <a:t>Synergieffekt mellem varme og spildevand</a:t>
            </a:r>
          </a:p>
          <a:p>
            <a:pPr lvl="3">
              <a:buClr>
                <a:schemeClr val="accent1"/>
              </a:buClr>
              <a:buFont typeface="Wingdings" panose="05000000000000000000" pitchFamily="2" charset="2"/>
              <a:buChar char="§"/>
            </a:pPr>
            <a:r>
              <a:rPr lang="da-DK" sz="1400" dirty="0"/>
              <a:t>Mulighed for fremtidige fjernvarmeudvidelser mod syd langs Sdr. Strandvej.</a:t>
            </a:r>
          </a:p>
          <a:p>
            <a:pPr lvl="3">
              <a:buClr>
                <a:schemeClr val="accent1"/>
              </a:buClr>
              <a:buFont typeface="Wingdings" panose="05000000000000000000" pitchFamily="2" charset="2"/>
              <a:buChar char="§"/>
            </a:pPr>
            <a:r>
              <a:rPr lang="da-DK" sz="1400" dirty="0"/>
              <a:t>Der opnås erfaringer med store varmepumper, som med tiden kan blive et vigtigt supplement til produktion af fjernvarme med biomasse.</a:t>
            </a:r>
          </a:p>
          <a:p>
            <a:pPr lvl="1">
              <a:buClr>
                <a:schemeClr val="accent1"/>
              </a:buClr>
              <a:buFont typeface="Wingdings" panose="05000000000000000000" pitchFamily="2" charset="2"/>
              <a:buChar char="§"/>
            </a:pPr>
            <a:endParaRPr lang="da-DK" sz="1800" dirty="0"/>
          </a:p>
          <a:p>
            <a:pPr lvl="1">
              <a:buNone/>
            </a:pPr>
            <a:endParaRPr lang="da-DK" sz="1800" dirty="0"/>
          </a:p>
          <a:p>
            <a:pPr lvl="3">
              <a:buNone/>
            </a:pPr>
            <a:endParaRPr lang="da-DK" sz="1400" dirty="0"/>
          </a:p>
          <a:p>
            <a:endParaRPr lang="da-DK" dirty="0"/>
          </a:p>
          <a:p>
            <a:endParaRPr lang="da-DK" dirty="0"/>
          </a:p>
        </p:txBody>
      </p:sp>
      <p:pic>
        <p:nvPicPr>
          <p:cNvPr id="7" name="Pladsholder til billede 6"/>
          <p:cNvPicPr>
            <a:picLocks noGrp="1" noChangeAspect="1"/>
          </p:cNvPicPr>
          <p:nvPr>
            <p:ph type="pic" sz="quarter" idx="14"/>
          </p:nvPr>
        </p:nvPicPr>
        <p:blipFill>
          <a:blip r:embed="rId3"/>
          <a:srcRect t="25025" b="25025"/>
          <a:stretch>
            <a:fillRect/>
          </a:stretch>
        </p:blipFill>
        <p:spPr>
          <a:xfrm>
            <a:off x="7464152" y="1844824"/>
            <a:ext cx="4370669" cy="3416300"/>
          </a:xfrm>
          <a:prstGeom prst="rect">
            <a:avLst/>
          </a:prstGeom>
        </p:spPr>
      </p:pic>
      <p:sp>
        <p:nvSpPr>
          <p:cNvPr id="4" name="Pladsholder til sidefod 3"/>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15</a:t>
            </a:fld>
            <a:endParaRPr lang="da-DK" dirty="0"/>
          </a:p>
        </p:txBody>
      </p:sp>
      <p:sp>
        <p:nvSpPr>
          <p:cNvPr id="6" name="Tekstfelt 5"/>
          <p:cNvSpPr txBox="1"/>
          <p:nvPr/>
        </p:nvSpPr>
        <p:spPr>
          <a:xfrm>
            <a:off x="8256240" y="5471846"/>
            <a:ext cx="3384376" cy="200055"/>
          </a:xfrm>
          <a:prstGeom prst="rect">
            <a:avLst/>
          </a:prstGeom>
          <a:noFill/>
        </p:spPr>
        <p:txBody>
          <a:bodyPr wrap="square" lIns="0" tIns="0" rIns="0" bIns="0" rtlCol="0">
            <a:spAutoFit/>
          </a:bodyPr>
          <a:lstStyle/>
          <a:p>
            <a:r>
              <a:rPr lang="da-DK" sz="1300" dirty="0" smtClean="0"/>
              <a:t>El-varmepumpe </a:t>
            </a:r>
            <a:r>
              <a:rPr lang="da-DK" sz="1300" dirty="0"/>
              <a:t>i renseanlæg (Kalundborg)</a:t>
            </a:r>
          </a:p>
        </p:txBody>
      </p:sp>
    </p:spTree>
    <p:extLst>
      <p:ext uri="{BB962C8B-B14F-4D97-AF65-F5344CB8AC3E}">
        <p14:creationId xmlns:p14="http://schemas.microsoft.com/office/powerpoint/2010/main" val="30466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1" cy="1152127"/>
          </a:xfrm>
        </p:spPr>
        <p:txBody>
          <a:bodyPr/>
          <a:lstStyle/>
          <a:p>
            <a:r>
              <a:rPr lang="da-DK" b="1" dirty="0" smtClean="0">
                <a:latin typeface="+mn-lt"/>
              </a:rPr>
              <a:t>6. Plan og indstilling</a:t>
            </a:r>
            <a:endParaRPr lang="da-DK" b="1" dirty="0">
              <a:latin typeface="+mn-lt"/>
            </a:endParaRPr>
          </a:p>
        </p:txBody>
      </p:sp>
      <p:sp>
        <p:nvSpPr>
          <p:cNvPr id="3" name="Pladsholder til tekst 2"/>
          <p:cNvSpPr>
            <a:spLocks noGrp="1"/>
          </p:cNvSpPr>
          <p:nvPr>
            <p:ph idx="1"/>
          </p:nvPr>
        </p:nvSpPr>
        <p:spPr>
          <a:xfrm>
            <a:off x="960001" y="1634102"/>
            <a:ext cx="10536599" cy="4603210"/>
          </a:xfrm>
        </p:spPr>
        <p:txBody>
          <a:bodyPr/>
          <a:lstStyle/>
          <a:p>
            <a:pPr marL="0" indent="0">
              <a:buNone/>
            </a:pPr>
            <a:r>
              <a:rPr lang="da-DK" sz="1600" b="1" dirty="0" smtClean="0"/>
              <a:t>EUDP-støtte og ejerskabsmodel</a:t>
            </a:r>
            <a:endParaRPr lang="da-DK" sz="1600" b="1" dirty="0"/>
          </a:p>
          <a:p>
            <a:pPr lvl="1">
              <a:buFont typeface="Wingdings" panose="05000000000000000000" pitchFamily="2" charset="2"/>
              <a:buChar char="§"/>
            </a:pPr>
            <a:r>
              <a:rPr lang="da-DK" sz="1600" dirty="0"/>
              <a:t>Forventet ansøgt støtteniveau forventes at være i  </a:t>
            </a:r>
            <a:r>
              <a:rPr lang="da-DK" sz="1600" dirty="0" smtClean="0"/>
              <a:t>ca. </a:t>
            </a:r>
            <a:r>
              <a:rPr lang="da-DK" sz="1600" dirty="0"/>
              <a:t>5 mio. kr. ud af et samlet budget på ca. 20 </a:t>
            </a:r>
            <a:r>
              <a:rPr lang="da-DK" sz="1600" dirty="0" smtClean="0"/>
              <a:t>mio</a:t>
            </a:r>
            <a:r>
              <a:rPr lang="da-DK" sz="1600" dirty="0"/>
              <a:t>. kr. </a:t>
            </a:r>
            <a:endParaRPr lang="da-DK" sz="1600" dirty="0" smtClean="0"/>
          </a:p>
          <a:p>
            <a:pPr lvl="1">
              <a:buFont typeface="Wingdings" panose="05000000000000000000" pitchFamily="2" charset="2"/>
              <a:buChar char="§"/>
            </a:pPr>
            <a:r>
              <a:rPr lang="da-DK" sz="1600" dirty="0" smtClean="0"/>
              <a:t>Ansøgningen </a:t>
            </a:r>
            <a:r>
              <a:rPr lang="da-DK" sz="1600" dirty="0"/>
              <a:t>udformes i partnerskab med selskaberne </a:t>
            </a:r>
            <a:r>
              <a:rPr lang="da-DK" sz="1600" dirty="0" smtClean="0"/>
              <a:t>Krüger </a:t>
            </a:r>
            <a:r>
              <a:rPr lang="da-DK" sz="1600" dirty="0"/>
              <a:t>og Planenergi</a:t>
            </a:r>
            <a:r>
              <a:rPr lang="da-DK" sz="1600" dirty="0" smtClean="0"/>
              <a:t>.</a:t>
            </a:r>
          </a:p>
          <a:p>
            <a:pPr lvl="1">
              <a:buFont typeface="Wingdings" panose="05000000000000000000" pitchFamily="2" charset="2"/>
              <a:buChar char="§"/>
            </a:pPr>
            <a:r>
              <a:rPr lang="da-DK" sz="1600" dirty="0" smtClean="0"/>
              <a:t>De juridiske rammer for hele projektet skal yderligere vurderes, herunder om det efter vandsektorloven er nødvendigt at udskille aktiviteterne i et særskilt selskab grundet restriktioner i forhold til såkaldt tilknyttede aktiviteter.</a:t>
            </a:r>
            <a:endParaRPr lang="da-DK" sz="1600" b="1" dirty="0" smtClean="0"/>
          </a:p>
          <a:p>
            <a:pPr lvl="1">
              <a:buFont typeface="Wingdings" panose="05000000000000000000" pitchFamily="2" charset="2"/>
              <a:buChar char="§"/>
            </a:pPr>
            <a:endParaRPr lang="da-DK" sz="1600" b="1" dirty="0"/>
          </a:p>
          <a:p>
            <a:pPr marL="0" indent="0">
              <a:buNone/>
            </a:pPr>
            <a:r>
              <a:rPr lang="da-DK" sz="1600" dirty="0"/>
              <a:t>Det er </a:t>
            </a:r>
            <a:r>
              <a:rPr lang="da-DK" sz="1600" dirty="0" smtClean="0"/>
              <a:t>direktionens </a:t>
            </a:r>
            <a:r>
              <a:rPr lang="da-DK" sz="1600" dirty="0"/>
              <a:t>vurdering, at projektet udover at sikre kapacitet til nye områder også er </a:t>
            </a:r>
            <a:r>
              <a:rPr lang="da-DK" sz="1600" dirty="0" smtClean="0"/>
              <a:t>et </a:t>
            </a:r>
            <a:r>
              <a:rPr lang="da-DK" sz="1600" dirty="0"/>
              <a:t>vigtigt demonstrationsprojekt</a:t>
            </a:r>
            <a:r>
              <a:rPr lang="da-DK" sz="1600" dirty="0" smtClean="0"/>
              <a:t>. Endvidere vurderes det på baggrund af de øvrigt beskrevne fordele ved projektet samt den positive business case, at der på nuværende tidspunkt, bør sendes ansøgning til EUDP for opnåelse af støtte til projektet</a:t>
            </a:r>
            <a:r>
              <a:rPr lang="da-DK" sz="1600" dirty="0"/>
              <a:t>. </a:t>
            </a:r>
            <a:endParaRPr lang="da-DK" sz="1600" dirty="0" smtClean="0"/>
          </a:p>
          <a:p>
            <a:pPr marL="0" indent="0">
              <a:buNone/>
            </a:pPr>
            <a:endParaRPr lang="da-DK" sz="1600" dirty="0" smtClean="0"/>
          </a:p>
          <a:p>
            <a:pPr marL="0" indent="0">
              <a:buNone/>
            </a:pPr>
            <a:r>
              <a:rPr lang="da-DK" sz="1600" b="1" dirty="0" smtClean="0"/>
              <a:t>Det indstilles således, at</a:t>
            </a:r>
          </a:p>
          <a:p>
            <a:pPr lvl="1">
              <a:buFont typeface="Wingdings" panose="05000000000000000000" pitchFamily="2" charset="2"/>
              <a:buChar char="§"/>
            </a:pPr>
            <a:r>
              <a:rPr lang="da-DK" sz="1600" dirty="0" smtClean="0"/>
              <a:t>Der nu indsendes </a:t>
            </a:r>
            <a:r>
              <a:rPr lang="da-DK" sz="1600" dirty="0"/>
              <a:t>en ansøgning om støtte til projektet fra EUDP (Det Energiteknologiske Udviklings- og Demonstrationsprogram). </a:t>
            </a:r>
          </a:p>
          <a:p>
            <a:pPr lvl="1">
              <a:buFont typeface="Wingdings" panose="05000000000000000000" pitchFamily="2" charset="2"/>
              <a:buChar char="§"/>
            </a:pPr>
            <a:endParaRPr lang="da-DK" sz="1600" dirty="0"/>
          </a:p>
          <a:p>
            <a:pPr lvl="1">
              <a:buFont typeface="Wingdings" panose="05000000000000000000" pitchFamily="2" charset="2"/>
              <a:buChar char="§"/>
            </a:pPr>
            <a:r>
              <a:rPr lang="da-DK" sz="1600" dirty="0" smtClean="0"/>
              <a:t>Det på baggrund </a:t>
            </a:r>
            <a:r>
              <a:rPr lang="da-DK" sz="1600" dirty="0"/>
              <a:t>af mulig opnået støtte fra </a:t>
            </a:r>
            <a:r>
              <a:rPr lang="da-DK" sz="1600" dirty="0" smtClean="0"/>
              <a:t>EUDP samt den efterfølgende juridiske vurdering vurderes, hvorvidt der er grundlag for udarbejdelse af egentlig investeringsbeslutningsgrundlag</a:t>
            </a:r>
            <a:r>
              <a:rPr lang="da-DK" sz="1800" dirty="0" smtClean="0"/>
              <a:t>. </a:t>
            </a:r>
            <a:endParaRPr lang="da-DK" sz="1800" dirty="0"/>
          </a:p>
          <a:p>
            <a:pPr marL="0" indent="0">
              <a:buNone/>
            </a:pPr>
            <a:endParaRPr lang="da-DK" sz="1600" b="1" i="1" dirty="0" smtClean="0"/>
          </a:p>
          <a:p>
            <a:pPr marL="0" indent="0">
              <a:buNone/>
            </a:pPr>
            <a:r>
              <a:rPr lang="da-DK" sz="1600" b="1" i="1" dirty="0" smtClean="0"/>
              <a:t>Bestyrelsen tiltrådte indstillingen.</a:t>
            </a:r>
            <a:endParaRPr lang="da-DK" sz="1600" b="1" i="1" dirty="0"/>
          </a:p>
          <a:p>
            <a:pPr lvl="1">
              <a:buNone/>
            </a:pPr>
            <a:endParaRPr lang="da-DK" sz="1800" dirty="0"/>
          </a:p>
          <a:p>
            <a:pPr lvl="1">
              <a:buNone/>
            </a:pPr>
            <a:endParaRPr lang="da-DK" sz="1800" dirty="0"/>
          </a:p>
          <a:p>
            <a:endParaRPr lang="da-DK" dirty="0"/>
          </a:p>
          <a:p>
            <a:endParaRPr lang="da-DK" dirty="0"/>
          </a:p>
        </p:txBody>
      </p:sp>
      <p:sp>
        <p:nvSpPr>
          <p:cNvPr id="4" name="Pladsholder til sidefod 3"/>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16</a:t>
            </a:fld>
            <a:endParaRPr lang="da-DK" dirty="0"/>
          </a:p>
        </p:txBody>
      </p:sp>
    </p:spTree>
    <p:extLst>
      <p:ext uri="{BB962C8B-B14F-4D97-AF65-F5344CB8AC3E}">
        <p14:creationId xmlns:p14="http://schemas.microsoft.com/office/powerpoint/2010/main" val="1964287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smtClean="0">
                <a:latin typeface="+mn-lt"/>
              </a:rPr>
              <a:t>7. Hellebæk Vandværk - todeling</a:t>
            </a:r>
            <a:endParaRPr lang="da-DK" b="1" dirty="0">
              <a:latin typeface="+mn-lt"/>
            </a:endParaRPr>
          </a:p>
        </p:txBody>
      </p:sp>
      <p:sp>
        <p:nvSpPr>
          <p:cNvPr id="3" name="Text Placeholder 2"/>
          <p:cNvSpPr>
            <a:spLocks noGrp="1"/>
          </p:cNvSpPr>
          <p:nvPr>
            <p:ph type="body" sz="quarter" idx="13"/>
          </p:nvPr>
        </p:nvSpPr>
        <p:spPr>
          <a:xfrm>
            <a:off x="958850" y="1504551"/>
            <a:ext cx="5641205" cy="4758969"/>
          </a:xfrm>
        </p:spPr>
        <p:txBody>
          <a:bodyPr/>
          <a:lstStyle/>
          <a:p>
            <a:pPr>
              <a:buClr>
                <a:schemeClr val="accent1"/>
              </a:buClr>
              <a:buNone/>
            </a:pPr>
            <a:r>
              <a:rPr lang="da-DK" b="1" u="sng" dirty="0" smtClean="0"/>
              <a:t>Tidsplan:</a:t>
            </a:r>
          </a:p>
          <a:p>
            <a:pPr marL="342900" indent="-342900">
              <a:buClr>
                <a:schemeClr val="accent1"/>
              </a:buClr>
              <a:buFont typeface="Wingdings" panose="05000000000000000000" pitchFamily="2" charset="2"/>
              <a:buChar char="§"/>
            </a:pPr>
            <a:r>
              <a:rPr lang="da-DK" dirty="0" smtClean="0"/>
              <a:t>Arbejdet er 98 % afsluttet.</a:t>
            </a:r>
          </a:p>
          <a:p>
            <a:pPr>
              <a:buClr>
                <a:schemeClr val="accent1"/>
              </a:buClr>
              <a:buNone/>
            </a:pPr>
            <a:r>
              <a:rPr lang="da-DK" sz="1800" dirty="0" smtClean="0"/>
              <a:t>IGSS programmering - afsluttet</a:t>
            </a:r>
          </a:p>
          <a:p>
            <a:pPr>
              <a:buClr>
                <a:schemeClr val="accent1"/>
              </a:buClr>
              <a:buNone/>
            </a:pPr>
            <a:r>
              <a:rPr lang="da-DK" sz="1800" dirty="0" smtClean="0"/>
              <a:t>Følgende </a:t>
            </a:r>
            <a:r>
              <a:rPr lang="da-DK" sz="1800" dirty="0"/>
              <a:t>arbejder mangler</a:t>
            </a:r>
            <a:r>
              <a:rPr lang="da-DK" sz="1800" dirty="0" smtClean="0"/>
              <a:t>:</a:t>
            </a:r>
          </a:p>
          <a:p>
            <a:pPr marL="522900" lvl="1" indent="-342900">
              <a:buClr>
                <a:schemeClr val="accent1"/>
              </a:buClr>
              <a:buFont typeface="Wingdings" panose="05000000000000000000" pitchFamily="2" charset="2"/>
              <a:buChar char="§"/>
            </a:pPr>
            <a:r>
              <a:rPr lang="da-DK" sz="1800" dirty="0" smtClean="0"/>
              <a:t>Opmærkning af kabler og tavler</a:t>
            </a:r>
          </a:p>
          <a:p>
            <a:pPr marL="522900" lvl="1" indent="-342900">
              <a:buClr>
                <a:schemeClr val="accent1"/>
              </a:buClr>
              <a:buFont typeface="Wingdings" panose="05000000000000000000" pitchFamily="2" charset="2"/>
              <a:buChar char="§"/>
            </a:pPr>
            <a:r>
              <a:rPr lang="da-DK" sz="1800" dirty="0" smtClean="0"/>
              <a:t>Nye føringsveje til adgangskontrol og brandalarmer</a:t>
            </a:r>
          </a:p>
          <a:p>
            <a:pPr marL="522900" lvl="1" indent="-342900">
              <a:buClr>
                <a:schemeClr val="accent1"/>
              </a:buClr>
              <a:buFont typeface="Wingdings" panose="05000000000000000000" pitchFamily="2" charset="2"/>
              <a:buChar char="§"/>
            </a:pPr>
            <a:r>
              <a:rPr lang="da-DK" sz="1800" dirty="0" smtClean="0"/>
              <a:t>Retablering af adgangskontrol og brandalarmer</a:t>
            </a:r>
          </a:p>
          <a:p>
            <a:pPr marL="342900" indent="-342900">
              <a:buClr>
                <a:schemeClr val="accent1"/>
              </a:buClr>
              <a:buFont typeface="Wingdings" panose="05000000000000000000" pitchFamily="2" charset="2"/>
              <a:buChar char="§"/>
            </a:pPr>
            <a:endParaRPr lang="da-DK" dirty="0"/>
          </a:p>
          <a:p>
            <a:pPr>
              <a:buClr>
                <a:schemeClr val="accent1"/>
              </a:buClr>
              <a:buNone/>
            </a:pPr>
            <a:r>
              <a:rPr lang="da-DK" b="1" u="sng" dirty="0" smtClean="0"/>
              <a:t>Økonomi:</a:t>
            </a:r>
          </a:p>
          <a:p>
            <a:pPr marL="342900" indent="-342900">
              <a:buClr>
                <a:schemeClr val="accent1"/>
              </a:buClr>
              <a:buFont typeface="Wingdings" panose="05000000000000000000" pitchFamily="2" charset="2"/>
              <a:buChar char="§"/>
            </a:pPr>
            <a:r>
              <a:rPr lang="da-DK" dirty="0" smtClean="0"/>
              <a:t>Investeringsbehov 2015-2018: 13 mio. kr.</a:t>
            </a:r>
          </a:p>
          <a:p>
            <a:pPr marL="342900" indent="-342900">
              <a:buClr>
                <a:schemeClr val="accent1"/>
              </a:buClr>
              <a:buFont typeface="Wingdings" panose="05000000000000000000" pitchFamily="2" charset="2"/>
              <a:buChar char="§"/>
            </a:pPr>
            <a:r>
              <a:rPr lang="da-DK" dirty="0" smtClean="0"/>
              <a:t>Forbrug til og med april 2018:  12,9 mio. kr.</a:t>
            </a:r>
          </a:p>
          <a:p>
            <a:pPr marL="342900" indent="-342900">
              <a:buClr>
                <a:schemeClr val="accent1"/>
              </a:buClr>
              <a:buFont typeface="Wingdings" panose="05000000000000000000" pitchFamily="2" charset="2"/>
              <a:buChar char="§"/>
            </a:pPr>
            <a:r>
              <a:rPr lang="da-DK" dirty="0" smtClean="0"/>
              <a:t>Forventet forbrug til færdiggørelse: ca. 0,25 mio. kr.</a:t>
            </a:r>
          </a:p>
          <a:p>
            <a:pPr marL="342900" indent="-342900">
              <a:buClr>
                <a:schemeClr val="accent1"/>
              </a:buClr>
              <a:buFont typeface="Wingdings" panose="05000000000000000000" pitchFamily="2" charset="2"/>
              <a:buChar char="§"/>
            </a:pPr>
            <a:r>
              <a:rPr lang="da-DK" dirty="0" smtClean="0"/>
              <a:t>Investeringsbehov 2019 – se efterfølgende slides</a:t>
            </a:r>
            <a:endParaRPr lang="da-DK" dirty="0"/>
          </a:p>
        </p:txBody>
      </p:sp>
      <p:pic>
        <p:nvPicPr>
          <p:cNvPr id="5" name="Billede 4"/>
          <p:cNvPicPr>
            <a:picLocks noChangeAspect="1"/>
          </p:cNvPicPr>
          <p:nvPr/>
        </p:nvPicPr>
        <p:blipFill>
          <a:blip r:embed="rId3"/>
          <a:stretch>
            <a:fillRect/>
          </a:stretch>
        </p:blipFill>
        <p:spPr>
          <a:xfrm>
            <a:off x="6888088" y="3343220"/>
            <a:ext cx="4752528" cy="2612501"/>
          </a:xfrm>
          <a:prstGeom prst="rect">
            <a:avLst/>
          </a:prstGeom>
        </p:spPr>
      </p:pic>
      <p:pic>
        <p:nvPicPr>
          <p:cNvPr id="4" name="Billede 3"/>
          <p:cNvPicPr>
            <a:picLocks noChangeAspect="1"/>
          </p:cNvPicPr>
          <p:nvPr/>
        </p:nvPicPr>
        <p:blipFill>
          <a:blip r:embed="rId4"/>
          <a:stretch>
            <a:fillRect/>
          </a:stretch>
        </p:blipFill>
        <p:spPr>
          <a:xfrm>
            <a:off x="6240016" y="1412776"/>
            <a:ext cx="4416234" cy="2471260"/>
          </a:xfrm>
          <a:prstGeom prst="rect">
            <a:avLst/>
          </a:prstGeom>
        </p:spPr>
      </p:pic>
      <p:sp>
        <p:nvSpPr>
          <p:cNvPr id="6" name="Pladsholder til sidefod 5"/>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17</a:t>
            </a:fld>
            <a:endParaRPr lang="da-DK" dirty="0"/>
          </a:p>
        </p:txBody>
      </p:sp>
    </p:spTree>
    <p:extLst>
      <p:ext uri="{BB962C8B-B14F-4D97-AF65-F5344CB8AC3E}">
        <p14:creationId xmlns:p14="http://schemas.microsoft.com/office/powerpoint/2010/main" val="1772730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smtClean="0">
                <a:latin typeface="+mn-lt"/>
              </a:rPr>
              <a:t>7. Hellebæk Vandværk – opgradering af bygningsdele</a:t>
            </a:r>
            <a:endParaRPr lang="da-DK" b="1" dirty="0">
              <a:latin typeface="+mn-lt"/>
            </a:endParaRPr>
          </a:p>
        </p:txBody>
      </p:sp>
      <p:sp>
        <p:nvSpPr>
          <p:cNvPr id="3" name="Text Placeholder 2"/>
          <p:cNvSpPr>
            <a:spLocks noGrp="1"/>
          </p:cNvSpPr>
          <p:nvPr>
            <p:ph type="body" sz="quarter" idx="13"/>
          </p:nvPr>
        </p:nvSpPr>
        <p:spPr>
          <a:xfrm>
            <a:off x="960001" y="1916831"/>
            <a:ext cx="4799838" cy="4237177"/>
          </a:xfrm>
        </p:spPr>
        <p:txBody>
          <a:bodyPr/>
          <a:lstStyle/>
          <a:p>
            <a:r>
              <a:rPr lang="da-DK" b="1" u="sng" dirty="0" smtClean="0"/>
              <a:t>Opgraderings behov:</a:t>
            </a:r>
          </a:p>
          <a:p>
            <a:endParaRPr lang="da-DK" dirty="0" smtClean="0"/>
          </a:p>
          <a:p>
            <a:pPr marL="342900" indent="-342900">
              <a:buClr>
                <a:schemeClr val="accent1"/>
              </a:buClr>
              <a:buFont typeface="Wingdings" panose="05000000000000000000" pitchFamily="2" charset="2"/>
              <a:buChar char="§"/>
            </a:pPr>
            <a:r>
              <a:rPr lang="da-DK" dirty="0" smtClean="0"/>
              <a:t>De tekniske anlæg er nu opgraderet og vandværket kan herefter fungere som </a:t>
            </a:r>
            <a:r>
              <a:rPr lang="da-DK" dirty="0" err="1" smtClean="0"/>
              <a:t>to-delt</a:t>
            </a:r>
            <a:r>
              <a:rPr lang="da-DK" dirty="0" smtClean="0"/>
              <a:t> vandværk, såfremt bygningsdelene opgraderes til en virksomhed med en standard som for virksomheder med fødevareproduktion. </a:t>
            </a:r>
          </a:p>
          <a:p>
            <a:endParaRPr lang="da-DK" dirty="0" smtClean="0"/>
          </a:p>
          <a:p>
            <a:endParaRPr lang="da-DK" dirty="0"/>
          </a:p>
          <a:p>
            <a:endParaRPr lang="da-DK" dirty="0" smtClean="0"/>
          </a:p>
          <a:p>
            <a:endParaRPr lang="da-DK" dirty="0"/>
          </a:p>
        </p:txBody>
      </p:sp>
      <p:pic>
        <p:nvPicPr>
          <p:cNvPr id="4" name="Billede 3"/>
          <p:cNvPicPr>
            <a:picLocks noChangeAspect="1"/>
          </p:cNvPicPr>
          <p:nvPr/>
        </p:nvPicPr>
        <p:blipFill>
          <a:blip r:embed="rId3"/>
          <a:stretch>
            <a:fillRect/>
          </a:stretch>
        </p:blipFill>
        <p:spPr>
          <a:xfrm>
            <a:off x="6387882" y="1412137"/>
            <a:ext cx="5534132" cy="3673048"/>
          </a:xfrm>
          <a:prstGeom prst="rect">
            <a:avLst/>
          </a:prstGeom>
        </p:spPr>
      </p:pic>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18</a:t>
            </a:fld>
            <a:endParaRPr lang="da-DK" dirty="0"/>
          </a:p>
        </p:txBody>
      </p:sp>
    </p:spTree>
    <p:extLst>
      <p:ext uri="{BB962C8B-B14F-4D97-AF65-F5344CB8AC3E}">
        <p14:creationId xmlns:p14="http://schemas.microsoft.com/office/powerpoint/2010/main" val="4249582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7. Opgradering af værket hygiejnemæssigt</a:t>
            </a:r>
            <a:endParaRPr lang="da-DK" b="1" dirty="0">
              <a:latin typeface="+mn-lt"/>
            </a:endParaRPr>
          </a:p>
        </p:txBody>
      </p:sp>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3" name="Pladsholder til indhold 2"/>
          <p:cNvSpPr>
            <a:spLocks noGrp="1"/>
          </p:cNvSpPr>
          <p:nvPr>
            <p:ph idx="4294967295"/>
          </p:nvPr>
        </p:nvSpPr>
        <p:spPr>
          <a:xfrm>
            <a:off x="1223483" y="1235232"/>
            <a:ext cx="10273151" cy="1752267"/>
          </a:xfrm>
        </p:spPr>
        <p:txBody>
          <a:bodyPr/>
          <a:lstStyle/>
          <a:p>
            <a:pPr marL="342900" indent="-342900">
              <a:buClr>
                <a:schemeClr val="accent1"/>
              </a:buClr>
              <a:buFont typeface="Wingdings" panose="05000000000000000000" pitchFamily="2" charset="2"/>
              <a:buChar char="§"/>
            </a:pPr>
            <a:r>
              <a:rPr lang="da-DK" b="1" dirty="0" smtClean="0"/>
              <a:t>Kælder:</a:t>
            </a:r>
            <a:r>
              <a:rPr lang="da-DK" dirty="0" smtClean="0"/>
              <a:t> Kondens fra </a:t>
            </a:r>
            <a:r>
              <a:rPr lang="da-DK" dirty="0" err="1" smtClean="0"/>
              <a:t>råvandsrør</a:t>
            </a:r>
            <a:r>
              <a:rPr lang="da-DK" dirty="0" smtClean="0"/>
              <a:t>. </a:t>
            </a:r>
            <a:r>
              <a:rPr lang="da-DK" dirty="0"/>
              <a:t>Risiko for skimmelvækst i bygning.</a:t>
            </a:r>
          </a:p>
          <a:p>
            <a:pPr marL="702900" lvl="2" indent="-342900">
              <a:buClr>
                <a:schemeClr val="accent1"/>
              </a:buClr>
              <a:buFont typeface="Wingdings" panose="05000000000000000000" pitchFamily="2" charset="2"/>
              <a:buChar char="§"/>
            </a:pPr>
            <a:r>
              <a:rPr lang="da-DK" dirty="0"/>
              <a:t>Forslag til udbedring: </a:t>
            </a:r>
            <a:r>
              <a:rPr lang="da-DK" dirty="0" smtClean="0"/>
              <a:t>Dør til kælder samt tætning af etage adskillelse. Efterfølgende luftudskiftning </a:t>
            </a:r>
            <a:r>
              <a:rPr lang="da-DK" dirty="0"/>
              <a:t>/ klimastyring.  </a:t>
            </a:r>
            <a:endParaRPr lang="da-DK" dirty="0" smtClean="0"/>
          </a:p>
          <a:p>
            <a:pPr marL="342900" indent="-342900">
              <a:buClr>
                <a:schemeClr val="accent1"/>
              </a:buClr>
              <a:buFont typeface="Wingdings" panose="05000000000000000000" pitchFamily="2" charset="2"/>
              <a:buChar char="§"/>
            </a:pPr>
            <a:r>
              <a:rPr lang="da-DK" b="1" dirty="0" smtClean="0"/>
              <a:t>Lofter:</a:t>
            </a:r>
            <a:r>
              <a:rPr lang="da-DK" dirty="0" smtClean="0"/>
              <a:t> Fuger </a:t>
            </a:r>
            <a:r>
              <a:rPr lang="da-DK" dirty="0"/>
              <a:t>imellem beton elementer. Risiko for materiale drysser ned i filtre.</a:t>
            </a:r>
          </a:p>
          <a:p>
            <a:pPr marL="702900" lvl="2" indent="-342900">
              <a:buClr>
                <a:schemeClr val="accent1"/>
              </a:buClr>
              <a:buFont typeface="Wingdings" panose="05000000000000000000" pitchFamily="2" charset="2"/>
              <a:buChar char="§"/>
            </a:pPr>
            <a:r>
              <a:rPr lang="da-DK" dirty="0"/>
              <a:t>Forslag til udbedring: Fugning.</a:t>
            </a:r>
          </a:p>
          <a:p>
            <a:pPr marL="342900" indent="-342900">
              <a:buClr>
                <a:schemeClr val="accent1"/>
              </a:buClr>
              <a:buFont typeface="Wingdings" panose="05000000000000000000" pitchFamily="2" charset="2"/>
              <a:buChar char="§"/>
            </a:pPr>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424" y="2941426"/>
            <a:ext cx="1964668" cy="2619557"/>
          </a:xfrm>
          <a:prstGeom prst="rect">
            <a:avLst/>
          </a:prstGeom>
        </p:spPr>
      </p:pic>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932" y="2925824"/>
            <a:ext cx="2403792" cy="3205055"/>
          </a:xfrm>
          <a:prstGeom prst="rect">
            <a:avLst/>
          </a:prstGeom>
        </p:spPr>
      </p:pic>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4312" y="2938188"/>
            <a:ext cx="2256845" cy="3009127"/>
          </a:xfrm>
          <a:prstGeom prst="rect">
            <a:avLst/>
          </a:prstGeom>
        </p:spPr>
      </p:pic>
      <p:pic>
        <p:nvPicPr>
          <p:cNvPr id="9" name="Billed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4510" y="2938188"/>
            <a:ext cx="2434325" cy="3202553"/>
          </a:xfrm>
          <a:prstGeom prst="rect">
            <a:avLst/>
          </a:prstGeom>
        </p:spPr>
      </p:pic>
      <p:sp>
        <p:nvSpPr>
          <p:cNvPr id="10" name="Pladsholder til slidenummer 9"/>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19</a:t>
            </a:fld>
            <a:endParaRPr lang="da-DK" dirty="0"/>
          </a:p>
        </p:txBody>
      </p:sp>
    </p:spTree>
    <p:extLst>
      <p:ext uri="{BB962C8B-B14F-4D97-AF65-F5344CB8AC3E}">
        <p14:creationId xmlns:p14="http://schemas.microsoft.com/office/powerpoint/2010/main" val="3476177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latin typeface="+mn-lt"/>
              </a:rPr>
              <a:t>Møde-deltagere</a:t>
            </a:r>
            <a:endParaRPr lang="da-DK" dirty="0">
              <a:latin typeface="+mn-lt"/>
            </a:endParaRPr>
          </a:p>
        </p:txBody>
      </p:sp>
      <p:sp>
        <p:nvSpPr>
          <p:cNvPr id="3" name="Pladsholder til sidefod 2"/>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4" name="Pladsholder til slidenummer 3"/>
          <p:cNvSpPr>
            <a:spLocks noGrp="1"/>
          </p:cNvSpPr>
          <p:nvPr>
            <p:ph type="sldNum" sz="quarter" idx="12"/>
          </p:nvPr>
        </p:nvSpPr>
        <p:spPr/>
        <p:txBody>
          <a:bodyPr/>
          <a:lstStyle/>
          <a:p>
            <a:r>
              <a:rPr lang="da-DK" smtClean="0"/>
              <a:t>Side </a:t>
            </a:r>
            <a:fld id="{5BA07366-CB75-4AA8-9E5B-928B849F427C}" type="slidenum">
              <a:rPr lang="da-DK" smtClean="0"/>
              <a:pPr/>
              <a:t>2</a:t>
            </a:fld>
            <a:endParaRPr lang="da-DK" dirty="0"/>
          </a:p>
        </p:txBody>
      </p:sp>
      <p:sp>
        <p:nvSpPr>
          <p:cNvPr id="8" name="Pladsholder til indhold 7"/>
          <p:cNvSpPr>
            <a:spLocks noGrp="1"/>
          </p:cNvSpPr>
          <p:nvPr>
            <p:ph sz="quarter" idx="4294967295"/>
          </p:nvPr>
        </p:nvSpPr>
        <p:spPr>
          <a:xfrm>
            <a:off x="960000" y="2204864"/>
            <a:ext cx="10273151" cy="3168352"/>
          </a:xfrm>
        </p:spPr>
        <p:txBody>
          <a:bodyPr numCol="2"/>
          <a:lstStyle/>
          <a:p>
            <a:pPr marL="285750" indent="-285750">
              <a:buClr>
                <a:schemeClr val="accent1"/>
              </a:buClr>
              <a:buFont typeface="Wingdings" panose="05000000000000000000" pitchFamily="2" charset="2"/>
              <a:buChar char="§"/>
            </a:pPr>
            <a:r>
              <a:rPr lang="da-DK" sz="1600" dirty="0" smtClean="0"/>
              <a:t>Formand Per </a:t>
            </a:r>
            <a:r>
              <a:rPr lang="da-DK" sz="1600" dirty="0" err="1" smtClean="0"/>
              <a:t>Tærsbøl</a:t>
            </a:r>
            <a:endParaRPr lang="da-DK" sz="1600" dirty="0" smtClean="0"/>
          </a:p>
          <a:p>
            <a:pPr marL="285750" indent="-285750">
              <a:buClr>
                <a:schemeClr val="accent1"/>
              </a:buClr>
              <a:buFont typeface="Wingdings" panose="05000000000000000000" pitchFamily="2" charset="2"/>
              <a:buChar char="§"/>
            </a:pPr>
            <a:r>
              <a:rPr lang="da-DK" sz="1600" dirty="0" smtClean="0"/>
              <a:t>Næstformand Gitte Kondrup</a:t>
            </a:r>
          </a:p>
          <a:p>
            <a:pPr marL="285750" indent="-285750">
              <a:buClr>
                <a:schemeClr val="accent1"/>
              </a:buClr>
              <a:buFont typeface="Wingdings" panose="05000000000000000000" pitchFamily="2" charset="2"/>
              <a:buChar char="§"/>
            </a:pPr>
            <a:r>
              <a:rPr lang="da-DK" sz="1600" dirty="0" smtClean="0"/>
              <a:t>Bestyrelsesmedlem </a:t>
            </a:r>
            <a:r>
              <a:rPr lang="da-DK" sz="1600" dirty="0"/>
              <a:t>Michael </a:t>
            </a:r>
            <a:r>
              <a:rPr lang="da-DK" sz="1600" dirty="0" smtClean="0"/>
              <a:t>Mathiesen</a:t>
            </a:r>
          </a:p>
          <a:p>
            <a:pPr marL="285750" indent="-285750">
              <a:buClr>
                <a:schemeClr val="accent1"/>
              </a:buClr>
              <a:buFont typeface="Wingdings" panose="05000000000000000000" pitchFamily="2" charset="2"/>
              <a:buChar char="§"/>
            </a:pPr>
            <a:r>
              <a:rPr lang="da-DK" sz="1600" dirty="0" smtClean="0"/>
              <a:t>Bestyrelsesmedlem Peter Poulsen</a:t>
            </a:r>
            <a:endParaRPr lang="da-DK" sz="1600" dirty="0"/>
          </a:p>
          <a:p>
            <a:pPr marL="285750" indent="-285750">
              <a:buClr>
                <a:schemeClr val="accent1"/>
              </a:buClr>
              <a:buFont typeface="Wingdings" panose="05000000000000000000" pitchFamily="2" charset="2"/>
              <a:buChar char="§"/>
            </a:pPr>
            <a:r>
              <a:rPr lang="da-DK" sz="1600" dirty="0"/>
              <a:t>Bestyrelsesmedlem Jens Erik Jacobsen</a:t>
            </a:r>
          </a:p>
          <a:p>
            <a:pPr marL="285750" indent="-285750">
              <a:buClr>
                <a:schemeClr val="accent1"/>
              </a:buClr>
              <a:buFont typeface="Wingdings" panose="05000000000000000000" pitchFamily="2" charset="2"/>
              <a:buChar char="§"/>
            </a:pPr>
            <a:r>
              <a:rPr lang="da-DK" sz="1600" dirty="0"/>
              <a:t>Bestyrelsesmedlem Jens Jensen</a:t>
            </a:r>
          </a:p>
          <a:p>
            <a:pPr marL="285750" indent="-285750">
              <a:buClr>
                <a:schemeClr val="accent1"/>
              </a:buClr>
              <a:buFont typeface="Wingdings" panose="05000000000000000000" pitchFamily="2" charset="2"/>
              <a:buChar char="§"/>
            </a:pPr>
            <a:r>
              <a:rPr lang="da-DK" sz="1600" dirty="0"/>
              <a:t>Bestyrelsesmedlem Dennis Knudsen</a:t>
            </a:r>
          </a:p>
          <a:p>
            <a:pPr marL="285750" indent="-285750">
              <a:buClr>
                <a:schemeClr val="accent1"/>
              </a:buClr>
              <a:buFont typeface="Wingdings" panose="05000000000000000000" pitchFamily="2" charset="2"/>
              <a:buChar char="§"/>
            </a:pPr>
            <a:r>
              <a:rPr lang="da-DK" sz="1600" dirty="0"/>
              <a:t>Bestyrelsesmedlem Michael </a:t>
            </a:r>
            <a:r>
              <a:rPr lang="da-DK" sz="1600" dirty="0" smtClean="0"/>
              <a:t>Madsen</a:t>
            </a:r>
          </a:p>
          <a:p>
            <a:pPr marL="285750" indent="-285750">
              <a:buClr>
                <a:schemeClr val="accent1"/>
              </a:buClr>
              <a:buFont typeface="Wingdings" panose="05000000000000000000" pitchFamily="2" charset="2"/>
              <a:buChar char="§"/>
            </a:pPr>
            <a:r>
              <a:rPr lang="da-DK" sz="1600" dirty="0" smtClean="0"/>
              <a:t>Bestyrelsesmedlem Steffen Agger</a:t>
            </a:r>
          </a:p>
          <a:p>
            <a:pPr marL="285750" indent="-285750">
              <a:buClr>
                <a:schemeClr val="accent1"/>
              </a:buClr>
              <a:buFont typeface="Wingdings" panose="05000000000000000000" pitchFamily="2" charset="2"/>
              <a:buChar char="§"/>
            </a:pPr>
            <a:r>
              <a:rPr lang="da-DK" sz="1600" dirty="0" smtClean="0"/>
              <a:t>Bestyrelsesmedlem Jørgen E. Hansen</a:t>
            </a:r>
          </a:p>
          <a:p>
            <a:pPr marL="285750" indent="-285750">
              <a:buClr>
                <a:schemeClr val="accent1"/>
              </a:buClr>
              <a:buFont typeface="Wingdings" panose="05000000000000000000" pitchFamily="2" charset="2"/>
              <a:buChar char="§"/>
            </a:pPr>
            <a:endParaRPr lang="da-DK" sz="1600" dirty="0" smtClean="0"/>
          </a:p>
          <a:p>
            <a:pPr marL="285750" indent="-285750">
              <a:buClr>
                <a:schemeClr val="accent1"/>
              </a:buClr>
              <a:buFont typeface="Wingdings" panose="05000000000000000000" pitchFamily="2" charset="2"/>
              <a:buChar char="§"/>
            </a:pPr>
            <a:r>
              <a:rPr lang="da-DK" sz="1600" dirty="0" smtClean="0"/>
              <a:t>Adm. Direktør Jacob Brønnum</a:t>
            </a:r>
          </a:p>
          <a:p>
            <a:pPr marL="285750" indent="-285750">
              <a:buClr>
                <a:schemeClr val="accent1"/>
              </a:buClr>
              <a:buFont typeface="Wingdings" panose="05000000000000000000" pitchFamily="2" charset="2"/>
              <a:buChar char="§"/>
            </a:pPr>
            <a:r>
              <a:rPr lang="da-DK" sz="1600" dirty="0"/>
              <a:t>Økonomichef Thomas </a:t>
            </a:r>
            <a:r>
              <a:rPr lang="da-DK" sz="1600" dirty="0" smtClean="0"/>
              <a:t>Pihl</a:t>
            </a:r>
          </a:p>
          <a:p>
            <a:pPr marL="285750" indent="-285750">
              <a:buClr>
                <a:schemeClr val="accent1"/>
              </a:buClr>
              <a:buFont typeface="Wingdings" panose="05000000000000000000" pitchFamily="2" charset="2"/>
              <a:buChar char="§"/>
            </a:pPr>
            <a:r>
              <a:rPr lang="da-DK" sz="1600" dirty="0" smtClean="0"/>
              <a:t>Forsyningschef Peter Kjær Madsen</a:t>
            </a:r>
          </a:p>
          <a:p>
            <a:pPr marL="285750" indent="-285750">
              <a:buClr>
                <a:schemeClr val="accent1"/>
              </a:buClr>
              <a:buFont typeface="Wingdings" panose="05000000000000000000" pitchFamily="2" charset="2"/>
              <a:buChar char="§"/>
            </a:pPr>
            <a:r>
              <a:rPr lang="da-DK" sz="1600" dirty="0" smtClean="0"/>
              <a:t>Plan &amp; Projektchef Claus Bo Frederiksen</a:t>
            </a:r>
          </a:p>
          <a:p>
            <a:pPr marL="285750" indent="-285750">
              <a:buClr>
                <a:schemeClr val="accent1"/>
              </a:buClr>
              <a:buFont typeface="Wingdings" panose="05000000000000000000" pitchFamily="2" charset="2"/>
              <a:buChar char="§"/>
            </a:pPr>
            <a:r>
              <a:rPr lang="da-DK" sz="1600" dirty="0" smtClean="0"/>
              <a:t>Direktionskonsulent </a:t>
            </a:r>
            <a:r>
              <a:rPr lang="da-DK" sz="1600" dirty="0"/>
              <a:t>Anne-Cathrine S. Tolsøe (referent)</a:t>
            </a:r>
          </a:p>
          <a:p>
            <a:pPr>
              <a:buClr>
                <a:schemeClr val="accent1"/>
              </a:buClr>
              <a:buNone/>
            </a:pPr>
            <a:r>
              <a:rPr lang="da-DK" sz="1600" dirty="0" smtClean="0"/>
              <a:t>				</a:t>
            </a:r>
          </a:p>
          <a:p>
            <a:pPr>
              <a:buClr>
                <a:schemeClr val="accent1"/>
              </a:buClr>
              <a:buNone/>
            </a:pPr>
            <a:endParaRPr lang="da-DK" sz="1600" dirty="0"/>
          </a:p>
          <a:p>
            <a:pPr marL="285750" indent="-285750">
              <a:buClr>
                <a:schemeClr val="accent1"/>
              </a:buClr>
              <a:buFont typeface="Wingdings" panose="05000000000000000000" pitchFamily="2" charset="2"/>
              <a:buChar char="§"/>
            </a:pPr>
            <a:endParaRPr lang="da-DK" sz="1600" dirty="0"/>
          </a:p>
        </p:txBody>
      </p:sp>
    </p:spTree>
    <p:extLst>
      <p:ext uri="{BB962C8B-B14F-4D97-AF65-F5344CB8AC3E}">
        <p14:creationId xmlns:p14="http://schemas.microsoft.com/office/powerpoint/2010/main" val="1036849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7. Opgradering af værket hygiejnemæssigt</a:t>
            </a:r>
            <a:endParaRPr lang="da-DK" b="1" dirty="0">
              <a:latin typeface="+mn-lt"/>
            </a:endParaRPr>
          </a:p>
        </p:txBody>
      </p:sp>
      <p:sp>
        <p:nvSpPr>
          <p:cNvPr id="3" name="Pladsholder til indhold 2"/>
          <p:cNvSpPr>
            <a:spLocks noGrp="1"/>
          </p:cNvSpPr>
          <p:nvPr>
            <p:ph idx="4294967295"/>
          </p:nvPr>
        </p:nvSpPr>
        <p:spPr/>
        <p:txBody>
          <a:bodyPr/>
          <a:lstStyle/>
          <a:p>
            <a:pPr marL="342900" indent="-342900">
              <a:buClr>
                <a:schemeClr val="accent1"/>
              </a:buClr>
              <a:buFont typeface="Wingdings" panose="05000000000000000000" pitchFamily="2" charset="2"/>
              <a:buChar char="§"/>
            </a:pPr>
            <a:r>
              <a:rPr lang="da-DK" b="1" dirty="0" smtClean="0"/>
              <a:t>Klimaskærm:</a:t>
            </a:r>
            <a:r>
              <a:rPr lang="da-DK" dirty="0" smtClean="0"/>
              <a:t> Kondens på underside af tag. Risiko for skimmelvækst i bygning.</a:t>
            </a:r>
          </a:p>
          <a:p>
            <a:pPr marL="702900" lvl="2" indent="-342900">
              <a:buClr>
                <a:schemeClr val="accent1"/>
              </a:buClr>
              <a:buFont typeface="Wingdings" panose="05000000000000000000" pitchFamily="2" charset="2"/>
              <a:buChar char="§"/>
            </a:pPr>
            <a:r>
              <a:rPr lang="da-DK" dirty="0" smtClean="0"/>
              <a:t>Forslag til udbedring:  Luftudskiftning / klimastyring.  </a:t>
            </a:r>
          </a:p>
          <a:p>
            <a:pPr marL="342900" indent="-342900">
              <a:buClr>
                <a:schemeClr val="accent1"/>
              </a:buClr>
              <a:buFont typeface="Wingdings" panose="05000000000000000000" pitchFamily="2" charset="2"/>
              <a:buChar char="§"/>
            </a:pPr>
            <a:r>
              <a:rPr lang="da-DK" b="1" dirty="0" smtClean="0"/>
              <a:t>Væg </a:t>
            </a:r>
            <a:r>
              <a:rPr lang="da-DK" b="1" dirty="0"/>
              <a:t>i </a:t>
            </a:r>
            <a:r>
              <a:rPr lang="da-DK" b="1" dirty="0" smtClean="0"/>
              <a:t>kælder: </a:t>
            </a:r>
            <a:r>
              <a:rPr lang="da-DK" dirty="0"/>
              <a:t>V</a:t>
            </a:r>
            <a:r>
              <a:rPr lang="da-DK" dirty="0" smtClean="0"/>
              <a:t>andgennemtrængning fra </a:t>
            </a:r>
            <a:r>
              <a:rPr lang="da-DK" dirty="0"/>
              <a:t>filtre/</a:t>
            </a:r>
            <a:r>
              <a:rPr lang="da-DK" dirty="0" err="1"/>
              <a:t>rentvandstank</a:t>
            </a:r>
            <a:r>
              <a:rPr lang="da-DK" dirty="0"/>
              <a:t>.</a:t>
            </a:r>
          </a:p>
          <a:p>
            <a:pPr marL="702900" lvl="2" indent="-342900">
              <a:buClr>
                <a:schemeClr val="accent1"/>
              </a:buClr>
              <a:buFont typeface="Wingdings" panose="05000000000000000000" pitchFamily="2" charset="2"/>
              <a:buChar char="§"/>
            </a:pPr>
            <a:r>
              <a:rPr lang="da-DK" dirty="0"/>
              <a:t>Forslag til udbedring: Skal injiceres.</a:t>
            </a:r>
          </a:p>
          <a:p>
            <a:endParaRPr lang="da-DK" dirty="0"/>
          </a:p>
        </p:txBody>
      </p:sp>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488" y="3717032"/>
            <a:ext cx="3240360" cy="1822703"/>
          </a:xfrm>
          <a:prstGeom prst="rect">
            <a:avLst/>
          </a:prstGeom>
        </p:spPr>
      </p:pic>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034" y="3298607"/>
            <a:ext cx="2392957" cy="3190610"/>
          </a:xfrm>
          <a:prstGeom prst="rect">
            <a:avLst/>
          </a:prstGeom>
        </p:spPr>
      </p:pic>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7144" y="2492896"/>
            <a:ext cx="2520280" cy="3360374"/>
          </a:xfrm>
          <a:prstGeom prst="rect">
            <a:avLst/>
          </a:prstGeom>
        </p:spPr>
      </p:pic>
      <p:sp>
        <p:nvSpPr>
          <p:cNvPr id="9" name="Pladsholder til slidenummer 8"/>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20</a:t>
            </a:fld>
            <a:endParaRPr lang="da-DK" dirty="0"/>
          </a:p>
        </p:txBody>
      </p:sp>
    </p:spTree>
    <p:extLst>
      <p:ext uri="{BB962C8B-B14F-4D97-AF65-F5344CB8AC3E}">
        <p14:creationId xmlns:p14="http://schemas.microsoft.com/office/powerpoint/2010/main" val="3278697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7. Opgradering af værket hygiejnemæssigt</a:t>
            </a:r>
            <a:endParaRPr lang="da-DK" b="1" dirty="0">
              <a:latin typeface="+mn-lt"/>
            </a:endParaRPr>
          </a:p>
        </p:txBody>
      </p:sp>
      <p:sp>
        <p:nvSpPr>
          <p:cNvPr id="3" name="Pladsholder til indhold 2"/>
          <p:cNvSpPr>
            <a:spLocks noGrp="1"/>
          </p:cNvSpPr>
          <p:nvPr>
            <p:ph idx="4294967295"/>
          </p:nvPr>
        </p:nvSpPr>
        <p:spPr>
          <a:xfrm>
            <a:off x="960000" y="1210027"/>
            <a:ext cx="10273151" cy="3811634"/>
          </a:xfrm>
        </p:spPr>
        <p:txBody>
          <a:bodyPr/>
          <a:lstStyle/>
          <a:p>
            <a:pPr marL="342900" indent="-342900">
              <a:buClr>
                <a:schemeClr val="accent1"/>
              </a:buClr>
              <a:buFont typeface="Wingdings" panose="05000000000000000000" pitchFamily="2" charset="2"/>
              <a:buChar char="§"/>
            </a:pPr>
            <a:r>
              <a:rPr lang="da-DK" b="1" dirty="0" smtClean="0"/>
              <a:t>Gulve:</a:t>
            </a:r>
            <a:r>
              <a:rPr lang="da-DK" dirty="0" smtClean="0"/>
              <a:t> Fremstår slidte med knækkede fliser og dårligt udførte betonoverflader, hvilket besværliggør optimal rengøring / hygiejne.</a:t>
            </a:r>
          </a:p>
          <a:p>
            <a:pPr marL="702900" lvl="2" indent="-342900">
              <a:buClr>
                <a:schemeClr val="accent1"/>
              </a:buClr>
              <a:buFont typeface="Wingdings" panose="05000000000000000000" pitchFamily="2" charset="2"/>
              <a:buChar char="§"/>
            </a:pPr>
            <a:r>
              <a:rPr lang="da-DK" dirty="0"/>
              <a:t>Forslag til udbedring: </a:t>
            </a:r>
            <a:r>
              <a:rPr lang="da-DK" dirty="0" smtClean="0"/>
              <a:t>Ny belægning</a:t>
            </a:r>
            <a:endParaRPr lang="da-DK" dirty="0"/>
          </a:p>
          <a:p>
            <a:pPr marL="342900" indent="-342900">
              <a:buClr>
                <a:schemeClr val="accent1"/>
              </a:buClr>
              <a:buFont typeface="Wingdings" panose="05000000000000000000" pitchFamily="2" charset="2"/>
              <a:buChar char="§"/>
            </a:pPr>
            <a:r>
              <a:rPr lang="da-DK" b="1" dirty="0" smtClean="0"/>
              <a:t>Vægge:</a:t>
            </a:r>
            <a:r>
              <a:rPr lang="da-DK" dirty="0" smtClean="0"/>
              <a:t> Fremstår </a:t>
            </a:r>
            <a:r>
              <a:rPr lang="da-DK" dirty="0"/>
              <a:t>i rå mursten, hvilket </a:t>
            </a:r>
            <a:r>
              <a:rPr lang="da-DK" dirty="0" smtClean="0"/>
              <a:t>besværliggør optimal </a:t>
            </a:r>
            <a:r>
              <a:rPr lang="da-DK" dirty="0"/>
              <a:t>rengøring / hygiejne.</a:t>
            </a:r>
          </a:p>
          <a:p>
            <a:pPr marL="702900" lvl="2" indent="-342900">
              <a:buClr>
                <a:schemeClr val="accent1"/>
              </a:buClr>
              <a:buFont typeface="Wingdings" panose="05000000000000000000" pitchFamily="2" charset="2"/>
              <a:buChar char="§"/>
            </a:pPr>
            <a:r>
              <a:rPr lang="da-DK" dirty="0"/>
              <a:t>Forslag til udbedring: Overfladebehandles / forsegles</a:t>
            </a:r>
          </a:p>
          <a:p>
            <a:endParaRPr lang="da-DK" dirty="0"/>
          </a:p>
        </p:txBody>
      </p:sp>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pic>
        <p:nvPicPr>
          <p:cNvPr id="6" name="Bille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397" y="3064973"/>
            <a:ext cx="2230070" cy="2973427"/>
          </a:xfrm>
          <a:prstGeom prst="rect">
            <a:avLst/>
          </a:prstGeom>
        </p:spPr>
      </p:pic>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79" y="3064974"/>
            <a:ext cx="2230070" cy="2973427"/>
          </a:xfrm>
          <a:prstGeom prst="rect">
            <a:avLst/>
          </a:prstGeom>
        </p:spPr>
      </p:pic>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6250" y="2996953"/>
            <a:ext cx="2281087" cy="3041449"/>
          </a:xfrm>
          <a:prstGeom prst="rect">
            <a:avLst/>
          </a:prstGeom>
        </p:spPr>
      </p:pic>
      <p:pic>
        <p:nvPicPr>
          <p:cNvPr id="9" name="Billed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0978" y="3063542"/>
            <a:ext cx="2281087" cy="3041449"/>
          </a:xfrm>
          <a:prstGeom prst="rect">
            <a:avLst/>
          </a:prstGeom>
        </p:spPr>
      </p:pic>
      <p:sp>
        <p:nvSpPr>
          <p:cNvPr id="10" name="Pladsholder til slidenummer 9"/>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21</a:t>
            </a:fld>
            <a:endParaRPr lang="da-DK" dirty="0"/>
          </a:p>
        </p:txBody>
      </p:sp>
    </p:spTree>
    <p:extLst>
      <p:ext uri="{BB962C8B-B14F-4D97-AF65-F5344CB8AC3E}">
        <p14:creationId xmlns:p14="http://schemas.microsoft.com/office/powerpoint/2010/main" val="1925038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7. Hellebæk Vandværk - Indstilling</a:t>
            </a:r>
            <a:endParaRPr lang="da-DK" b="1" dirty="0">
              <a:latin typeface="+mn-lt"/>
            </a:endParaRPr>
          </a:p>
        </p:txBody>
      </p:sp>
      <p:sp>
        <p:nvSpPr>
          <p:cNvPr id="4" name="Pladsholder til indhold 3"/>
          <p:cNvSpPr>
            <a:spLocks noGrp="1"/>
          </p:cNvSpPr>
          <p:nvPr>
            <p:ph sz="quarter" idx="4294967295"/>
          </p:nvPr>
        </p:nvSpPr>
        <p:spPr>
          <a:xfrm>
            <a:off x="960000" y="1634103"/>
            <a:ext cx="10273151" cy="4337344"/>
          </a:xfrm>
        </p:spPr>
        <p:txBody>
          <a:bodyPr/>
          <a:lstStyle/>
          <a:p>
            <a:pPr marL="342900" indent="-342900">
              <a:buClr>
                <a:schemeClr val="accent1"/>
              </a:buClr>
              <a:buFont typeface="Wingdings" panose="05000000000000000000" pitchFamily="2" charset="2"/>
              <a:buChar char="§"/>
            </a:pPr>
            <a:r>
              <a:rPr lang="da-DK" sz="1800" dirty="0" smtClean="0"/>
              <a:t>På </a:t>
            </a:r>
            <a:r>
              <a:rPr lang="da-DK" sz="1800" dirty="0"/>
              <a:t>baggrund af det foreliggende materiale og </a:t>
            </a:r>
            <a:r>
              <a:rPr lang="da-DK" sz="1800" dirty="0" smtClean="0"/>
              <a:t>uden et projekterings grundlag, </a:t>
            </a:r>
            <a:r>
              <a:rPr lang="da-DK" sz="1800" dirty="0"/>
              <a:t>er der udarbejdet et </a:t>
            </a:r>
            <a:r>
              <a:rPr lang="da-DK" sz="1800" dirty="0" smtClean="0"/>
              <a:t>første </a:t>
            </a:r>
            <a:r>
              <a:rPr lang="da-DK" sz="1800" dirty="0"/>
              <a:t>overslag på opgavens samlede </a:t>
            </a:r>
            <a:r>
              <a:rPr lang="da-DK" sz="1800" dirty="0" smtClean="0"/>
              <a:t>omfang, hvorved det skønnede investeringsbehov udgør i alt 1,6 -2,0 mio. kr.</a:t>
            </a:r>
          </a:p>
          <a:p>
            <a:pPr marL="342900" indent="-342900">
              <a:buClr>
                <a:schemeClr val="accent1"/>
              </a:buClr>
              <a:buFont typeface="Wingdings" panose="05000000000000000000" pitchFamily="2" charset="2"/>
              <a:buChar char="§"/>
            </a:pPr>
            <a:endParaRPr lang="da-DK" sz="1800" dirty="0" smtClean="0"/>
          </a:p>
          <a:p>
            <a:pPr marL="342900" indent="-342900">
              <a:buClr>
                <a:schemeClr val="accent1"/>
              </a:buClr>
              <a:buFont typeface="Wingdings" panose="05000000000000000000" pitchFamily="2" charset="2"/>
              <a:buChar char="§"/>
            </a:pPr>
            <a:r>
              <a:rPr lang="da-DK" sz="1800" dirty="0" smtClean="0"/>
              <a:t>Der er ikke taget hensyn til markedssituationen og kun afsat 15 % til UFO og 10% til rådgivning. Overslaget er i prisniveau 1.K 2018.</a:t>
            </a:r>
          </a:p>
          <a:p>
            <a:endParaRPr lang="da-DK" sz="1800" dirty="0" smtClean="0"/>
          </a:p>
          <a:p>
            <a:r>
              <a:rPr lang="da-DK" sz="1800" dirty="0" smtClean="0"/>
              <a:t>Direktionen vurderer, at der ved at foretage den beskrevne investering kan opnås den hygiejnemæssige opgradering af værket, således at Hellebæk Vandværk kan fungere som todelt vandværk. </a:t>
            </a:r>
            <a:endParaRPr lang="da-DK" sz="1800" dirty="0"/>
          </a:p>
          <a:p>
            <a:pPr>
              <a:buNone/>
            </a:pPr>
            <a:endParaRPr lang="da-DK" sz="1800" dirty="0"/>
          </a:p>
          <a:p>
            <a:r>
              <a:rPr lang="da-DK" sz="1800" b="1" dirty="0" smtClean="0"/>
              <a:t>Det indstilles, at</a:t>
            </a:r>
            <a:endParaRPr lang="da-DK" sz="1800" b="1" dirty="0"/>
          </a:p>
          <a:p>
            <a:pPr marL="342900" indent="-342900">
              <a:buClr>
                <a:schemeClr val="accent1"/>
              </a:buClr>
              <a:buFont typeface="Wingdings" panose="05000000000000000000" pitchFamily="2" charset="2"/>
              <a:buChar char="§"/>
            </a:pPr>
            <a:r>
              <a:rPr lang="da-DK" sz="1800" dirty="0" smtClean="0"/>
              <a:t>Der indarbejdes 1,6 kr. i anlægsplanen 2018 for Projektet </a:t>
            </a:r>
            <a:r>
              <a:rPr lang="da-DK" sz="1800" dirty="0"/>
              <a:t>T</a:t>
            </a:r>
            <a:r>
              <a:rPr lang="da-DK" sz="1800" dirty="0" smtClean="0"/>
              <a:t>odeling af Hellebæk Vandværk.</a:t>
            </a:r>
          </a:p>
          <a:p>
            <a:endParaRPr lang="da-DK" sz="1800" dirty="0" smtClean="0"/>
          </a:p>
          <a:p>
            <a:r>
              <a:rPr lang="da-DK" sz="1800" b="1" i="1" dirty="0" smtClean="0"/>
              <a:t>Bestyrelsen tiltrådte indstillingen, med bemærkning om, at der indarbejdes i alt 2 mio. kr. i anlægsplanen 2018.</a:t>
            </a:r>
            <a:endParaRPr lang="da-DK" sz="1800" b="1" i="1" dirty="0"/>
          </a:p>
        </p:txBody>
      </p:sp>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22</a:t>
            </a:fld>
            <a:endParaRPr lang="da-DK" dirty="0"/>
          </a:p>
        </p:txBody>
      </p:sp>
    </p:spTree>
    <p:extLst>
      <p:ext uri="{BB962C8B-B14F-4D97-AF65-F5344CB8AC3E}">
        <p14:creationId xmlns:p14="http://schemas.microsoft.com/office/powerpoint/2010/main" val="508550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Punkter til orientering</a:t>
            </a:r>
            <a:endParaRPr lang="da-DK" b="1" dirty="0">
              <a:latin typeface="+mn-lt"/>
            </a:endParaRPr>
          </a:p>
        </p:txBody>
      </p:sp>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23</a:t>
            </a:fld>
            <a:endParaRPr lang="da-DK" dirty="0"/>
          </a:p>
        </p:txBody>
      </p:sp>
      <p:pic>
        <p:nvPicPr>
          <p:cNvPr id="7" name="Billede 6"/>
          <p:cNvPicPr>
            <a:picLocks noChangeAspect="1"/>
          </p:cNvPicPr>
          <p:nvPr/>
        </p:nvPicPr>
        <p:blipFill>
          <a:blip r:embed="rId2"/>
          <a:stretch>
            <a:fillRect/>
          </a:stretch>
        </p:blipFill>
        <p:spPr>
          <a:xfrm>
            <a:off x="5375920" y="1844824"/>
            <a:ext cx="6133042" cy="3162350"/>
          </a:xfrm>
          <a:prstGeom prst="rect">
            <a:avLst/>
          </a:prstGeom>
        </p:spPr>
      </p:pic>
      <p:pic>
        <p:nvPicPr>
          <p:cNvPr id="11" name="Billede 10"/>
          <p:cNvPicPr>
            <a:picLocks noChangeAspect="1"/>
          </p:cNvPicPr>
          <p:nvPr/>
        </p:nvPicPr>
        <p:blipFill>
          <a:blip r:embed="rId3"/>
          <a:stretch>
            <a:fillRect/>
          </a:stretch>
        </p:blipFill>
        <p:spPr>
          <a:xfrm>
            <a:off x="767408" y="4073765"/>
            <a:ext cx="5952131" cy="1843086"/>
          </a:xfrm>
          <a:prstGeom prst="rect">
            <a:avLst/>
          </a:prstGeom>
        </p:spPr>
      </p:pic>
    </p:spTree>
    <p:extLst>
      <p:ext uri="{BB962C8B-B14F-4D97-AF65-F5344CB8AC3E}">
        <p14:creationId xmlns:p14="http://schemas.microsoft.com/office/powerpoint/2010/main" val="3015688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smtClean="0">
                <a:latin typeface="+mn-lt"/>
              </a:rPr>
              <a:t>8. Hospitalsgrunden</a:t>
            </a:r>
            <a:endParaRPr lang="da-DK" b="1" dirty="0">
              <a:latin typeface="+mn-lt"/>
            </a:endParaRPr>
          </a:p>
        </p:txBody>
      </p:sp>
      <p:sp>
        <p:nvSpPr>
          <p:cNvPr id="4" name="Pladsholder til tekst 3"/>
          <p:cNvSpPr>
            <a:spLocks noGrp="1"/>
          </p:cNvSpPr>
          <p:nvPr>
            <p:ph type="body" sz="quarter" idx="13"/>
          </p:nvPr>
        </p:nvSpPr>
        <p:spPr>
          <a:xfrm>
            <a:off x="958850" y="1484784"/>
            <a:ext cx="5641206" cy="5040560"/>
          </a:xfrm>
        </p:spPr>
        <p:txBody>
          <a:bodyPr/>
          <a:lstStyle/>
          <a:p>
            <a:pPr>
              <a:buClr>
                <a:schemeClr val="accent1"/>
              </a:buClr>
              <a:buNone/>
            </a:pPr>
            <a:r>
              <a:rPr lang="da-DK" sz="1800" dirty="0" smtClean="0"/>
              <a:t>Tavshedspligt ej fraveg for dette punkt. </a:t>
            </a:r>
          </a:p>
          <a:p>
            <a:endParaRPr lang="da-DK" dirty="0"/>
          </a:p>
        </p:txBody>
      </p:sp>
      <p:pic>
        <p:nvPicPr>
          <p:cNvPr id="3" name="Billede 2"/>
          <p:cNvPicPr>
            <a:picLocks noChangeAspect="1"/>
          </p:cNvPicPr>
          <p:nvPr/>
        </p:nvPicPr>
        <p:blipFill>
          <a:blip r:embed="rId3"/>
          <a:stretch>
            <a:fillRect/>
          </a:stretch>
        </p:blipFill>
        <p:spPr>
          <a:xfrm>
            <a:off x="6744072" y="1484784"/>
            <a:ext cx="5318001" cy="3528392"/>
          </a:xfrm>
          <a:prstGeom prst="rect">
            <a:avLst/>
          </a:prstGeom>
        </p:spPr>
      </p:pic>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24</a:t>
            </a:fld>
            <a:endParaRPr lang="da-DK" dirty="0"/>
          </a:p>
        </p:txBody>
      </p:sp>
    </p:spTree>
    <p:extLst>
      <p:ext uri="{BB962C8B-B14F-4D97-AF65-F5344CB8AC3E}">
        <p14:creationId xmlns:p14="http://schemas.microsoft.com/office/powerpoint/2010/main" val="3078675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stretch>
            <a:fillRect/>
          </a:stretch>
        </p:blipFill>
        <p:spPr>
          <a:xfrm>
            <a:off x="6096000" y="4221088"/>
            <a:ext cx="5688632" cy="1758072"/>
          </a:xfrm>
          <a:prstGeom prst="rect">
            <a:avLst/>
          </a:prstGeom>
        </p:spPr>
      </p:pic>
      <p:sp>
        <p:nvSpPr>
          <p:cNvPr id="2" name="Titel 1"/>
          <p:cNvSpPr>
            <a:spLocks noGrp="1"/>
          </p:cNvSpPr>
          <p:nvPr>
            <p:ph type="title"/>
          </p:nvPr>
        </p:nvSpPr>
        <p:spPr>
          <a:xfrm>
            <a:off x="695400" y="188641"/>
            <a:ext cx="10537753" cy="1080119"/>
          </a:xfrm>
        </p:spPr>
        <p:txBody>
          <a:bodyPr/>
          <a:lstStyle/>
          <a:p>
            <a:r>
              <a:rPr lang="da-DK" b="1" dirty="0" smtClean="0">
                <a:latin typeface="+mn-lt"/>
              </a:rPr>
              <a:t>9. Snekkersten Vandværk</a:t>
            </a:r>
            <a:endParaRPr lang="da-DK" b="1" dirty="0">
              <a:latin typeface="+mn-lt"/>
            </a:endParaRPr>
          </a:p>
        </p:txBody>
      </p:sp>
      <p:sp>
        <p:nvSpPr>
          <p:cNvPr id="3" name="Pladsholder til indhold 2"/>
          <p:cNvSpPr>
            <a:spLocks noGrp="1"/>
          </p:cNvSpPr>
          <p:nvPr>
            <p:ph idx="1"/>
          </p:nvPr>
        </p:nvSpPr>
        <p:spPr>
          <a:xfrm>
            <a:off x="767409" y="1124744"/>
            <a:ext cx="10465744" cy="4854416"/>
          </a:xfrm>
        </p:spPr>
        <p:txBody>
          <a:bodyPr/>
          <a:lstStyle/>
          <a:p>
            <a:pPr marL="0" indent="0">
              <a:buNone/>
            </a:pPr>
            <a:r>
              <a:rPr lang="da-DK" sz="1800" b="1" dirty="0" smtClean="0"/>
              <a:t>Tidsplan</a:t>
            </a:r>
          </a:p>
          <a:p>
            <a:pPr>
              <a:buFont typeface="Wingdings" panose="05000000000000000000" pitchFamily="2" charset="2"/>
              <a:buChar char="§"/>
            </a:pPr>
            <a:r>
              <a:rPr lang="da-DK" sz="1800" dirty="0" smtClean="0"/>
              <a:t>1. december 2019 – seneste opstart for indkøring af anlæg</a:t>
            </a:r>
          </a:p>
          <a:p>
            <a:pPr>
              <a:buFont typeface="Wingdings" panose="05000000000000000000" pitchFamily="2" charset="2"/>
              <a:buChar char="§"/>
            </a:pPr>
            <a:r>
              <a:rPr lang="da-DK" sz="1800" dirty="0" smtClean="0"/>
              <a:t>14. august 2020 – aflevering af ude-arealer = endelig aflevering</a:t>
            </a:r>
          </a:p>
          <a:p>
            <a:pPr marL="0" indent="0">
              <a:buNone/>
            </a:pPr>
            <a:r>
              <a:rPr lang="da-DK" sz="1800" b="1" dirty="0" smtClean="0"/>
              <a:t>Stade</a:t>
            </a:r>
          </a:p>
          <a:p>
            <a:pPr>
              <a:buFont typeface="Wingdings" panose="05000000000000000000" pitchFamily="2" charset="2"/>
              <a:buChar char="§"/>
            </a:pPr>
            <a:r>
              <a:rPr lang="da-DK" sz="1800" dirty="0" smtClean="0"/>
              <a:t>Byggeansøgning modtaget den 21.06.2018</a:t>
            </a:r>
          </a:p>
          <a:p>
            <a:pPr>
              <a:buFont typeface="Wingdings" panose="05000000000000000000" pitchFamily="2" charset="2"/>
              <a:buChar char="§"/>
            </a:pPr>
            <a:r>
              <a:rPr lang="da-DK" sz="1800" dirty="0" smtClean="0"/>
              <a:t>Byggeplads og rydning af beplantning og jordarbejder m.m. </a:t>
            </a:r>
            <a:r>
              <a:rPr lang="da-DK" sz="1800" dirty="0" err="1" smtClean="0"/>
              <a:t>opstartet</a:t>
            </a:r>
            <a:r>
              <a:rPr lang="da-DK" sz="1800" dirty="0" smtClean="0"/>
              <a:t> primo juli 2018</a:t>
            </a:r>
          </a:p>
          <a:p>
            <a:pPr>
              <a:buFont typeface="Wingdings" panose="05000000000000000000" pitchFamily="2" charset="2"/>
              <a:buChar char="§"/>
            </a:pPr>
            <a:r>
              <a:rPr lang="da-DK" sz="1800" dirty="0" err="1" smtClean="0"/>
              <a:t>Totalentreprenøren´s</a:t>
            </a:r>
            <a:r>
              <a:rPr lang="da-DK" sz="1800" dirty="0" smtClean="0"/>
              <a:t> hovedprojekt fremsendes den 17.08.2018</a:t>
            </a:r>
          </a:p>
          <a:p>
            <a:pPr>
              <a:buFont typeface="Wingdings" panose="05000000000000000000" pitchFamily="2" charset="2"/>
              <a:buChar char="§"/>
            </a:pPr>
            <a:r>
              <a:rPr lang="da-DK" sz="1800" dirty="0" smtClean="0"/>
              <a:t>Hovedprojekt forlægges styregruppen den 27.08.2018</a:t>
            </a:r>
          </a:p>
          <a:p>
            <a:pPr>
              <a:buFont typeface="Wingdings" panose="05000000000000000000" pitchFamily="2" charset="2"/>
              <a:buChar char="§"/>
            </a:pPr>
            <a:r>
              <a:rPr lang="da-DK" sz="1800" dirty="0" smtClean="0"/>
              <a:t>1. spadestik 29.08.2018</a:t>
            </a:r>
          </a:p>
          <a:p>
            <a:pPr marL="0" indent="0">
              <a:buNone/>
            </a:pPr>
            <a:r>
              <a:rPr lang="da-DK" sz="1800" b="1" dirty="0" smtClean="0"/>
              <a:t>Økonomi</a:t>
            </a:r>
          </a:p>
          <a:p>
            <a:pPr>
              <a:buFont typeface="Wingdings" panose="05000000000000000000" pitchFamily="2" charset="2"/>
              <a:buChar char="§"/>
            </a:pPr>
            <a:r>
              <a:rPr lang="da-DK" sz="1800" dirty="0" smtClean="0"/>
              <a:t>Bevilling = 80 mio. kr.</a:t>
            </a:r>
          </a:p>
          <a:p>
            <a:pPr>
              <a:buFont typeface="Wingdings" panose="05000000000000000000" pitchFamily="2" charset="2"/>
              <a:buChar char="§"/>
            </a:pPr>
            <a:r>
              <a:rPr lang="da-DK" sz="1800" dirty="0" smtClean="0"/>
              <a:t>Betalingsplan/aftaler følges</a:t>
            </a:r>
          </a:p>
          <a:p>
            <a:pPr>
              <a:buFont typeface="Wingdings" panose="05000000000000000000" pitchFamily="2" charset="2"/>
              <a:buChar char="§"/>
            </a:pPr>
            <a:r>
              <a:rPr lang="da-DK" sz="1800" dirty="0" smtClean="0"/>
              <a:t>UFO i alt: 6 mio. kr. og heraf er disponeret til egentlig</a:t>
            </a:r>
          </a:p>
          <a:p>
            <a:pPr marL="0" indent="0">
              <a:buNone/>
            </a:pPr>
            <a:r>
              <a:rPr lang="da-DK" sz="1800" dirty="0" smtClean="0"/>
              <a:t>UFO og ekstra ydelser for ca. 1 mio. kr. (jordarbejder pga.</a:t>
            </a:r>
          </a:p>
          <a:p>
            <a:pPr marL="0" indent="0">
              <a:buNone/>
            </a:pPr>
            <a:r>
              <a:rPr lang="da-DK" sz="1800" dirty="0"/>
              <a:t>d</a:t>
            </a:r>
            <a:r>
              <a:rPr lang="da-DK" sz="1800" dirty="0" smtClean="0"/>
              <a:t>ybt liggende ledninger, fjernelse af jorddepot, ekstra SRO</a:t>
            </a:r>
          </a:p>
          <a:p>
            <a:pPr marL="0" indent="0">
              <a:buNone/>
            </a:pPr>
            <a:r>
              <a:rPr lang="da-DK" sz="1800" dirty="0"/>
              <a:t>s</a:t>
            </a:r>
            <a:r>
              <a:rPr lang="da-DK" sz="1800" dirty="0" smtClean="0"/>
              <a:t>tyring, mereffekt/tilslutningsbidrag m.v.</a:t>
            </a:r>
          </a:p>
          <a:p>
            <a:pPr marL="0" indent="0">
              <a:buNone/>
            </a:pPr>
            <a:endParaRPr lang="da-DK" sz="1800" b="1" i="1" dirty="0" smtClean="0"/>
          </a:p>
          <a:p>
            <a:pPr marL="0" indent="0">
              <a:buNone/>
            </a:pPr>
            <a:r>
              <a:rPr lang="da-DK" sz="1800" b="1" i="1" dirty="0" smtClean="0"/>
              <a:t>Bestyrelsen </a:t>
            </a:r>
            <a:r>
              <a:rPr lang="da-DK" sz="1800" b="1" i="1" dirty="0"/>
              <a:t>tog orienteringen til efterretning.</a:t>
            </a:r>
          </a:p>
          <a:p>
            <a:pPr marL="0" indent="0">
              <a:buNone/>
            </a:pPr>
            <a:endParaRPr lang="da-DK" sz="1800" dirty="0" smtClean="0"/>
          </a:p>
          <a:p>
            <a:pPr marL="0" indent="0">
              <a:buNone/>
            </a:pPr>
            <a:endParaRPr lang="da-DK" sz="1800" dirty="0"/>
          </a:p>
          <a:p>
            <a:pPr marL="0" indent="0">
              <a:buNone/>
            </a:pPr>
            <a:endParaRPr lang="da-DK" sz="1800" dirty="0"/>
          </a:p>
        </p:txBody>
      </p:sp>
      <p:sp>
        <p:nvSpPr>
          <p:cNvPr id="4" name="Pladsholder til sidefod 3"/>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25</a:t>
            </a:fld>
            <a:endParaRPr lang="da-DK" dirty="0"/>
          </a:p>
        </p:txBody>
      </p:sp>
    </p:spTree>
    <p:extLst>
      <p:ext uri="{BB962C8B-B14F-4D97-AF65-F5344CB8AC3E}">
        <p14:creationId xmlns:p14="http://schemas.microsoft.com/office/powerpoint/2010/main" val="516382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smtClean="0">
                <a:latin typeface="+mn-lt"/>
              </a:rPr>
              <a:t>10. Tretorngrunden - status</a:t>
            </a:r>
            <a:endParaRPr lang="da-DK" b="1" dirty="0">
              <a:latin typeface="+mn-lt"/>
            </a:endParaRPr>
          </a:p>
        </p:txBody>
      </p:sp>
      <p:sp>
        <p:nvSpPr>
          <p:cNvPr id="3" name="Text Placeholder 2"/>
          <p:cNvSpPr>
            <a:spLocks noGrp="1"/>
          </p:cNvSpPr>
          <p:nvPr>
            <p:ph type="body" sz="quarter" idx="13"/>
          </p:nvPr>
        </p:nvSpPr>
        <p:spPr>
          <a:xfrm>
            <a:off x="958851" y="1268760"/>
            <a:ext cx="4802716" cy="5400600"/>
          </a:xfrm>
        </p:spPr>
        <p:txBody>
          <a:bodyPr/>
          <a:lstStyle/>
          <a:p>
            <a:r>
              <a:rPr lang="da-DK" sz="1600" dirty="0" smtClean="0"/>
              <a:t>Tavshedspligt ej fraveget for dette punkt. </a:t>
            </a:r>
            <a:endParaRPr lang="da-DK" sz="1600" dirty="0"/>
          </a:p>
        </p:txBody>
      </p:sp>
      <p:pic>
        <p:nvPicPr>
          <p:cNvPr id="4" name="Billede 3"/>
          <p:cNvPicPr>
            <a:picLocks noChangeAspect="1"/>
          </p:cNvPicPr>
          <p:nvPr/>
        </p:nvPicPr>
        <p:blipFill>
          <a:blip r:embed="rId3"/>
          <a:stretch>
            <a:fillRect/>
          </a:stretch>
        </p:blipFill>
        <p:spPr>
          <a:xfrm>
            <a:off x="5949153" y="2276872"/>
            <a:ext cx="6133042" cy="3162350"/>
          </a:xfrm>
          <a:prstGeom prst="rect">
            <a:avLst/>
          </a:prstGeom>
        </p:spPr>
      </p:pic>
      <p:sp>
        <p:nvSpPr>
          <p:cNvPr id="6" name="Pladsholder til sidefod 5"/>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26</a:t>
            </a:fld>
            <a:endParaRPr lang="da-DK" dirty="0"/>
          </a:p>
        </p:txBody>
      </p:sp>
    </p:spTree>
    <p:extLst>
      <p:ext uri="{BB962C8B-B14F-4D97-AF65-F5344CB8AC3E}">
        <p14:creationId xmlns:p14="http://schemas.microsoft.com/office/powerpoint/2010/main" val="2442635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11. Fravigelse af tavshedspligt</a:t>
            </a:r>
            <a:endParaRPr lang="da-DK" b="1" dirty="0">
              <a:latin typeface="+mn-lt"/>
            </a:endParaRPr>
          </a:p>
        </p:txBody>
      </p:sp>
      <p:sp>
        <p:nvSpPr>
          <p:cNvPr id="3" name="Pladsholder til tekst 2"/>
          <p:cNvSpPr>
            <a:spLocks noGrp="1"/>
          </p:cNvSpPr>
          <p:nvPr>
            <p:ph type="body" sz="quarter" idx="13"/>
          </p:nvPr>
        </p:nvSpPr>
        <p:spPr>
          <a:xfrm>
            <a:off x="958850" y="1844824"/>
            <a:ext cx="6793334" cy="3960440"/>
          </a:xfrm>
        </p:spPr>
        <p:txBody>
          <a:bodyPr/>
          <a:lstStyle/>
          <a:p>
            <a:pPr>
              <a:buClr>
                <a:schemeClr val="accent1"/>
              </a:buClr>
              <a:buNone/>
            </a:pPr>
            <a:r>
              <a:rPr lang="da-DK" dirty="0"/>
              <a:t>Bestyrelsen skal beslutte, hvilke dagsordenpunkter tavshedspligten skal fraviges.</a:t>
            </a:r>
          </a:p>
          <a:p>
            <a:r>
              <a:rPr lang="da-DK" dirty="0"/>
              <a:t> </a:t>
            </a:r>
          </a:p>
          <a:p>
            <a:r>
              <a:rPr lang="da-DK" dirty="0"/>
              <a:t> </a:t>
            </a:r>
          </a:p>
          <a:p>
            <a:r>
              <a:rPr lang="da-DK" b="1" dirty="0"/>
              <a:t>Formand og direktion indstiller</a:t>
            </a:r>
            <a:r>
              <a:rPr lang="da-DK" dirty="0"/>
              <a:t>, at </a:t>
            </a:r>
          </a:p>
          <a:p>
            <a:pPr marL="342900" lvl="0" indent="-342900">
              <a:buClr>
                <a:schemeClr val="accent1"/>
              </a:buClr>
              <a:buFont typeface="Wingdings" panose="05000000000000000000" pitchFamily="2" charset="2"/>
              <a:buChar char="§"/>
            </a:pPr>
            <a:r>
              <a:rPr lang="da-DK" dirty="0"/>
              <a:t>Tavshedspligten </a:t>
            </a:r>
            <a:r>
              <a:rPr lang="da-DK" dirty="0" smtClean="0"/>
              <a:t>fraviges på samtlige punkter med undtagelse af punkt 4, 5, 8 og 10. For så vidt angår punkt 4 udarbejdes dog et resumé. </a:t>
            </a:r>
          </a:p>
          <a:p>
            <a:pPr lvl="0">
              <a:buClr>
                <a:schemeClr val="accent1"/>
              </a:buClr>
              <a:buNone/>
            </a:pPr>
            <a:endParaRPr lang="da-DK" dirty="0"/>
          </a:p>
          <a:p>
            <a:pPr lvl="0">
              <a:buClr>
                <a:schemeClr val="accent1"/>
              </a:buClr>
              <a:buNone/>
            </a:pPr>
            <a:r>
              <a:rPr lang="da-DK" b="1" i="1" dirty="0" smtClean="0"/>
              <a:t>Bestyrelsen tiltrådte indstillingen.</a:t>
            </a:r>
            <a:endParaRPr lang="da-DK" b="1" i="1" dirty="0"/>
          </a:p>
          <a:p>
            <a:endParaRPr lang="da-DK" dirty="0"/>
          </a:p>
          <a:p>
            <a:pPr marL="882900" lvl="3" indent="-342900">
              <a:buClr>
                <a:schemeClr val="accent1"/>
              </a:buClr>
              <a:buFont typeface="Wingdings" panose="05000000000000000000" pitchFamily="2" charset="2"/>
              <a:buChar char="§"/>
            </a:pPr>
            <a:endParaRPr lang="da-DK" dirty="0"/>
          </a:p>
          <a:p>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75" r="1675"/>
          <a:stretch>
            <a:fillRect/>
          </a:stretch>
        </p:blipFill>
        <p:spPr>
          <a:xfrm>
            <a:off x="7968208" y="2116894"/>
            <a:ext cx="3480967" cy="3416300"/>
          </a:xfrm>
        </p:spPr>
      </p:pic>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27</a:t>
            </a:fld>
            <a:endParaRPr lang="da-DK" dirty="0"/>
          </a:p>
        </p:txBody>
      </p:sp>
    </p:spTree>
    <p:extLst>
      <p:ext uri="{BB962C8B-B14F-4D97-AF65-F5344CB8AC3E}">
        <p14:creationId xmlns:p14="http://schemas.microsoft.com/office/powerpoint/2010/main" val="4127181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12. Kommunikation</a:t>
            </a:r>
            <a:endParaRPr lang="da-DK" b="1" dirty="0">
              <a:latin typeface="+mn-lt"/>
            </a:endParaRPr>
          </a:p>
        </p:txBody>
      </p:sp>
      <p:sp>
        <p:nvSpPr>
          <p:cNvPr id="7" name="Pladsholder til indhold 6"/>
          <p:cNvSpPr>
            <a:spLocks noGrp="1"/>
          </p:cNvSpPr>
          <p:nvPr>
            <p:ph idx="1"/>
          </p:nvPr>
        </p:nvSpPr>
        <p:spPr/>
        <p:txBody>
          <a:bodyPr/>
          <a:lstStyle/>
          <a:p>
            <a:pPr>
              <a:buFont typeface="Wingdings" panose="05000000000000000000" pitchFamily="2" charset="2"/>
              <a:buChar char="§"/>
            </a:pPr>
            <a:r>
              <a:rPr lang="da-DK" dirty="0" smtClean="0"/>
              <a:t>Formand og direktion vil fremlægge forslag til kommunikation, som anbefales offentliggjort på baggrund af bestyrelsesmødet.</a:t>
            </a:r>
          </a:p>
          <a:p>
            <a:pPr>
              <a:buFont typeface="Wingdings" panose="05000000000000000000" pitchFamily="2" charset="2"/>
              <a:buChar char="§"/>
            </a:pPr>
            <a:endParaRPr lang="da-DK" dirty="0"/>
          </a:p>
          <a:p>
            <a:pPr marL="0" indent="0">
              <a:buNone/>
            </a:pPr>
            <a:r>
              <a:rPr lang="da-DK" b="1" i="1" dirty="0" smtClean="0"/>
              <a:t>Der udsendes pressemeddelelse om Snekkersten Vandværk.</a:t>
            </a:r>
            <a:endParaRPr lang="da-DK" b="1" i="1" dirty="0"/>
          </a:p>
        </p:txBody>
      </p:sp>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28</a:t>
            </a:fld>
            <a:endParaRPr lang="da-DK" dirty="0"/>
          </a:p>
        </p:txBody>
      </p:sp>
    </p:spTree>
    <p:extLst>
      <p:ext uri="{BB962C8B-B14F-4D97-AF65-F5344CB8AC3E}">
        <p14:creationId xmlns:p14="http://schemas.microsoft.com/office/powerpoint/2010/main" val="2408843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smtClean="0">
                <a:latin typeface="+mn-lt"/>
              </a:rPr>
              <a:t>13. Mødeplan 2018 samt forslag til mødeplan 2019</a:t>
            </a:r>
            <a:endParaRPr lang="da-DK" sz="3600" b="1" dirty="0">
              <a:latin typeface="+mn-lt"/>
            </a:endParaRPr>
          </a:p>
        </p:txBody>
      </p:sp>
      <p:sp>
        <p:nvSpPr>
          <p:cNvPr id="3" name="Pladsholder til tekst 2"/>
          <p:cNvSpPr>
            <a:spLocks noGrp="1"/>
          </p:cNvSpPr>
          <p:nvPr>
            <p:ph type="body" sz="quarter" idx="13"/>
          </p:nvPr>
        </p:nvSpPr>
        <p:spPr>
          <a:xfrm>
            <a:off x="839416" y="1412776"/>
            <a:ext cx="5471583" cy="4392488"/>
          </a:xfrm>
        </p:spPr>
        <p:txBody>
          <a:bodyPr/>
          <a:lstStyle/>
          <a:p>
            <a:r>
              <a:rPr lang="da-DK" sz="1400" dirty="0"/>
              <a:t>Følgende bestyrelsesmøder er aftalt for </a:t>
            </a:r>
            <a:r>
              <a:rPr lang="da-DK" sz="1400" dirty="0" smtClean="0"/>
              <a:t>begge </a:t>
            </a:r>
            <a:r>
              <a:rPr lang="da-DK" sz="1400" dirty="0"/>
              <a:t>selskaber:</a:t>
            </a:r>
          </a:p>
          <a:p>
            <a:endParaRPr lang="da-DK" sz="1400" dirty="0"/>
          </a:p>
          <a:p>
            <a:pPr marL="342900" indent="-342900">
              <a:buClr>
                <a:schemeClr val="accent1"/>
              </a:buClr>
              <a:buFont typeface="Wingdings" panose="05000000000000000000" pitchFamily="2" charset="2"/>
              <a:buChar char="§"/>
            </a:pPr>
            <a:r>
              <a:rPr lang="da-DK" sz="1400" dirty="0" smtClean="0"/>
              <a:t>15</a:t>
            </a:r>
            <a:r>
              <a:rPr lang="da-DK" sz="1400" dirty="0"/>
              <a:t>. november 2018 kl. </a:t>
            </a:r>
            <a:r>
              <a:rPr lang="da-DK" sz="1400" dirty="0" smtClean="0"/>
              <a:t>14.00-15.00</a:t>
            </a:r>
            <a:endParaRPr lang="da-DK" sz="1400" dirty="0"/>
          </a:p>
          <a:p>
            <a:pPr marL="342900" indent="-342900">
              <a:buClr>
                <a:schemeClr val="accent1"/>
              </a:buClr>
              <a:buFont typeface="Wingdings" panose="05000000000000000000" pitchFamily="2" charset="2"/>
              <a:buChar char="§"/>
            </a:pPr>
            <a:r>
              <a:rPr lang="da-DK" sz="1400" dirty="0"/>
              <a:t>6. december 2018 kl. </a:t>
            </a:r>
            <a:r>
              <a:rPr lang="da-DK" sz="1400" dirty="0" smtClean="0"/>
              <a:t>16.00-17.00</a:t>
            </a:r>
          </a:p>
          <a:p>
            <a:pPr>
              <a:buClr>
                <a:schemeClr val="accent1"/>
              </a:buClr>
              <a:buNone/>
            </a:pPr>
            <a:endParaRPr lang="da-DK" sz="1400" dirty="0" smtClean="0"/>
          </a:p>
          <a:p>
            <a:r>
              <a:rPr lang="da-DK" sz="1400" b="1" dirty="0"/>
              <a:t>Forslag til mødeplan 2019:</a:t>
            </a:r>
          </a:p>
          <a:p>
            <a:pPr marL="342900" indent="-342900">
              <a:buClr>
                <a:schemeClr val="accent1"/>
              </a:buClr>
              <a:buFont typeface="Wingdings" panose="05000000000000000000" pitchFamily="2" charset="2"/>
              <a:buChar char="§"/>
            </a:pPr>
            <a:r>
              <a:rPr lang="da-DK" sz="1400" dirty="0"/>
              <a:t>Tirsdag 30. april </a:t>
            </a:r>
            <a:r>
              <a:rPr lang="da-DK" sz="1400" dirty="0" smtClean="0"/>
              <a:t>2019 – kl. 13.15–14.15</a:t>
            </a:r>
            <a:endParaRPr lang="da-DK" sz="1400" dirty="0"/>
          </a:p>
          <a:p>
            <a:pPr marL="342900" indent="-342900">
              <a:buClr>
                <a:schemeClr val="accent1"/>
              </a:buClr>
              <a:buFont typeface="Wingdings" panose="05000000000000000000" pitchFamily="2" charset="2"/>
              <a:buChar char="§"/>
            </a:pPr>
            <a:r>
              <a:rPr lang="da-DK" sz="1400" dirty="0"/>
              <a:t>Torsdag 20. juni 2019 – kl. </a:t>
            </a:r>
            <a:r>
              <a:rPr lang="da-DK" sz="1400" dirty="0" smtClean="0"/>
              <a:t>13.15–14.15 - </a:t>
            </a:r>
            <a:r>
              <a:rPr lang="da-DK" sz="1400" dirty="0" smtClean="0">
                <a:solidFill>
                  <a:srgbClr val="FF0000"/>
                </a:solidFill>
              </a:rPr>
              <a:t>ændres </a:t>
            </a:r>
            <a:r>
              <a:rPr lang="da-DK" sz="1400" dirty="0">
                <a:solidFill>
                  <a:srgbClr val="FF0000"/>
                </a:solidFill>
              </a:rPr>
              <a:t>til 19. juni 2019</a:t>
            </a:r>
          </a:p>
          <a:p>
            <a:pPr marL="342900" indent="-342900">
              <a:buClr>
                <a:schemeClr val="accent1"/>
              </a:buClr>
              <a:buFont typeface="Wingdings" panose="05000000000000000000" pitchFamily="2" charset="2"/>
              <a:buChar char="§"/>
            </a:pPr>
            <a:r>
              <a:rPr lang="da-DK" sz="1400" dirty="0"/>
              <a:t>Torsdag 29. august 2019 kl. </a:t>
            </a:r>
            <a:r>
              <a:rPr lang="da-DK" sz="1400" dirty="0" smtClean="0"/>
              <a:t>13.15–14.15</a:t>
            </a:r>
          </a:p>
          <a:p>
            <a:pPr marL="342900" indent="-342900">
              <a:buClr>
                <a:schemeClr val="accent1"/>
              </a:buClr>
              <a:buFont typeface="Wingdings" panose="05000000000000000000" pitchFamily="2" charset="2"/>
              <a:buChar char="§"/>
            </a:pPr>
            <a:r>
              <a:rPr lang="da-DK" sz="1400" dirty="0" smtClean="0"/>
              <a:t>Torsdag </a:t>
            </a:r>
            <a:r>
              <a:rPr lang="da-DK" sz="1400" dirty="0"/>
              <a:t>14. november 2019 kl. </a:t>
            </a:r>
            <a:r>
              <a:rPr lang="da-DK" sz="1400" dirty="0" smtClean="0"/>
              <a:t>13.15–14.15</a:t>
            </a:r>
            <a:endParaRPr lang="da-DK" sz="1400" dirty="0"/>
          </a:p>
          <a:p>
            <a:pPr marL="342900" indent="-342900">
              <a:buClr>
                <a:schemeClr val="accent1"/>
              </a:buClr>
              <a:buFont typeface="Wingdings" panose="05000000000000000000" pitchFamily="2" charset="2"/>
              <a:buChar char="§"/>
            </a:pPr>
            <a:r>
              <a:rPr lang="da-DK" sz="1400" dirty="0"/>
              <a:t>Torsdag 12. december 2019 kl. </a:t>
            </a:r>
            <a:r>
              <a:rPr lang="da-DK" sz="1400" smtClean="0"/>
              <a:t>13.15–14.15</a:t>
            </a:r>
            <a:endParaRPr lang="da-DK" sz="1400" dirty="0"/>
          </a:p>
          <a:p>
            <a:pPr>
              <a:buClr>
                <a:schemeClr val="accent1"/>
              </a:buClr>
              <a:buNone/>
            </a:pPr>
            <a:r>
              <a:rPr lang="da-DK" sz="1400" dirty="0"/>
              <a:t>Det bemærkes, at sædvanligt februar-møde udgår.</a:t>
            </a:r>
          </a:p>
          <a:p>
            <a:pPr>
              <a:buClr>
                <a:schemeClr val="accent1"/>
              </a:buClr>
              <a:buNone/>
            </a:pPr>
            <a:r>
              <a:rPr lang="da-DK" sz="1400" dirty="0"/>
              <a:t> </a:t>
            </a:r>
          </a:p>
          <a:p>
            <a:pPr>
              <a:buClr>
                <a:schemeClr val="accent1"/>
              </a:buClr>
              <a:buNone/>
            </a:pPr>
            <a:r>
              <a:rPr lang="da-DK" sz="1400" b="1" dirty="0"/>
              <a:t>Det indstilles</a:t>
            </a:r>
            <a:r>
              <a:rPr lang="da-DK" sz="1400" dirty="0"/>
              <a:t>, at mødeplanen drøftes. </a:t>
            </a:r>
          </a:p>
          <a:p>
            <a:pPr>
              <a:buClr>
                <a:schemeClr val="accent1"/>
              </a:buClr>
              <a:buNone/>
            </a:pPr>
            <a:endParaRPr lang="da-DK" sz="1400" dirty="0"/>
          </a:p>
          <a:p>
            <a:pPr>
              <a:buClr>
                <a:schemeClr val="accent1"/>
              </a:buClr>
              <a:buNone/>
            </a:pPr>
            <a:r>
              <a:rPr lang="da-DK" sz="1400" b="1" i="1" dirty="0"/>
              <a:t>Der var enighed om den foreslåede mødeplan, dog således at mødet den 20. juni 2019 ændres til den 19. juni 2019. </a:t>
            </a:r>
          </a:p>
          <a:p>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191" r="22191"/>
          <a:stretch>
            <a:fillRect/>
          </a:stretch>
        </p:blipFill>
        <p:spPr/>
      </p:pic>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29</a:t>
            </a:fld>
            <a:endParaRPr lang="da-DK" dirty="0"/>
          </a:p>
        </p:txBody>
      </p:sp>
    </p:spTree>
    <p:extLst>
      <p:ext uri="{BB962C8B-B14F-4D97-AF65-F5344CB8AC3E}">
        <p14:creationId xmlns:p14="http://schemas.microsoft.com/office/powerpoint/2010/main" val="1640551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365127"/>
            <a:ext cx="10515600" cy="1325563"/>
          </a:xfrm>
        </p:spPr>
        <p:txBody>
          <a:bodyPr/>
          <a:lstStyle/>
          <a:p>
            <a:r>
              <a:rPr lang="da-DK" b="1" dirty="0" smtClean="0">
                <a:latin typeface="+mn-lt"/>
              </a:rPr>
              <a:t>Dagsorden</a:t>
            </a:r>
            <a:endParaRPr lang="da-DK" b="1" dirty="0">
              <a:latin typeface="+mn-lt"/>
            </a:endParaRPr>
          </a:p>
        </p:txBody>
      </p:sp>
      <p:graphicFrame>
        <p:nvGraphicFramePr>
          <p:cNvPr id="6" name="Pladsholder til indhold 5"/>
          <p:cNvGraphicFramePr>
            <a:graphicFrameLocks noGrp="1"/>
          </p:cNvGraphicFramePr>
          <p:nvPr>
            <p:ph sz="half" idx="2"/>
            <p:extLst>
              <p:ext uri="{D42A27DB-BD31-4B8C-83A1-F6EECF244321}">
                <p14:modId xmlns:p14="http://schemas.microsoft.com/office/powerpoint/2010/main" val="2904465843"/>
              </p:ext>
            </p:extLst>
          </p:nvPr>
        </p:nvGraphicFramePr>
        <p:xfrm>
          <a:off x="623392" y="1688377"/>
          <a:ext cx="4896544" cy="4332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Pladsholder til indhold 5"/>
          <p:cNvGraphicFramePr>
            <a:graphicFrameLocks noGrp="1"/>
          </p:cNvGraphicFramePr>
          <p:nvPr>
            <p:ph sz="quarter" idx="4"/>
            <p:extLst>
              <p:ext uri="{D42A27DB-BD31-4B8C-83A1-F6EECF244321}">
                <p14:modId xmlns:p14="http://schemas.microsoft.com/office/powerpoint/2010/main" val="226405182"/>
              </p:ext>
            </p:extLst>
          </p:nvPr>
        </p:nvGraphicFramePr>
        <p:xfrm>
          <a:off x="5735960" y="1688375"/>
          <a:ext cx="5832648" cy="43329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Pladsholder til sidefod 3"/>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a:p>
        </p:txBody>
      </p:sp>
      <p:sp>
        <p:nvSpPr>
          <p:cNvPr id="5" name="Pladsholder til slidenummer 4"/>
          <p:cNvSpPr>
            <a:spLocks noGrp="1"/>
          </p:cNvSpPr>
          <p:nvPr>
            <p:ph type="sldNum" sz="quarter" idx="12"/>
          </p:nvPr>
        </p:nvSpPr>
        <p:spPr/>
        <p:txBody>
          <a:bodyPr/>
          <a:lstStyle/>
          <a:p>
            <a:fld id="{172C3887-5148-47C4-A39E-DBA558CD09E9}" type="slidenum">
              <a:rPr lang="da-DK" smtClean="0"/>
              <a:t>3</a:t>
            </a:fld>
            <a:endParaRPr lang="da-DK"/>
          </a:p>
        </p:txBody>
      </p:sp>
    </p:spTree>
    <p:extLst>
      <p:ext uri="{BB962C8B-B14F-4D97-AF65-F5344CB8AC3E}">
        <p14:creationId xmlns:p14="http://schemas.microsoft.com/office/powerpoint/2010/main" val="2443526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14. Eventuelt</a:t>
            </a:r>
            <a:endParaRPr lang="da-DK" b="1" dirty="0">
              <a:latin typeface="+mn-lt"/>
            </a:endParaRPr>
          </a:p>
        </p:txBody>
      </p:sp>
      <p:sp>
        <p:nvSpPr>
          <p:cNvPr id="3" name="Pladsholder til tekst 2"/>
          <p:cNvSpPr>
            <a:spLocks noGrp="1"/>
          </p:cNvSpPr>
          <p:nvPr>
            <p:ph type="body" sz="quarter" idx="13"/>
          </p:nvPr>
        </p:nvSpPr>
        <p:spPr/>
        <p:txBody>
          <a:bodyPr/>
          <a:lstStyle/>
          <a:p>
            <a:r>
              <a:rPr lang="da-DK" b="1" i="1" dirty="0" smtClean="0"/>
              <a:t>Intet at berette.</a:t>
            </a:r>
            <a:endParaRPr lang="da-DK" b="1" i="1"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4430" b="14430"/>
          <a:stretch>
            <a:fillRect/>
          </a:stretch>
        </p:blipFill>
        <p:spPr/>
      </p:pic>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30</a:t>
            </a:fld>
            <a:endParaRPr lang="da-DK" dirty="0"/>
          </a:p>
        </p:txBody>
      </p:sp>
    </p:spTree>
    <p:extLst>
      <p:ext uri="{BB962C8B-B14F-4D97-AF65-F5344CB8AC3E}">
        <p14:creationId xmlns:p14="http://schemas.microsoft.com/office/powerpoint/2010/main" val="3946495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1. Godkendelse af dagsorden</a:t>
            </a:r>
            <a:endParaRPr lang="da-DK" b="1" dirty="0">
              <a:latin typeface="+mn-lt"/>
            </a:endParaRPr>
          </a:p>
        </p:txBody>
      </p:sp>
      <p:sp>
        <p:nvSpPr>
          <p:cNvPr id="3" name="Pladsholder til indhold 2"/>
          <p:cNvSpPr>
            <a:spLocks noGrp="1"/>
          </p:cNvSpPr>
          <p:nvPr>
            <p:ph type="body" sz="quarter" idx="13"/>
          </p:nvPr>
        </p:nvSpPr>
        <p:spPr/>
        <p:txBody>
          <a:bodyPr/>
          <a:lstStyle/>
          <a:p>
            <a:pPr marL="342900" indent="-342900">
              <a:buClr>
                <a:schemeClr val="accent1">
                  <a:lumMod val="60000"/>
                  <a:lumOff val="40000"/>
                </a:schemeClr>
              </a:buClr>
              <a:buFont typeface="Wingdings" panose="05000000000000000000" pitchFamily="2" charset="2"/>
              <a:buChar char="§"/>
            </a:pPr>
            <a:r>
              <a:rPr lang="da-DK" dirty="0" smtClean="0"/>
              <a:t>Direktionen indstiller, at dagsordenen godkendes.</a:t>
            </a:r>
          </a:p>
          <a:p>
            <a:pPr marL="342900" indent="-342900">
              <a:buClr>
                <a:schemeClr val="accent1">
                  <a:lumMod val="60000"/>
                  <a:lumOff val="40000"/>
                </a:schemeClr>
              </a:buClr>
              <a:buFont typeface="Wingdings" panose="05000000000000000000" pitchFamily="2" charset="2"/>
              <a:buChar char="§"/>
            </a:pPr>
            <a:endParaRPr lang="da-DK" dirty="0"/>
          </a:p>
          <a:p>
            <a:pPr>
              <a:buClr>
                <a:schemeClr val="accent1">
                  <a:lumMod val="60000"/>
                  <a:lumOff val="40000"/>
                </a:schemeClr>
              </a:buClr>
              <a:buNone/>
            </a:pPr>
            <a:r>
              <a:rPr lang="da-DK" b="1" i="1" dirty="0" smtClean="0"/>
              <a:t>Bestyrelsen godkendte dagsordenen.</a:t>
            </a:r>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430434" y="2277597"/>
            <a:ext cx="4802717" cy="3194982"/>
          </a:xfrm>
        </p:spPr>
      </p:pic>
      <p:sp>
        <p:nvSpPr>
          <p:cNvPr id="4" name="Pladsholder til sidefod 3"/>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a:t>
            </a:fld>
            <a:endParaRPr lang="da-DK" dirty="0"/>
          </a:p>
        </p:txBody>
      </p:sp>
    </p:spTree>
    <p:extLst>
      <p:ext uri="{BB962C8B-B14F-4D97-AF65-F5344CB8AC3E}">
        <p14:creationId xmlns:p14="http://schemas.microsoft.com/office/powerpoint/2010/main" val="417267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424" y="188641"/>
            <a:ext cx="10273151" cy="1445461"/>
          </a:xfrm>
        </p:spPr>
        <p:txBody>
          <a:bodyPr/>
          <a:lstStyle/>
          <a:p>
            <a:r>
              <a:rPr lang="da-DK" b="1" dirty="0" smtClean="0"/>
              <a:t>2. Underskrift af Protokollat</a:t>
            </a:r>
            <a:endParaRPr lang="da-DK" b="1" dirty="0"/>
          </a:p>
        </p:txBody>
      </p:sp>
      <p:sp>
        <p:nvSpPr>
          <p:cNvPr id="3" name="Pladsholder til tekst 2"/>
          <p:cNvSpPr>
            <a:spLocks noGrp="1"/>
          </p:cNvSpPr>
          <p:nvPr>
            <p:ph type="body" sz="quarter" idx="13"/>
          </p:nvPr>
        </p:nvSpPr>
        <p:spPr>
          <a:xfrm>
            <a:off x="958850" y="2254828"/>
            <a:ext cx="6217269" cy="3328410"/>
          </a:xfrm>
        </p:spPr>
        <p:txBody>
          <a:bodyPr/>
          <a:lstStyle/>
          <a:p>
            <a:pPr marL="342900" indent="-342900">
              <a:buClr>
                <a:schemeClr val="bg1"/>
              </a:buClr>
              <a:buFont typeface="Wingdings" panose="05000000000000000000" pitchFamily="2" charset="2"/>
              <a:buChar char="§"/>
            </a:pPr>
            <a:r>
              <a:rPr lang="da-DK" dirty="0"/>
              <a:t>Referat fra bestyrelsesmøder i selskaberne afholdt den </a:t>
            </a:r>
            <a:r>
              <a:rPr lang="da-DK" dirty="0" smtClean="0"/>
              <a:t>21. juni </a:t>
            </a:r>
            <a:r>
              <a:rPr lang="da-DK" dirty="0"/>
              <a:t>2018 blev udsendt </a:t>
            </a:r>
            <a:r>
              <a:rPr lang="da-DK" dirty="0" smtClean="0"/>
              <a:t>22. juni </a:t>
            </a:r>
            <a:r>
              <a:rPr lang="da-DK" dirty="0"/>
              <a:t>2018. </a:t>
            </a:r>
          </a:p>
          <a:p>
            <a:pPr marL="342900" indent="-342900">
              <a:buClr>
                <a:schemeClr val="bg1"/>
              </a:buClr>
              <a:buFont typeface="Wingdings" panose="05000000000000000000" pitchFamily="2" charset="2"/>
              <a:buChar char="§"/>
            </a:pPr>
            <a:endParaRPr lang="da-DK" dirty="0"/>
          </a:p>
          <a:p>
            <a:pPr marL="342900" indent="-342900">
              <a:buClr>
                <a:schemeClr val="bg1"/>
              </a:buClr>
              <a:buFont typeface="Wingdings" panose="05000000000000000000" pitchFamily="2" charset="2"/>
              <a:buChar char="§"/>
            </a:pPr>
            <a:r>
              <a:rPr lang="da-DK" dirty="0"/>
              <a:t>Der indkom ikke bemærkninger til referatet, der herefter er godkendt af den samlede bestyrelse.</a:t>
            </a:r>
          </a:p>
          <a:p>
            <a:pPr marL="342900" indent="-342900">
              <a:buClr>
                <a:schemeClr val="bg1"/>
              </a:buClr>
              <a:buFont typeface="Wingdings" panose="05000000000000000000" pitchFamily="2" charset="2"/>
              <a:buChar char="§"/>
            </a:pPr>
            <a:endParaRPr lang="da-DK" dirty="0"/>
          </a:p>
          <a:p>
            <a:pPr marL="342900" indent="-342900">
              <a:buClr>
                <a:schemeClr val="bg1"/>
              </a:buClr>
              <a:buFont typeface="Wingdings" panose="05000000000000000000" pitchFamily="2" charset="2"/>
              <a:buChar char="§"/>
            </a:pPr>
            <a:r>
              <a:rPr lang="da-DK" dirty="0"/>
              <a:t>Protokollat underskrives således, jf. Forretningsordenens pkt. 10.1</a:t>
            </a:r>
            <a:r>
              <a:rPr lang="da-DK" dirty="0" smtClean="0"/>
              <a:t>.</a:t>
            </a:r>
          </a:p>
          <a:p>
            <a:pPr marL="342900" indent="-342900">
              <a:buClr>
                <a:schemeClr val="bg1"/>
              </a:buClr>
              <a:buFont typeface="Wingdings" panose="05000000000000000000" pitchFamily="2" charset="2"/>
              <a:buChar char="§"/>
            </a:pPr>
            <a:endParaRPr lang="da-DK" dirty="0"/>
          </a:p>
          <a:p>
            <a:pPr>
              <a:buClr>
                <a:schemeClr val="bg1"/>
              </a:buClr>
              <a:buNone/>
            </a:pPr>
            <a:r>
              <a:rPr lang="da-DK" b="1" i="1" dirty="0" smtClean="0"/>
              <a:t>Bestyrelsen underskrev protokollatet.</a:t>
            </a:r>
            <a:endParaRPr lang="da-DK" b="1" i="1"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582537" y="2254828"/>
            <a:ext cx="3602038" cy="3237274"/>
          </a:xfrm>
        </p:spPr>
      </p:pic>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5</a:t>
            </a:fld>
            <a:endParaRPr lang="da-DK" dirty="0"/>
          </a:p>
        </p:txBody>
      </p:sp>
    </p:spTree>
    <p:extLst>
      <p:ext uri="{BB962C8B-B14F-4D97-AF65-F5344CB8AC3E}">
        <p14:creationId xmlns:p14="http://schemas.microsoft.com/office/powerpoint/2010/main" val="3932069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9457" y="476672"/>
            <a:ext cx="8749407" cy="1089501"/>
          </a:xfrm>
        </p:spPr>
        <p:txBody>
          <a:bodyPr/>
          <a:lstStyle/>
          <a:p>
            <a:r>
              <a:rPr lang="da-DK" b="1" dirty="0" smtClean="0">
                <a:latin typeface="+mn-lt"/>
              </a:rPr>
              <a:t>3. Formanden </a:t>
            </a:r>
            <a:r>
              <a:rPr lang="da-DK" b="1" dirty="0">
                <a:latin typeface="+mn-lt"/>
              </a:rPr>
              <a:t>og </a:t>
            </a:r>
            <a:r>
              <a:rPr lang="da-DK" b="1" dirty="0" smtClean="0">
                <a:latin typeface="+mn-lt"/>
              </a:rPr>
              <a:t>Direktionen </a:t>
            </a:r>
            <a:r>
              <a:rPr lang="da-DK" b="1" dirty="0">
                <a:latin typeface="+mn-lt"/>
              </a:rPr>
              <a:t>orienterer</a:t>
            </a:r>
            <a:r>
              <a:rPr lang="da-DK" b="1" dirty="0" smtClean="0"/>
              <a:t/>
            </a:r>
            <a:br>
              <a:rPr lang="da-DK" b="1" dirty="0" smtClean="0"/>
            </a:br>
            <a:endParaRPr lang="da-DK" b="1" dirty="0"/>
          </a:p>
        </p:txBody>
      </p:sp>
      <p:sp>
        <p:nvSpPr>
          <p:cNvPr id="3" name="Pladsholder til tekst 2"/>
          <p:cNvSpPr>
            <a:spLocks noGrp="1"/>
          </p:cNvSpPr>
          <p:nvPr>
            <p:ph type="body" sz="quarter" idx="13"/>
          </p:nvPr>
        </p:nvSpPr>
        <p:spPr>
          <a:xfrm>
            <a:off x="1199456" y="2166938"/>
            <a:ext cx="6120679" cy="3566318"/>
          </a:xfrm>
        </p:spPr>
        <p:txBody>
          <a:bodyPr/>
          <a:lstStyle/>
          <a:p>
            <a:pPr marL="342900" indent="-342900">
              <a:buClr>
                <a:schemeClr val="accent1">
                  <a:lumMod val="60000"/>
                  <a:lumOff val="40000"/>
                </a:schemeClr>
              </a:buClr>
              <a:buFont typeface="Wingdings" panose="05000000000000000000" pitchFamily="2" charset="2"/>
              <a:buChar char="§"/>
            </a:pPr>
            <a:r>
              <a:rPr lang="da-DK" sz="1800" dirty="0"/>
              <a:t>Bestyrelsesformanden orienterer mundtligt om relevante sager og forhold relateret til varetagelsen af bestyrelsesarbejdet i selskaberne.</a:t>
            </a:r>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r>
              <a:rPr lang="da-DK" sz="1800" dirty="0"/>
              <a:t>Direktionen orienterer mundtligt om relevante forhold og sager, herunder organisatoriske, relateret til varetagelsen af den daglige ledelse af </a:t>
            </a:r>
            <a:r>
              <a:rPr lang="da-DK" sz="1800" dirty="0" smtClean="0"/>
              <a:t>selskaberne.</a:t>
            </a:r>
          </a:p>
          <a:p>
            <a:pPr marL="342900" indent="-342900">
              <a:buClr>
                <a:schemeClr val="accent1">
                  <a:lumMod val="60000"/>
                  <a:lumOff val="40000"/>
                </a:schemeClr>
              </a:buClr>
              <a:buFont typeface="Wingdings" panose="05000000000000000000" pitchFamily="2" charset="2"/>
              <a:buChar char="§"/>
            </a:pPr>
            <a:endParaRPr lang="da-DK" sz="1800" dirty="0"/>
          </a:p>
          <a:p>
            <a:pPr>
              <a:buClr>
                <a:schemeClr val="accent1">
                  <a:lumMod val="60000"/>
                  <a:lumOff val="40000"/>
                </a:schemeClr>
              </a:buClr>
              <a:buNone/>
            </a:pPr>
            <a:r>
              <a:rPr lang="da-DK" sz="1800" b="1" i="1" dirty="0" smtClean="0"/>
              <a:t>Direktionen orienterede om Kim Asker Larsens </a:t>
            </a:r>
            <a:r>
              <a:rPr lang="da-DK" sz="1800" b="1" i="1" dirty="0" err="1" smtClean="0"/>
              <a:t>fratræden</a:t>
            </a:r>
            <a:r>
              <a:rPr lang="da-DK" sz="1800" b="1" i="1" dirty="0" smtClean="0"/>
              <a:t> samt om en konkret kundesag. </a:t>
            </a:r>
          </a:p>
          <a:p>
            <a:pPr marL="342900" indent="-342900">
              <a:buClr>
                <a:schemeClr val="accent1">
                  <a:lumMod val="60000"/>
                  <a:lumOff val="40000"/>
                </a:schemeClr>
              </a:buClr>
              <a:buFont typeface="Wingdings" panose="05000000000000000000" pitchFamily="2" charset="2"/>
              <a:buChar char="§"/>
            </a:pPr>
            <a:endParaRPr lang="da-DK" sz="1800" dirty="0"/>
          </a:p>
          <a:p>
            <a:pPr lvl="3" indent="0">
              <a:buClr>
                <a:schemeClr val="accent1">
                  <a:lumMod val="60000"/>
                  <a:lumOff val="40000"/>
                </a:schemeClr>
              </a:buClr>
              <a:buNone/>
            </a:pPr>
            <a:endParaRPr lang="da-DK" sz="1800" dirty="0"/>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7" r="23307"/>
          <a:stretch>
            <a:fillRect/>
          </a:stretch>
        </p:blipFill>
        <p:spPr>
          <a:xfrm>
            <a:off x="7608168" y="2138338"/>
            <a:ext cx="3602038" cy="3566318"/>
          </a:xfrm>
        </p:spPr>
      </p:pic>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6</a:t>
            </a:fld>
            <a:endParaRPr lang="da-DK" dirty="0"/>
          </a:p>
        </p:txBody>
      </p:sp>
    </p:spTree>
    <p:extLst>
      <p:ext uri="{BB962C8B-B14F-4D97-AF65-F5344CB8AC3E}">
        <p14:creationId xmlns:p14="http://schemas.microsoft.com/office/powerpoint/2010/main" val="3855408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4. Økonomi- og ledelsesrapportering</a:t>
            </a:r>
            <a:endParaRPr lang="da-DK" b="1" dirty="0">
              <a:latin typeface="+mn-lt"/>
            </a:endParaRPr>
          </a:p>
        </p:txBody>
      </p:sp>
      <p:sp>
        <p:nvSpPr>
          <p:cNvPr id="3" name="Pladsholder til tekst 2"/>
          <p:cNvSpPr>
            <a:spLocks noGrp="1"/>
          </p:cNvSpPr>
          <p:nvPr>
            <p:ph type="body" sz="quarter" idx="13"/>
          </p:nvPr>
        </p:nvSpPr>
        <p:spPr>
          <a:xfrm>
            <a:off x="958850" y="2166938"/>
            <a:ext cx="6217270" cy="3416300"/>
          </a:xfrm>
        </p:spPr>
        <p:txBody>
          <a:bodyPr/>
          <a:lstStyle/>
          <a:p>
            <a:r>
              <a:rPr lang="da-DK" dirty="0"/>
              <a:t>Tavshedspligt ej fraveget for dette punkt – dog følger på </a:t>
            </a:r>
            <a:r>
              <a:rPr lang="da-DK" dirty="0" smtClean="0"/>
              <a:t>de næste slides </a:t>
            </a:r>
            <a:r>
              <a:rPr lang="da-DK" dirty="0"/>
              <a:t>et resumé af det på bestyrelsesmødet gennemgåede punkt.</a:t>
            </a:r>
          </a:p>
          <a:p>
            <a:endParaRPr lang="da-DK" dirty="0"/>
          </a:p>
        </p:txBody>
      </p:sp>
      <p:pic>
        <p:nvPicPr>
          <p:cNvPr id="7" name="Pladsholder til indhold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7722" b="7722"/>
          <a:stretch>
            <a:fillRect/>
          </a:stretch>
        </p:blipFill>
        <p:spPr>
          <a:xfrm>
            <a:off x="7248128" y="2162273"/>
            <a:ext cx="4489079" cy="3416300"/>
          </a:xfrm>
        </p:spPr>
      </p:pic>
      <p:sp>
        <p:nvSpPr>
          <p:cNvPr id="5" name="Pladsholder til sidefod 4"/>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7</a:t>
            </a:fld>
            <a:endParaRPr lang="da-DK" dirty="0"/>
          </a:p>
        </p:txBody>
      </p:sp>
    </p:spTree>
    <p:extLst>
      <p:ext uri="{BB962C8B-B14F-4D97-AF65-F5344CB8AC3E}">
        <p14:creationId xmlns:p14="http://schemas.microsoft.com/office/powerpoint/2010/main" val="1531629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LIS - april 2018</a:t>
            </a:r>
            <a:endParaRPr lang="da-DK" dirty="0"/>
          </a:p>
        </p:txBody>
      </p:sp>
      <p:sp>
        <p:nvSpPr>
          <p:cNvPr id="3" name="Pladsholder til sidefod 2"/>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8</a:t>
            </a:fld>
            <a:endParaRPr lang="da-DK" dirty="0"/>
          </a:p>
        </p:txBody>
      </p:sp>
      <p:sp>
        <p:nvSpPr>
          <p:cNvPr id="7" name="Pladsholder til indhold 6"/>
          <p:cNvSpPr>
            <a:spLocks noGrp="1"/>
          </p:cNvSpPr>
          <p:nvPr>
            <p:ph sz="quarter" idx="4294967295"/>
          </p:nvPr>
        </p:nvSpPr>
        <p:spPr>
          <a:xfrm>
            <a:off x="960000" y="1412776"/>
            <a:ext cx="10273151" cy="4170462"/>
          </a:xfrm>
        </p:spPr>
        <p:txBody>
          <a:bodyPr/>
          <a:lstStyle/>
          <a:p>
            <a:r>
              <a:rPr lang="da-DK" b="1" dirty="0"/>
              <a:t>LIS -rapportering</a:t>
            </a:r>
            <a:endParaRPr lang="da-DK" dirty="0"/>
          </a:p>
          <a:p>
            <a:r>
              <a:rPr lang="da-DK" dirty="0"/>
              <a:t> </a:t>
            </a:r>
          </a:p>
          <a:p>
            <a:pPr marL="342900" indent="-342900">
              <a:buClr>
                <a:schemeClr val="accent1"/>
              </a:buClr>
              <a:buFont typeface="Wingdings" panose="05000000000000000000" pitchFamily="2" charset="2"/>
              <a:buChar char="§"/>
            </a:pPr>
            <a:r>
              <a:rPr lang="da-DK" dirty="0"/>
              <a:t>LIS rapporteringen pr. juli ÅTD 2018 blev præsenteret for bestyrelsen. Rapporteringen omfatter nøgletal vedrørende opfølgning på afsætning af produkter og tjenesteydelser samt drifts- og produktionsforhold.</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a:t>Afsætningen af drikkevand er 6 pct. over budget, hvilket kan henføres til den varme og tørre sommer. Det kolde vejr i marts og den varme og tørre sommer har medført mange sprængte vandledninger, som har medført et højere </a:t>
            </a:r>
            <a:r>
              <a:rPr lang="da-DK" dirty="0" err="1"/>
              <a:t>nettab</a:t>
            </a:r>
            <a:r>
              <a:rPr lang="da-DK" dirty="0"/>
              <a:t> i vandselskabet end budgetteret. Det rensede spildevand er 9 pct. under budget på grund af den varme og tørre sommer.</a:t>
            </a:r>
          </a:p>
        </p:txBody>
      </p:sp>
    </p:spTree>
    <p:extLst>
      <p:ext uri="{BB962C8B-B14F-4D97-AF65-F5344CB8AC3E}">
        <p14:creationId xmlns:p14="http://schemas.microsoft.com/office/powerpoint/2010/main" val="1637946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Nettoomsætning og driftsresultat</a:t>
            </a:r>
            <a:endParaRPr lang="da-DK" dirty="0"/>
          </a:p>
        </p:txBody>
      </p:sp>
      <p:sp>
        <p:nvSpPr>
          <p:cNvPr id="7" name="Pladsholder til indhold 6"/>
          <p:cNvSpPr>
            <a:spLocks noGrp="1"/>
          </p:cNvSpPr>
          <p:nvPr>
            <p:ph idx="1"/>
          </p:nvPr>
        </p:nvSpPr>
        <p:spPr/>
        <p:txBody>
          <a:bodyPr/>
          <a:lstStyle/>
          <a:p>
            <a:endParaRPr lang="da-DK" dirty="0"/>
          </a:p>
          <a:p>
            <a:pPr>
              <a:buFont typeface="Wingdings" panose="05000000000000000000" pitchFamily="2" charset="2"/>
              <a:buChar char="§"/>
            </a:pPr>
            <a:r>
              <a:rPr lang="da-DK" dirty="0"/>
              <a:t>Vandselskabernes nettoomsætning og driftsresultat før skat og over-/underdækninger, og koncernelimineringer pr. juni ÅTD 2018 blev præsenteret for bestyrelsen. </a:t>
            </a:r>
            <a:endParaRPr lang="da-DK" dirty="0" smtClean="0"/>
          </a:p>
          <a:p>
            <a:pPr>
              <a:buFont typeface="Wingdings" panose="05000000000000000000" pitchFamily="2" charset="2"/>
              <a:buChar char="§"/>
            </a:pPr>
            <a:endParaRPr lang="da-DK" dirty="0"/>
          </a:p>
          <a:p>
            <a:pPr>
              <a:buFont typeface="Wingdings" panose="05000000000000000000" pitchFamily="2" charset="2"/>
              <a:buChar char="§"/>
            </a:pPr>
            <a:r>
              <a:rPr lang="da-DK" dirty="0" smtClean="0"/>
              <a:t>Den </a:t>
            </a:r>
            <a:r>
              <a:rPr lang="da-DK" dirty="0"/>
              <a:t>samlede nettoomsætning i drikkevandselskabet udgjorde 22,7 mio.kr., mod budgetteret 20,1 mio.kr., mens det samlede resultat før skat og over-/underdækninger udgjorde 7,0 mio.kr. mod budgetteret 2,4 mio.kr. </a:t>
            </a:r>
            <a:endParaRPr lang="da-DK" dirty="0" smtClean="0"/>
          </a:p>
          <a:p>
            <a:pPr>
              <a:buFont typeface="Wingdings" panose="05000000000000000000" pitchFamily="2" charset="2"/>
              <a:buChar char="§"/>
            </a:pPr>
            <a:endParaRPr lang="da-DK" dirty="0"/>
          </a:p>
          <a:p>
            <a:pPr>
              <a:buFont typeface="Wingdings" panose="05000000000000000000" pitchFamily="2" charset="2"/>
              <a:buChar char="§"/>
            </a:pPr>
            <a:r>
              <a:rPr lang="da-DK" dirty="0" smtClean="0"/>
              <a:t>Den </a:t>
            </a:r>
            <a:r>
              <a:rPr lang="da-DK" dirty="0"/>
              <a:t>samlede nettoomsætning i spildevandselskabet udgjorde 45,4 mio.kr., mod budgetteret 44,6 mio.kr., mens det samlede resultat før skat og over-/underdækninger udgjorde minus 2,9 mio.kr. mod budgetteret minus 4,3 mio.kr.</a:t>
            </a:r>
          </a:p>
          <a:p>
            <a:endParaRPr lang="da-DK" dirty="0" smtClean="0"/>
          </a:p>
        </p:txBody>
      </p:sp>
      <p:sp>
        <p:nvSpPr>
          <p:cNvPr id="4" name="Pladsholder til sidefod 3"/>
          <p:cNvSpPr>
            <a:spLocks noGrp="1"/>
          </p:cNvSpPr>
          <p:nvPr>
            <p:ph type="ftr" sz="quarter" idx="11"/>
          </p:nvPr>
        </p:nvSpPr>
        <p:spPr/>
        <p:txBody>
          <a:bodyPr/>
          <a:lstStyle/>
          <a:p>
            <a:r>
              <a:rPr lang="da-DK" smtClean="0"/>
              <a:t>Off. referat af bestyrelsesmøde den 29. august 2018 i Forsyning Helsingør Vand A/S og Forsyning Helsingør Spildevand A/S</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9</a:t>
            </a:fld>
            <a:endParaRPr lang="da-DK" dirty="0"/>
          </a:p>
        </p:txBody>
      </p:sp>
    </p:spTree>
    <p:extLst>
      <p:ext uri="{BB962C8B-B14F-4D97-AF65-F5344CB8AC3E}">
        <p14:creationId xmlns:p14="http://schemas.microsoft.com/office/powerpoint/2010/main" val="2513821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H skabelon (alm)">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Præsentation1" id="{B8AC1578-FACF-4E8B-AD7A-84C2567E2C8B}" vid="{D788AB2F-700B-4C5F-B16B-63DDF78D02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FH skabelon (alm)</Template>
  <TotalTime>0</TotalTime>
  <Words>2450</Words>
  <Application>Microsoft Office PowerPoint</Application>
  <PresentationFormat>Widescreen</PresentationFormat>
  <Paragraphs>320</Paragraphs>
  <Slides>30</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30</vt:i4>
      </vt:variant>
    </vt:vector>
  </HeadingPairs>
  <TitlesOfParts>
    <vt:vector size="35" baseType="lpstr">
      <vt:lpstr>Arial</vt:lpstr>
      <vt:lpstr>Calibri</vt:lpstr>
      <vt:lpstr>Calibri Light</vt:lpstr>
      <vt:lpstr>Wingdings</vt:lpstr>
      <vt:lpstr>FH skabelon (alm)</vt:lpstr>
      <vt:lpstr>Referat af bestyrelsesmøde den 29. august 2018 i: Forsyning Helsingør Vand A/S Forsyning Helsingør Spildevand A/S </vt:lpstr>
      <vt:lpstr>Møde-deltagere</vt:lpstr>
      <vt:lpstr>Dagsorden</vt:lpstr>
      <vt:lpstr>1. Godkendelse af dagsorden</vt:lpstr>
      <vt:lpstr>2. Underskrift af Protokollat</vt:lpstr>
      <vt:lpstr>3. Formanden og Direktionen orienterer </vt:lpstr>
      <vt:lpstr>4. Økonomi- og ledelsesrapportering</vt:lpstr>
      <vt:lpstr>LIS - april 2018</vt:lpstr>
      <vt:lpstr>Nettoomsætning og driftsresultat</vt:lpstr>
      <vt:lpstr>Regulatoriske forhold 2018 – Koncern</vt:lpstr>
      <vt:lpstr>Anlægsinvesteringer – juni 2018</vt:lpstr>
      <vt:lpstr>5. Budgetforudsætninger for budget 2019</vt:lpstr>
      <vt:lpstr>6. Energiintegration i Helsingør Renseanlæg</vt:lpstr>
      <vt:lpstr>6. Energiintegration i Helsingør Renseanlæg</vt:lpstr>
      <vt:lpstr>6. Projektets fordele</vt:lpstr>
      <vt:lpstr>6. Plan og indstilling</vt:lpstr>
      <vt:lpstr>7. Hellebæk Vandværk - todeling</vt:lpstr>
      <vt:lpstr>7. Hellebæk Vandværk – opgradering af bygningsdele</vt:lpstr>
      <vt:lpstr>7. Opgradering af værket hygiejnemæssigt</vt:lpstr>
      <vt:lpstr>7. Opgradering af værket hygiejnemæssigt</vt:lpstr>
      <vt:lpstr>7. Opgradering af værket hygiejnemæssigt</vt:lpstr>
      <vt:lpstr>7. Hellebæk Vandværk - Indstilling</vt:lpstr>
      <vt:lpstr>Punkter til orientering</vt:lpstr>
      <vt:lpstr>8. Hospitalsgrunden</vt:lpstr>
      <vt:lpstr>9. Snekkersten Vandværk</vt:lpstr>
      <vt:lpstr>10. Tretorngrunden - status</vt:lpstr>
      <vt:lpstr>11. Fravigelse af tavshedspligt</vt:lpstr>
      <vt:lpstr>12. Kommunikation</vt:lpstr>
      <vt:lpstr>13. Mødeplan 2018 samt forslag til mødeplan 2019</vt:lpstr>
      <vt:lpstr>14. Eventuelt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2018-04-05T10:16:58Z</dcterms:created>
  <dcterms:modified xsi:type="dcterms:W3CDTF">2018-09-14T07:02:12Z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