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handoutMasterIdLst>
    <p:handoutMasterId r:id="rId49"/>
  </p:handoutMasterIdLst>
  <p:sldIdLst>
    <p:sldId id="264" r:id="rId2"/>
    <p:sldId id="709" r:id="rId3"/>
    <p:sldId id="330" r:id="rId4"/>
    <p:sldId id="268" r:id="rId5"/>
    <p:sldId id="269" r:id="rId6"/>
    <p:sldId id="270" r:id="rId7"/>
    <p:sldId id="667" r:id="rId8"/>
    <p:sldId id="668" r:id="rId9"/>
    <p:sldId id="669" r:id="rId10"/>
    <p:sldId id="556" r:id="rId11"/>
    <p:sldId id="710" r:id="rId12"/>
    <p:sldId id="711" r:id="rId13"/>
    <p:sldId id="712" r:id="rId14"/>
    <p:sldId id="713" r:id="rId15"/>
    <p:sldId id="714" r:id="rId16"/>
    <p:sldId id="628" r:id="rId17"/>
    <p:sldId id="629" r:id="rId18"/>
    <p:sldId id="569" r:id="rId19"/>
    <p:sldId id="627" r:id="rId20"/>
    <p:sldId id="572" r:id="rId21"/>
    <p:sldId id="616" r:id="rId22"/>
    <p:sldId id="705" r:id="rId23"/>
    <p:sldId id="706" r:id="rId24"/>
    <p:sldId id="707" r:id="rId25"/>
    <p:sldId id="648" r:id="rId26"/>
    <p:sldId id="614" r:id="rId27"/>
    <p:sldId id="615" r:id="rId28"/>
    <p:sldId id="657" r:id="rId29"/>
    <p:sldId id="288" r:id="rId30"/>
    <p:sldId id="636" r:id="rId31"/>
    <p:sldId id="637" r:id="rId32"/>
    <p:sldId id="703" r:id="rId33"/>
    <p:sldId id="639" r:id="rId34"/>
    <p:sldId id="618" r:id="rId35"/>
    <p:sldId id="619" r:id="rId36"/>
    <p:sldId id="620" r:id="rId37"/>
    <p:sldId id="621" r:id="rId38"/>
    <p:sldId id="700" r:id="rId39"/>
    <p:sldId id="701" r:id="rId40"/>
    <p:sldId id="702" r:id="rId41"/>
    <p:sldId id="704" r:id="rId42"/>
    <p:sldId id="401" r:id="rId43"/>
    <p:sldId id="297" r:id="rId44"/>
    <p:sldId id="298" r:id="rId45"/>
    <p:sldId id="299" r:id="rId46"/>
    <p:sldId id="300" r:id="rId47"/>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801"/>
  </p:normalViewPr>
  <p:slideViewPr>
    <p:cSldViewPr snapToObjects="1" showGuides="1">
      <p:cViewPr varScale="1">
        <p:scale>
          <a:sx n="91" d="100"/>
          <a:sy n="91" d="100"/>
        </p:scale>
        <p:origin x="494" y="62"/>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a:t>
          </a:r>
          <a:r>
            <a:rPr lang="da-DK" sz="1200" strike="sngStrike" dirty="0" smtClean="0"/>
            <a:t>. Årsrapport 2018</a:t>
          </a:r>
          <a:endParaRPr lang="da-DK" sz="12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B5916D33-E4F8-4950-975E-061A1C40CE7B}">
      <dgm:prSet phldrT="[Tekst]" custT="1"/>
      <dgm:spPr/>
      <dgm:t>
        <a:bodyPr/>
        <a:lstStyle/>
        <a:p>
          <a:r>
            <a:rPr lang="da-DK" sz="1200" dirty="0" smtClean="0"/>
            <a:t>5. Beretning om Miljø- og samfundsansvar 2018</a:t>
          </a:r>
          <a:endParaRPr lang="da-DK" sz="1200" dirty="0"/>
        </a:p>
      </dgm:t>
    </dgm:pt>
    <dgm:pt modelId="{01B2F08B-D3BF-405C-BE07-F6012A43CB07}" type="parTrans" cxnId="{64219C4E-8B66-423E-949E-EE8603780E0D}">
      <dgm:prSet/>
      <dgm:spPr/>
      <dgm:t>
        <a:bodyPr/>
        <a:lstStyle/>
        <a:p>
          <a:endParaRPr lang="da-DK"/>
        </a:p>
      </dgm:t>
    </dgm:pt>
    <dgm:pt modelId="{C383B051-C9DA-437C-AB1C-7A684723FDE1}" type="sibTrans" cxnId="{64219C4E-8B66-423E-949E-EE8603780E0D}">
      <dgm:prSet/>
      <dgm:spPr/>
      <dgm:t>
        <a:bodyPr/>
        <a:lstStyle/>
        <a:p>
          <a:endParaRPr lang="da-DK"/>
        </a:p>
      </dgm:t>
    </dgm:pt>
    <dgm:pt modelId="{48B7A0D3-CAD5-4663-B92D-836A9F67B66D}">
      <dgm:prSet phldrT="[Tekst]" custT="1"/>
      <dgm:spPr/>
      <dgm:t>
        <a:bodyPr/>
        <a:lstStyle/>
        <a:p>
          <a:r>
            <a:rPr lang="da-DK" sz="1200" dirty="0" smtClean="0"/>
            <a:t>6. </a:t>
          </a:r>
          <a:r>
            <a:rPr lang="da-DK" sz="1200" strike="sngStrike" dirty="0" smtClean="0"/>
            <a:t>Økonomi- og ledelsesrapportering</a:t>
          </a:r>
          <a:endParaRPr lang="da-DK" sz="1200" strike="sngStrike" dirty="0"/>
        </a:p>
      </dgm:t>
    </dgm:pt>
    <dgm:pt modelId="{97FEF4E6-14EC-43AB-9E66-9FA4A80A81C1}" type="parTrans" cxnId="{D413E91D-C421-4066-A9B3-1FB6BB5F29C5}">
      <dgm:prSet/>
      <dgm:spPr/>
      <dgm:t>
        <a:bodyPr/>
        <a:lstStyle/>
        <a:p>
          <a:endParaRPr lang="da-DK"/>
        </a:p>
      </dgm:t>
    </dgm:pt>
    <dgm:pt modelId="{110CAA67-6E0A-46F4-A220-39F1AFB6BEBC}" type="sibTrans" cxnId="{D413E91D-C421-4066-A9B3-1FB6BB5F29C5}">
      <dgm:prSet/>
      <dgm:spPr/>
      <dgm:t>
        <a:bodyPr/>
        <a:lstStyle/>
        <a:p>
          <a:endParaRPr lang="da-DK"/>
        </a:p>
      </dgm:t>
    </dgm:pt>
    <dgm:pt modelId="{40D8D885-F73A-44E6-BD90-4CDAF737F72A}">
      <dgm:prSet phldrT="[Tekst]" custT="1"/>
      <dgm:spPr/>
      <dgm:t>
        <a:bodyPr/>
        <a:lstStyle/>
        <a:p>
          <a:r>
            <a:rPr lang="da-DK" sz="1200" dirty="0" smtClean="0"/>
            <a:t>10. Revision af vedtægter</a:t>
          </a:r>
          <a:endParaRPr lang="da-DK" sz="1200" dirty="0"/>
        </a:p>
      </dgm:t>
    </dgm:pt>
    <dgm:pt modelId="{E1FF825D-7B3A-4A29-A19D-8F1EAA15AE5E}" type="parTrans" cxnId="{B4E474E4-9B28-4C61-929E-D082DE87E9F6}">
      <dgm:prSet/>
      <dgm:spPr/>
      <dgm:t>
        <a:bodyPr/>
        <a:lstStyle/>
        <a:p>
          <a:endParaRPr lang="da-DK"/>
        </a:p>
      </dgm:t>
    </dgm:pt>
    <dgm:pt modelId="{C167F27B-0688-4B60-940C-EB67CD283373}" type="sibTrans" cxnId="{B4E474E4-9B28-4C61-929E-D082DE87E9F6}">
      <dgm:prSet/>
      <dgm:spPr/>
      <dgm:t>
        <a:bodyPr/>
        <a:lstStyle/>
        <a:p>
          <a:endParaRPr lang="da-DK"/>
        </a:p>
      </dgm:t>
    </dgm:pt>
    <dgm:pt modelId="{E3DE2B1D-569F-4E30-B3A9-852C2A3FD727}">
      <dgm:prSet phldrT="[Tekst]" custT="1"/>
      <dgm:spPr/>
      <dgm:t>
        <a:bodyPr/>
        <a:lstStyle/>
        <a:p>
          <a:r>
            <a:rPr lang="da-DK" sz="1200" dirty="0" smtClean="0"/>
            <a:t>11. Lærlinge- og elevpladser</a:t>
          </a:r>
          <a:endParaRPr lang="da-DK" sz="1200" dirty="0"/>
        </a:p>
      </dgm:t>
    </dgm:pt>
    <dgm:pt modelId="{8A6EF56A-EF75-4066-9DB4-90CA592CA17E}" type="parTrans" cxnId="{7FCF13CF-855C-4F7C-8D86-59D244C39D83}">
      <dgm:prSet/>
      <dgm:spPr/>
      <dgm:t>
        <a:bodyPr/>
        <a:lstStyle/>
        <a:p>
          <a:endParaRPr lang="da-DK"/>
        </a:p>
      </dgm:t>
    </dgm:pt>
    <dgm:pt modelId="{245D269B-B6E7-4A0E-803D-9E467598F78A}" type="sibTrans" cxnId="{7FCF13CF-855C-4F7C-8D86-59D244C39D83}">
      <dgm:prSet/>
      <dgm:spPr/>
      <dgm:t>
        <a:bodyPr/>
        <a:lstStyle/>
        <a:p>
          <a:endParaRPr lang="da-DK"/>
        </a:p>
      </dgm:t>
    </dgm:pt>
    <dgm:pt modelId="{80FB137B-F1C2-4119-B4ED-00B272A355A4}">
      <dgm:prSet phldrT="[Tekst]" custT="1"/>
      <dgm:spPr/>
      <dgm:t>
        <a:bodyPr/>
        <a:lstStyle/>
        <a:p>
          <a:r>
            <a:rPr lang="da-DK" sz="1200" dirty="0" smtClean="0"/>
            <a:t>12. </a:t>
          </a:r>
          <a:r>
            <a:rPr lang="da-DK" sz="1200" strike="sngStrike" dirty="0" smtClean="0"/>
            <a:t>Genbrugsplads på Energivej</a:t>
          </a:r>
          <a:endParaRPr lang="da-DK" sz="1200" strike="sngStrike" dirty="0"/>
        </a:p>
      </dgm:t>
    </dgm:pt>
    <dgm:pt modelId="{79427C93-8F9D-4F8C-8135-BE3E41E7B1BB}" type="parTrans" cxnId="{00AAA0A8-B338-45AC-89E2-E8E64C9FCE10}">
      <dgm:prSet/>
      <dgm:spPr/>
      <dgm:t>
        <a:bodyPr/>
        <a:lstStyle/>
        <a:p>
          <a:endParaRPr lang="da-DK"/>
        </a:p>
      </dgm:t>
    </dgm:pt>
    <dgm:pt modelId="{AF290EEC-753C-436F-81E4-A92DCBECFE41}" type="sibTrans" cxnId="{00AAA0A8-B338-45AC-89E2-E8E64C9FCE10}">
      <dgm:prSet/>
      <dgm:spPr/>
      <dgm:t>
        <a:bodyPr/>
        <a:lstStyle/>
        <a:p>
          <a:endParaRPr lang="da-DK"/>
        </a:p>
      </dgm:t>
    </dgm:pt>
    <dgm:pt modelId="{8C549FDE-74C0-49EB-A609-9BD476B9CE89}">
      <dgm:prSet phldrT="[Tekst]" custT="1"/>
      <dgm:spPr/>
      <dgm:t>
        <a:bodyPr/>
        <a:lstStyle/>
        <a:p>
          <a:r>
            <a:rPr lang="da-DK" sz="1200" dirty="0" smtClean="0"/>
            <a:t>14. </a:t>
          </a:r>
          <a:r>
            <a:rPr lang="da-DK" sz="1200" strike="sngStrike" dirty="0" smtClean="0"/>
            <a:t>Hjemtagning af renovationsindsamling</a:t>
          </a:r>
          <a:endParaRPr lang="da-DK" sz="1200" strike="sngStrike" dirty="0"/>
        </a:p>
      </dgm:t>
    </dgm:pt>
    <dgm:pt modelId="{EE5F37F0-3335-4471-BBF1-90B42A1A455B}" type="parTrans" cxnId="{7BFCAA1B-D319-43DE-9910-CF1F605578C7}">
      <dgm:prSet/>
      <dgm:spPr/>
      <dgm:t>
        <a:bodyPr/>
        <a:lstStyle/>
        <a:p>
          <a:endParaRPr lang="da-DK"/>
        </a:p>
      </dgm:t>
    </dgm:pt>
    <dgm:pt modelId="{40A6F603-9B6F-4F4C-AEC2-CB760F9CF1D6}" type="sibTrans" cxnId="{7BFCAA1B-D319-43DE-9910-CF1F605578C7}">
      <dgm:prSet/>
      <dgm:spPr/>
      <dgm:t>
        <a:bodyPr/>
        <a:lstStyle/>
        <a:p>
          <a:endParaRPr lang="da-DK"/>
        </a:p>
      </dgm:t>
    </dgm:pt>
    <dgm:pt modelId="{5317211B-C4F2-40A4-A433-17089FE9BAE4}">
      <dgm:prSet phldrT="[Tekst]" custT="1"/>
      <dgm:spPr/>
      <dgm:t>
        <a:bodyPr/>
        <a:lstStyle/>
        <a:p>
          <a:r>
            <a:rPr lang="da-DK" sz="1200" dirty="0" smtClean="0"/>
            <a:t>13. Generalforsamling 2019</a:t>
          </a:r>
          <a:endParaRPr lang="da-DK" sz="1200" dirty="0"/>
        </a:p>
      </dgm:t>
    </dgm:pt>
    <dgm:pt modelId="{E79DBA09-EDEE-4DEB-9789-C528337F58F0}" type="parTrans" cxnId="{9FF48D59-6F68-4EAC-ACCA-913937BC1D71}">
      <dgm:prSet/>
      <dgm:spPr/>
      <dgm:t>
        <a:bodyPr/>
        <a:lstStyle/>
        <a:p>
          <a:endParaRPr lang="da-DK"/>
        </a:p>
      </dgm:t>
    </dgm:pt>
    <dgm:pt modelId="{7E24F1A0-9893-47CC-9281-1B666571C76F}" type="sibTrans" cxnId="{9FF48D59-6F68-4EAC-ACCA-913937BC1D71}">
      <dgm:prSet/>
      <dgm:spPr/>
      <dgm:t>
        <a:bodyPr/>
        <a:lstStyle/>
        <a:p>
          <a:endParaRPr lang="da-DK"/>
        </a:p>
      </dgm:t>
    </dgm:pt>
    <dgm:pt modelId="{8B960F01-4776-4BE0-B3ED-21E56959F7DB}">
      <dgm:prSet phldrT="[Tekst]" custT="1"/>
      <dgm:spPr/>
      <dgm:t>
        <a:bodyPr/>
        <a:lstStyle/>
        <a:p>
          <a:r>
            <a:rPr lang="da-DK" sz="1200" dirty="0" smtClean="0"/>
            <a:t>9. Bestyrelsessammensætning</a:t>
          </a:r>
          <a:endParaRPr lang="da-DK" sz="1200" dirty="0"/>
        </a:p>
      </dgm:t>
    </dgm:pt>
    <dgm:pt modelId="{B0ADE588-4F00-4248-8800-6BDD161926FA}" type="parTrans" cxnId="{2DE80E2B-239F-4C7F-885B-443748B7A935}">
      <dgm:prSet/>
      <dgm:spPr/>
      <dgm:t>
        <a:bodyPr/>
        <a:lstStyle/>
        <a:p>
          <a:endParaRPr lang="da-DK"/>
        </a:p>
      </dgm:t>
    </dgm:pt>
    <dgm:pt modelId="{44FCE523-B48C-4BBC-A63A-AC37EDE0F4EC}" type="sibTrans" cxnId="{2DE80E2B-239F-4C7F-885B-443748B7A935}">
      <dgm:prSet/>
      <dgm:spPr/>
      <dgm:t>
        <a:bodyPr/>
        <a:lstStyle/>
        <a:p>
          <a:endParaRPr lang="da-DK"/>
        </a:p>
      </dgm:t>
    </dgm:pt>
    <dgm:pt modelId="{CCF3EA0E-3A53-4545-990C-5FFD8D578ED7}">
      <dgm:prSet phldrT="[Tekst]" custT="1"/>
      <dgm:spPr/>
      <dgm:t>
        <a:bodyPr/>
        <a:lstStyle/>
        <a:p>
          <a:r>
            <a:rPr lang="da-DK" sz="1200" dirty="0" smtClean="0"/>
            <a:t>8. Redegørelse for god selskabsledelse 2018</a:t>
          </a:r>
          <a:endParaRPr lang="da-DK" sz="1200" dirty="0"/>
        </a:p>
      </dgm:t>
    </dgm:pt>
    <dgm:pt modelId="{5B1A84A1-3717-449E-AC1E-A6BE410420C5}" type="parTrans" cxnId="{364E5E78-16E1-4BE7-A122-EC74FC68A5D1}">
      <dgm:prSet/>
      <dgm:spPr/>
      <dgm:t>
        <a:bodyPr/>
        <a:lstStyle/>
        <a:p>
          <a:endParaRPr lang="da-DK"/>
        </a:p>
      </dgm:t>
    </dgm:pt>
    <dgm:pt modelId="{BFFB3121-5BB6-4A81-BC5F-0007ECF5F6AC}" type="sibTrans" cxnId="{364E5E78-16E1-4BE7-A122-EC74FC68A5D1}">
      <dgm:prSet/>
      <dgm:spPr/>
      <dgm:t>
        <a:bodyPr/>
        <a:lstStyle/>
        <a:p>
          <a:endParaRPr lang="da-DK"/>
        </a:p>
      </dgm:t>
    </dgm:pt>
    <dgm:pt modelId="{6BF6E0F4-5772-4385-8842-13E357C15799}">
      <dgm:prSet phldrT="[Tekst]" custT="1"/>
      <dgm:spPr/>
      <dgm:t>
        <a:bodyPr/>
        <a:lstStyle/>
        <a:p>
          <a:r>
            <a:rPr lang="da-DK" sz="1200" dirty="0" smtClean="0"/>
            <a:t>7. </a:t>
          </a:r>
          <a:r>
            <a:rPr lang="da-DK" sz="1200" strike="sngStrike" dirty="0" smtClean="0"/>
            <a:t>Opfølgning Strategi 2020</a:t>
          </a:r>
          <a:endParaRPr lang="da-DK" sz="1200" strike="sngStrike" dirty="0"/>
        </a:p>
      </dgm:t>
    </dgm:pt>
    <dgm:pt modelId="{6D146ADC-6632-4752-928E-DA6B4FF0FBD0}" type="parTrans" cxnId="{9C84A62F-6E08-4DD0-84F8-C92AC59B6CA8}">
      <dgm:prSet/>
      <dgm:spPr/>
      <dgm:t>
        <a:bodyPr/>
        <a:lstStyle/>
        <a:p>
          <a:endParaRPr lang="da-DK"/>
        </a:p>
      </dgm:t>
    </dgm:pt>
    <dgm:pt modelId="{9DDF9103-2A7F-4918-98FD-E210022984CB}" type="sibTrans" cxnId="{9C84A62F-6E08-4DD0-84F8-C92AC59B6CA8}">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5"/>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5"/>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4"/>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5"/>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4"/>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5"/>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4"/>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5"/>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4"/>
      <dgm:spPr/>
    </dgm:pt>
    <dgm:pt modelId="{D5CBBB0B-AB29-4747-B814-62F7EC0597C3}" type="pres">
      <dgm:prSet presAssocID="{82D6501F-204F-4930-A02C-A0C078863126}" presName="vertSpace2b" presStyleCnt="0"/>
      <dgm:spPr/>
    </dgm:pt>
    <dgm:pt modelId="{FDCC149A-6B5A-4C89-8748-1968A3604207}" type="pres">
      <dgm:prSet presAssocID="{B5916D33-E4F8-4950-975E-061A1C40CE7B}" presName="horz2" presStyleCnt="0"/>
      <dgm:spPr/>
    </dgm:pt>
    <dgm:pt modelId="{0B8F047A-8D4E-4207-B268-DE959E10AC44}" type="pres">
      <dgm:prSet presAssocID="{B5916D33-E4F8-4950-975E-061A1C40CE7B}" presName="horzSpace2" presStyleCnt="0"/>
      <dgm:spPr/>
    </dgm:pt>
    <dgm:pt modelId="{86FCFEFF-6A2E-4C6F-8AAF-B1C735D8D22B}" type="pres">
      <dgm:prSet presAssocID="{B5916D33-E4F8-4950-975E-061A1C40CE7B}" presName="tx2" presStyleLbl="revTx" presStyleIdx="5" presStyleCnt="15"/>
      <dgm:spPr/>
      <dgm:t>
        <a:bodyPr/>
        <a:lstStyle/>
        <a:p>
          <a:endParaRPr lang="da-DK"/>
        </a:p>
      </dgm:t>
    </dgm:pt>
    <dgm:pt modelId="{5D96573E-D248-4F85-8217-5630CDDBCA39}" type="pres">
      <dgm:prSet presAssocID="{B5916D33-E4F8-4950-975E-061A1C40CE7B}" presName="vert2" presStyleCnt="0"/>
      <dgm:spPr/>
    </dgm:pt>
    <dgm:pt modelId="{632B04C4-A95F-48F0-8DF6-647BF15CB0DC}" type="pres">
      <dgm:prSet presAssocID="{B5916D33-E4F8-4950-975E-061A1C40CE7B}" presName="thinLine2b" presStyleLbl="callout" presStyleIdx="4" presStyleCnt="14"/>
      <dgm:spPr/>
    </dgm:pt>
    <dgm:pt modelId="{2FFF8B47-E679-4845-806A-E4337D3A9CFA}" type="pres">
      <dgm:prSet presAssocID="{B5916D33-E4F8-4950-975E-061A1C40CE7B}" presName="vertSpace2b" presStyleCnt="0"/>
      <dgm:spPr/>
    </dgm:pt>
    <dgm:pt modelId="{9B9AC611-C8CE-49F9-82D2-BB1139BE89DF}" type="pres">
      <dgm:prSet presAssocID="{48B7A0D3-CAD5-4663-B92D-836A9F67B66D}" presName="horz2" presStyleCnt="0"/>
      <dgm:spPr/>
    </dgm:pt>
    <dgm:pt modelId="{2DA52EB4-F26F-4C70-93CD-34E0EABA2631}" type="pres">
      <dgm:prSet presAssocID="{48B7A0D3-CAD5-4663-B92D-836A9F67B66D}" presName="horzSpace2" presStyleCnt="0"/>
      <dgm:spPr/>
    </dgm:pt>
    <dgm:pt modelId="{1B381AF4-A7C9-4F48-9060-CAF23965C356}" type="pres">
      <dgm:prSet presAssocID="{48B7A0D3-CAD5-4663-B92D-836A9F67B66D}" presName="tx2" presStyleLbl="revTx" presStyleIdx="6" presStyleCnt="15"/>
      <dgm:spPr/>
      <dgm:t>
        <a:bodyPr/>
        <a:lstStyle/>
        <a:p>
          <a:endParaRPr lang="da-DK"/>
        </a:p>
      </dgm:t>
    </dgm:pt>
    <dgm:pt modelId="{00EBD18B-CE5C-4885-A0F9-3AB16F31669F}" type="pres">
      <dgm:prSet presAssocID="{48B7A0D3-CAD5-4663-B92D-836A9F67B66D}" presName="vert2" presStyleCnt="0"/>
      <dgm:spPr/>
    </dgm:pt>
    <dgm:pt modelId="{57ABFA90-FEC0-479D-AE1F-640745F8D9C4}" type="pres">
      <dgm:prSet presAssocID="{48B7A0D3-CAD5-4663-B92D-836A9F67B66D}" presName="thinLine2b" presStyleLbl="callout" presStyleIdx="5" presStyleCnt="14"/>
      <dgm:spPr/>
    </dgm:pt>
    <dgm:pt modelId="{3C0D5F44-EB56-4F25-8F46-C38ACF11F4FD}" type="pres">
      <dgm:prSet presAssocID="{48B7A0D3-CAD5-4663-B92D-836A9F67B66D}" presName="vertSpace2b" presStyleCnt="0"/>
      <dgm:spPr/>
    </dgm:pt>
    <dgm:pt modelId="{9F11072A-7451-4225-856C-E3F3FE2EEF24}" type="pres">
      <dgm:prSet presAssocID="{6BF6E0F4-5772-4385-8842-13E357C15799}" presName="horz2" presStyleCnt="0"/>
      <dgm:spPr/>
    </dgm:pt>
    <dgm:pt modelId="{3145F589-3C37-41FF-B26F-74F6C5715B69}" type="pres">
      <dgm:prSet presAssocID="{6BF6E0F4-5772-4385-8842-13E357C15799}" presName="horzSpace2" presStyleCnt="0"/>
      <dgm:spPr/>
    </dgm:pt>
    <dgm:pt modelId="{EE93A661-6BA6-4E13-8D93-23A4013C0C7D}" type="pres">
      <dgm:prSet presAssocID="{6BF6E0F4-5772-4385-8842-13E357C15799}" presName="tx2" presStyleLbl="revTx" presStyleIdx="7" presStyleCnt="15"/>
      <dgm:spPr/>
      <dgm:t>
        <a:bodyPr/>
        <a:lstStyle/>
        <a:p>
          <a:endParaRPr lang="da-DK"/>
        </a:p>
      </dgm:t>
    </dgm:pt>
    <dgm:pt modelId="{24EEB9BC-486B-4A9E-9B91-E34DC8170258}" type="pres">
      <dgm:prSet presAssocID="{6BF6E0F4-5772-4385-8842-13E357C15799}" presName="vert2" presStyleCnt="0"/>
      <dgm:spPr/>
    </dgm:pt>
    <dgm:pt modelId="{0CF0E782-8F95-4644-92DE-759D2D3193BB}" type="pres">
      <dgm:prSet presAssocID="{6BF6E0F4-5772-4385-8842-13E357C15799}" presName="thinLine2b" presStyleLbl="callout" presStyleIdx="6" presStyleCnt="14"/>
      <dgm:spPr/>
    </dgm:pt>
    <dgm:pt modelId="{E1608601-991A-4310-B8E8-58CCCCB9911D}" type="pres">
      <dgm:prSet presAssocID="{6BF6E0F4-5772-4385-8842-13E357C15799}" presName="vertSpace2b" presStyleCnt="0"/>
      <dgm:spPr/>
    </dgm:pt>
    <dgm:pt modelId="{D3B5CB8D-4EA1-452C-928A-EE443537FEB6}" type="pres">
      <dgm:prSet presAssocID="{CCF3EA0E-3A53-4545-990C-5FFD8D578ED7}" presName="horz2" presStyleCnt="0"/>
      <dgm:spPr/>
    </dgm:pt>
    <dgm:pt modelId="{ADDC30DD-B0AD-45E2-A862-735B82349B8E}" type="pres">
      <dgm:prSet presAssocID="{CCF3EA0E-3A53-4545-990C-5FFD8D578ED7}" presName="horzSpace2" presStyleCnt="0"/>
      <dgm:spPr/>
    </dgm:pt>
    <dgm:pt modelId="{4C44F459-C8C3-4EA1-8041-9338560F08BE}" type="pres">
      <dgm:prSet presAssocID="{CCF3EA0E-3A53-4545-990C-5FFD8D578ED7}" presName="tx2" presStyleLbl="revTx" presStyleIdx="8" presStyleCnt="15"/>
      <dgm:spPr/>
      <dgm:t>
        <a:bodyPr/>
        <a:lstStyle/>
        <a:p>
          <a:endParaRPr lang="da-DK"/>
        </a:p>
      </dgm:t>
    </dgm:pt>
    <dgm:pt modelId="{415FF930-881C-4E79-B7F2-F111198ED42C}" type="pres">
      <dgm:prSet presAssocID="{CCF3EA0E-3A53-4545-990C-5FFD8D578ED7}" presName="vert2" presStyleCnt="0"/>
      <dgm:spPr/>
    </dgm:pt>
    <dgm:pt modelId="{833554EE-A51C-4EF2-9459-7937055759DB}" type="pres">
      <dgm:prSet presAssocID="{CCF3EA0E-3A53-4545-990C-5FFD8D578ED7}" presName="thinLine2b" presStyleLbl="callout" presStyleIdx="7" presStyleCnt="14"/>
      <dgm:spPr/>
    </dgm:pt>
    <dgm:pt modelId="{5B8685D1-697B-480E-B531-1FD45EAE301A}" type="pres">
      <dgm:prSet presAssocID="{CCF3EA0E-3A53-4545-990C-5FFD8D578ED7}" presName="vertSpace2b" presStyleCnt="0"/>
      <dgm:spPr/>
    </dgm:pt>
    <dgm:pt modelId="{ED09440D-9B07-4C00-A9AF-F63694C4975A}" type="pres">
      <dgm:prSet presAssocID="{8B960F01-4776-4BE0-B3ED-21E56959F7DB}" presName="horz2" presStyleCnt="0"/>
      <dgm:spPr/>
    </dgm:pt>
    <dgm:pt modelId="{C5B20F1A-935B-4669-BF35-53F91EB80110}" type="pres">
      <dgm:prSet presAssocID="{8B960F01-4776-4BE0-B3ED-21E56959F7DB}" presName="horzSpace2" presStyleCnt="0"/>
      <dgm:spPr/>
    </dgm:pt>
    <dgm:pt modelId="{7444A432-B358-43AF-BA0D-EACB3530494B}" type="pres">
      <dgm:prSet presAssocID="{8B960F01-4776-4BE0-B3ED-21E56959F7DB}" presName="tx2" presStyleLbl="revTx" presStyleIdx="9" presStyleCnt="15"/>
      <dgm:spPr/>
      <dgm:t>
        <a:bodyPr/>
        <a:lstStyle/>
        <a:p>
          <a:endParaRPr lang="da-DK"/>
        </a:p>
      </dgm:t>
    </dgm:pt>
    <dgm:pt modelId="{4E9F4D37-04F4-44C4-B00C-E8987327BBD4}" type="pres">
      <dgm:prSet presAssocID="{8B960F01-4776-4BE0-B3ED-21E56959F7DB}" presName="vert2" presStyleCnt="0"/>
      <dgm:spPr/>
    </dgm:pt>
    <dgm:pt modelId="{B3FCE8DF-050A-4F04-89A5-EBBCDBAC2C01}" type="pres">
      <dgm:prSet presAssocID="{8B960F01-4776-4BE0-B3ED-21E56959F7DB}" presName="thinLine2b" presStyleLbl="callout" presStyleIdx="8" presStyleCnt="14"/>
      <dgm:spPr/>
    </dgm:pt>
    <dgm:pt modelId="{CD6F7134-8A4F-4599-BADA-D80B1A9C237D}" type="pres">
      <dgm:prSet presAssocID="{8B960F01-4776-4BE0-B3ED-21E56959F7DB}" presName="vertSpace2b" presStyleCnt="0"/>
      <dgm:spPr/>
    </dgm:pt>
    <dgm:pt modelId="{8AF07A97-2ABB-492E-9E75-7F313641F5FD}" type="pres">
      <dgm:prSet presAssocID="{40D8D885-F73A-44E6-BD90-4CDAF737F72A}" presName="horz2" presStyleCnt="0"/>
      <dgm:spPr/>
    </dgm:pt>
    <dgm:pt modelId="{F7AA7DBD-DB07-42EE-8F9A-04FBF2415CB5}" type="pres">
      <dgm:prSet presAssocID="{40D8D885-F73A-44E6-BD90-4CDAF737F72A}" presName="horzSpace2" presStyleCnt="0"/>
      <dgm:spPr/>
    </dgm:pt>
    <dgm:pt modelId="{1C50EAA5-907E-48B3-8313-DE746026C042}" type="pres">
      <dgm:prSet presAssocID="{40D8D885-F73A-44E6-BD90-4CDAF737F72A}" presName="tx2" presStyleLbl="revTx" presStyleIdx="10" presStyleCnt="15"/>
      <dgm:spPr/>
      <dgm:t>
        <a:bodyPr/>
        <a:lstStyle/>
        <a:p>
          <a:endParaRPr lang="da-DK"/>
        </a:p>
      </dgm:t>
    </dgm:pt>
    <dgm:pt modelId="{D8E405D9-2455-45E5-983C-5931626EFA42}" type="pres">
      <dgm:prSet presAssocID="{40D8D885-F73A-44E6-BD90-4CDAF737F72A}" presName="vert2" presStyleCnt="0"/>
      <dgm:spPr/>
    </dgm:pt>
    <dgm:pt modelId="{37B26587-1550-4BEC-8879-FD7D6D1B79CC}" type="pres">
      <dgm:prSet presAssocID="{40D8D885-F73A-44E6-BD90-4CDAF737F72A}" presName="thinLine2b" presStyleLbl="callout" presStyleIdx="9" presStyleCnt="14"/>
      <dgm:spPr/>
    </dgm:pt>
    <dgm:pt modelId="{3DF13462-CE3D-4A57-934B-D39AE4890769}" type="pres">
      <dgm:prSet presAssocID="{40D8D885-F73A-44E6-BD90-4CDAF737F72A}" presName="vertSpace2b" presStyleCnt="0"/>
      <dgm:spPr/>
    </dgm:pt>
    <dgm:pt modelId="{047920FD-147A-42F5-B990-EE2ABBE5F4F1}" type="pres">
      <dgm:prSet presAssocID="{E3DE2B1D-569F-4E30-B3A9-852C2A3FD727}" presName="horz2" presStyleCnt="0"/>
      <dgm:spPr/>
    </dgm:pt>
    <dgm:pt modelId="{8C14B69A-F56A-46B5-B92D-3977F42926A1}" type="pres">
      <dgm:prSet presAssocID="{E3DE2B1D-569F-4E30-B3A9-852C2A3FD727}" presName="horzSpace2" presStyleCnt="0"/>
      <dgm:spPr/>
    </dgm:pt>
    <dgm:pt modelId="{0A945DF2-8D17-4327-A6DF-D012405E3B0B}" type="pres">
      <dgm:prSet presAssocID="{E3DE2B1D-569F-4E30-B3A9-852C2A3FD727}" presName="tx2" presStyleLbl="revTx" presStyleIdx="11" presStyleCnt="15"/>
      <dgm:spPr/>
      <dgm:t>
        <a:bodyPr/>
        <a:lstStyle/>
        <a:p>
          <a:endParaRPr lang="da-DK"/>
        </a:p>
      </dgm:t>
    </dgm:pt>
    <dgm:pt modelId="{7A26F5A6-F5ED-4D38-A50C-7236284457D1}" type="pres">
      <dgm:prSet presAssocID="{E3DE2B1D-569F-4E30-B3A9-852C2A3FD727}" presName="vert2" presStyleCnt="0"/>
      <dgm:spPr/>
    </dgm:pt>
    <dgm:pt modelId="{2DF9FA98-F4F8-4B88-A756-8F875D3EF684}" type="pres">
      <dgm:prSet presAssocID="{E3DE2B1D-569F-4E30-B3A9-852C2A3FD727}" presName="thinLine2b" presStyleLbl="callout" presStyleIdx="10" presStyleCnt="14"/>
      <dgm:spPr/>
    </dgm:pt>
    <dgm:pt modelId="{06F1BF88-C689-4E6F-A305-D3CF4B429A38}" type="pres">
      <dgm:prSet presAssocID="{E3DE2B1D-569F-4E30-B3A9-852C2A3FD727}" presName="vertSpace2b" presStyleCnt="0"/>
      <dgm:spPr/>
    </dgm:pt>
    <dgm:pt modelId="{8F1ACEAA-470D-4E16-87F4-9E19940B780B}" type="pres">
      <dgm:prSet presAssocID="{80FB137B-F1C2-4119-B4ED-00B272A355A4}" presName="horz2" presStyleCnt="0"/>
      <dgm:spPr/>
    </dgm:pt>
    <dgm:pt modelId="{97528B82-4065-4F48-A060-DFFF209767F0}" type="pres">
      <dgm:prSet presAssocID="{80FB137B-F1C2-4119-B4ED-00B272A355A4}" presName="horzSpace2" presStyleCnt="0"/>
      <dgm:spPr/>
    </dgm:pt>
    <dgm:pt modelId="{DD57A689-C36C-4941-9585-37D6F901AA56}" type="pres">
      <dgm:prSet presAssocID="{80FB137B-F1C2-4119-B4ED-00B272A355A4}" presName="tx2" presStyleLbl="revTx" presStyleIdx="12" presStyleCnt="15"/>
      <dgm:spPr/>
      <dgm:t>
        <a:bodyPr/>
        <a:lstStyle/>
        <a:p>
          <a:endParaRPr lang="da-DK"/>
        </a:p>
      </dgm:t>
    </dgm:pt>
    <dgm:pt modelId="{908EDCEA-A20C-4866-8BC1-B38E8B53BBA7}" type="pres">
      <dgm:prSet presAssocID="{80FB137B-F1C2-4119-B4ED-00B272A355A4}" presName="vert2" presStyleCnt="0"/>
      <dgm:spPr/>
    </dgm:pt>
    <dgm:pt modelId="{03AA18A6-7F3B-4E7F-B39C-5AFE32951118}" type="pres">
      <dgm:prSet presAssocID="{80FB137B-F1C2-4119-B4ED-00B272A355A4}" presName="thinLine2b" presStyleLbl="callout" presStyleIdx="11" presStyleCnt="14"/>
      <dgm:spPr/>
    </dgm:pt>
    <dgm:pt modelId="{85481546-09BA-4421-AB29-7FEBE45D7D10}" type="pres">
      <dgm:prSet presAssocID="{80FB137B-F1C2-4119-B4ED-00B272A355A4}" presName="vertSpace2b" presStyleCnt="0"/>
      <dgm:spPr/>
    </dgm:pt>
    <dgm:pt modelId="{AA85EAC9-94DF-4046-87EE-26679EAD01C3}" type="pres">
      <dgm:prSet presAssocID="{5317211B-C4F2-40A4-A433-17089FE9BAE4}" presName="horz2" presStyleCnt="0"/>
      <dgm:spPr/>
    </dgm:pt>
    <dgm:pt modelId="{967848B4-9D93-466F-9C5C-1992CEA8391E}" type="pres">
      <dgm:prSet presAssocID="{5317211B-C4F2-40A4-A433-17089FE9BAE4}" presName="horzSpace2" presStyleCnt="0"/>
      <dgm:spPr/>
    </dgm:pt>
    <dgm:pt modelId="{C20063D7-28BC-4404-897A-BEF7B42F1CD5}" type="pres">
      <dgm:prSet presAssocID="{5317211B-C4F2-40A4-A433-17089FE9BAE4}" presName="tx2" presStyleLbl="revTx" presStyleIdx="13" presStyleCnt="15"/>
      <dgm:spPr/>
      <dgm:t>
        <a:bodyPr/>
        <a:lstStyle/>
        <a:p>
          <a:endParaRPr lang="da-DK"/>
        </a:p>
      </dgm:t>
    </dgm:pt>
    <dgm:pt modelId="{BB404D95-B931-46E6-96F4-B6F15B490678}" type="pres">
      <dgm:prSet presAssocID="{5317211B-C4F2-40A4-A433-17089FE9BAE4}" presName="vert2" presStyleCnt="0"/>
      <dgm:spPr/>
    </dgm:pt>
    <dgm:pt modelId="{AF856E80-EFD2-4793-B93F-FDB29D55D593}" type="pres">
      <dgm:prSet presAssocID="{5317211B-C4F2-40A4-A433-17089FE9BAE4}" presName="thinLine2b" presStyleLbl="callout" presStyleIdx="12" presStyleCnt="14"/>
      <dgm:spPr/>
    </dgm:pt>
    <dgm:pt modelId="{7FF919E6-46B1-4DEF-BAE5-EE33868BCAF5}" type="pres">
      <dgm:prSet presAssocID="{5317211B-C4F2-40A4-A433-17089FE9BAE4}" presName="vertSpace2b" presStyleCnt="0"/>
      <dgm:spPr/>
    </dgm:pt>
    <dgm:pt modelId="{769EA3DE-C15B-4DCD-A991-9AE07E8B5CDD}" type="pres">
      <dgm:prSet presAssocID="{8C549FDE-74C0-49EB-A609-9BD476B9CE89}" presName="horz2" presStyleCnt="0"/>
      <dgm:spPr/>
    </dgm:pt>
    <dgm:pt modelId="{A1ECF583-A7DD-47FB-A10F-5793244AEAFE}" type="pres">
      <dgm:prSet presAssocID="{8C549FDE-74C0-49EB-A609-9BD476B9CE89}" presName="horzSpace2" presStyleCnt="0"/>
      <dgm:spPr/>
    </dgm:pt>
    <dgm:pt modelId="{F6C870DF-9F6C-4EE2-B423-6672431053CE}" type="pres">
      <dgm:prSet presAssocID="{8C549FDE-74C0-49EB-A609-9BD476B9CE89}" presName="tx2" presStyleLbl="revTx" presStyleIdx="14" presStyleCnt="15"/>
      <dgm:spPr/>
      <dgm:t>
        <a:bodyPr/>
        <a:lstStyle/>
        <a:p>
          <a:endParaRPr lang="da-DK"/>
        </a:p>
      </dgm:t>
    </dgm:pt>
    <dgm:pt modelId="{5605D948-E393-4107-AC9A-84E09DAC8062}" type="pres">
      <dgm:prSet presAssocID="{8C549FDE-74C0-49EB-A609-9BD476B9CE89}" presName="vert2" presStyleCnt="0"/>
      <dgm:spPr/>
    </dgm:pt>
    <dgm:pt modelId="{3A9EF680-1145-4EE8-8518-1D23B99048DB}" type="pres">
      <dgm:prSet presAssocID="{8C549FDE-74C0-49EB-A609-9BD476B9CE89}" presName="thinLine2b" presStyleLbl="callout" presStyleIdx="13" presStyleCnt="14"/>
      <dgm:spPr/>
    </dgm:pt>
    <dgm:pt modelId="{DA4B4311-9482-4392-BAF8-6B8578D4F75A}" type="pres">
      <dgm:prSet presAssocID="{8C549FDE-74C0-49EB-A609-9BD476B9CE89}"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11C29408-2528-4A27-A684-42A360199DC3}" type="presOf" srcId="{5317211B-C4F2-40A4-A433-17089FE9BAE4}" destId="{C20063D7-28BC-4404-897A-BEF7B42F1CD5}" srcOrd="0" destOrd="0" presId="urn:microsoft.com/office/officeart/2008/layout/LinedList"/>
    <dgm:cxn modelId="{063AD173-E3B7-4641-B9DD-8D2BA8DECE59}" type="presOf" srcId="{8C549FDE-74C0-49EB-A609-9BD476B9CE89}" destId="{F6C870DF-9F6C-4EE2-B423-6672431053CE}" srcOrd="0" destOrd="0" presId="urn:microsoft.com/office/officeart/2008/layout/LinedList"/>
    <dgm:cxn modelId="{E02C77CE-37C2-4121-BE33-44FB0C26E60E}" type="presOf" srcId="{CCF3EA0E-3A53-4545-990C-5FFD8D578ED7}" destId="{4C44F459-C8C3-4EA1-8041-9338560F08BE}" srcOrd="0" destOrd="0" presId="urn:microsoft.com/office/officeart/2008/layout/LinedList"/>
    <dgm:cxn modelId="{F86B3891-E390-4A8E-B260-7ABDA1621EF5}" type="presOf" srcId="{8B960F01-4776-4BE0-B3ED-21E56959F7DB}" destId="{7444A432-B358-43AF-BA0D-EACB3530494B}" srcOrd="0" destOrd="0" presId="urn:microsoft.com/office/officeart/2008/layout/LinedList"/>
    <dgm:cxn modelId="{364E5E78-16E1-4BE7-A122-EC74FC68A5D1}" srcId="{BFF0A680-0277-4251-9D28-CCA7C0741327}" destId="{CCF3EA0E-3A53-4545-990C-5FFD8D578ED7}" srcOrd="7" destOrd="0" parTransId="{5B1A84A1-3717-449E-AC1E-A6BE410420C5}" sibTransId="{BFFB3121-5BB6-4A81-BC5F-0007ECF5F6AC}"/>
    <dgm:cxn modelId="{D413E91D-C421-4066-A9B3-1FB6BB5F29C5}" srcId="{BFF0A680-0277-4251-9D28-CCA7C0741327}" destId="{48B7A0D3-CAD5-4663-B92D-836A9F67B66D}" srcOrd="5" destOrd="0" parTransId="{97FEF4E6-14EC-43AB-9E66-9FA4A80A81C1}" sibTransId="{110CAA67-6E0A-46F4-A220-39F1AFB6BEBC}"/>
    <dgm:cxn modelId="{9237FC31-523D-49AE-BDCF-EF2E30D77579}" type="presOf" srcId="{CC9B09BE-779B-4595-9F5E-D0CF7B4FEBB0}" destId="{12F8273C-DE87-477E-BAE8-A34A8DA41083}" srcOrd="0" destOrd="0" presId="urn:microsoft.com/office/officeart/2008/layout/LinedList"/>
    <dgm:cxn modelId="{42BEC214-8767-49CE-B2CF-744B77729450}" type="presOf" srcId="{DAB786D9-6BA0-452B-AEEC-3516A63A2EEF}" destId="{6DF7BB97-E8C6-494F-886E-DBAF66F52A70}" srcOrd="0" destOrd="0" presId="urn:microsoft.com/office/officeart/2008/layout/LinedList"/>
    <dgm:cxn modelId="{D49469EE-0FE6-4D19-88E2-8038F3E496B1}" type="presOf" srcId="{80FB137B-F1C2-4119-B4ED-00B272A355A4}" destId="{DD57A689-C36C-4941-9585-37D6F901AA56}" srcOrd="0" destOrd="0" presId="urn:microsoft.com/office/officeart/2008/layout/LinedList"/>
    <dgm:cxn modelId="{21C6066E-5A50-47E3-B709-62F543532AE1}" type="presOf" srcId="{6BF6E0F4-5772-4385-8842-13E357C15799}" destId="{EE93A661-6BA6-4E13-8D93-23A4013C0C7D}" srcOrd="0" destOrd="0" presId="urn:microsoft.com/office/officeart/2008/layout/LinedList"/>
    <dgm:cxn modelId="{8A57354A-190D-4CCD-893A-C79246DB4DE8}" type="presOf" srcId="{B5916D33-E4F8-4950-975E-061A1C40CE7B}" destId="{86FCFEFF-6A2E-4C6F-8AAF-B1C735D8D22B}" srcOrd="0" destOrd="0" presId="urn:microsoft.com/office/officeart/2008/layout/LinedList"/>
    <dgm:cxn modelId="{9C84A62F-6E08-4DD0-84F8-C92AC59B6CA8}" srcId="{BFF0A680-0277-4251-9D28-CCA7C0741327}" destId="{6BF6E0F4-5772-4385-8842-13E357C15799}" srcOrd="6" destOrd="0" parTransId="{6D146ADC-6632-4752-928E-DA6B4FF0FBD0}" sibTransId="{9DDF9103-2A7F-4918-98FD-E210022984CB}"/>
    <dgm:cxn modelId="{0BE821AB-F3D2-48CE-864B-63BD56953DCF}" type="presOf" srcId="{82D6501F-204F-4930-A02C-A0C078863126}" destId="{78AB4A41-79DD-48A9-88BF-991BD3B102A6}"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64219C4E-8B66-423E-949E-EE8603780E0D}" srcId="{BFF0A680-0277-4251-9D28-CCA7C0741327}" destId="{B5916D33-E4F8-4950-975E-061A1C40CE7B}" srcOrd="4" destOrd="0" parTransId="{01B2F08B-D3BF-405C-BE07-F6012A43CB07}" sibTransId="{C383B051-C9DA-437C-AB1C-7A684723FDE1}"/>
    <dgm:cxn modelId="{B4E474E4-9B28-4C61-929E-D082DE87E9F6}" srcId="{BFF0A680-0277-4251-9D28-CCA7C0741327}" destId="{40D8D885-F73A-44E6-BD90-4CDAF737F72A}" srcOrd="9" destOrd="0" parTransId="{E1FF825D-7B3A-4A29-A19D-8F1EAA15AE5E}" sibTransId="{C167F27B-0688-4B60-940C-EB67CD283373}"/>
    <dgm:cxn modelId="{269168E5-FBE2-473F-9B8C-1F727ECB08C2}" srcId="{BFF0A680-0277-4251-9D28-CCA7C0741327}" destId="{9155BBFB-D4D3-4F07-A4BF-C12DA25B21CE}" srcOrd="0" destOrd="0" parTransId="{5ED30F96-C890-44DB-8D9B-82C18AA8B05A}" sibTransId="{C2593816-6688-4688-AEA1-2A71D195D27A}"/>
    <dgm:cxn modelId="{3426FE19-398B-4E6C-8CF5-A4127DC14716}" type="presOf" srcId="{0FA83489-83AA-4793-99DE-3D65AB50861C}" destId="{F1C1C263-DF7B-489A-93D7-75A8354D133B}" srcOrd="0" destOrd="0" presId="urn:microsoft.com/office/officeart/2008/layout/LinedList"/>
    <dgm:cxn modelId="{00AAA0A8-B338-45AC-89E2-E8E64C9FCE10}" srcId="{BFF0A680-0277-4251-9D28-CCA7C0741327}" destId="{80FB137B-F1C2-4119-B4ED-00B272A355A4}" srcOrd="11" destOrd="0" parTransId="{79427C93-8F9D-4F8C-8135-BE3E41E7B1BB}" sibTransId="{AF290EEC-753C-436F-81E4-A92DCBECFE41}"/>
    <dgm:cxn modelId="{2DE80E2B-239F-4C7F-885B-443748B7A935}" srcId="{BFF0A680-0277-4251-9D28-CCA7C0741327}" destId="{8B960F01-4776-4BE0-B3ED-21E56959F7DB}" srcOrd="8" destOrd="0" parTransId="{B0ADE588-4F00-4248-8800-6BDD161926FA}" sibTransId="{44FCE523-B48C-4BBC-A63A-AC37EDE0F4EC}"/>
    <dgm:cxn modelId="{2E1E0DBF-CEEB-4A58-B075-4D4088FF11BB}" type="presOf" srcId="{E3DE2B1D-569F-4E30-B3A9-852C2A3FD727}" destId="{0A945DF2-8D17-4327-A6DF-D012405E3B0B}" srcOrd="0" destOrd="0" presId="urn:microsoft.com/office/officeart/2008/layout/LinedList"/>
    <dgm:cxn modelId="{E44C455F-A7A8-4512-ACBB-303938DE848C}" type="presOf" srcId="{48B7A0D3-CAD5-4663-B92D-836A9F67B66D}" destId="{1B381AF4-A7C9-4F48-9060-CAF23965C356}"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7BFCAA1B-D319-43DE-9910-CF1F605578C7}" srcId="{BFF0A680-0277-4251-9D28-CCA7C0741327}" destId="{8C549FDE-74C0-49EB-A609-9BD476B9CE89}" srcOrd="13" destOrd="0" parTransId="{EE5F37F0-3335-4471-BBF1-90B42A1A455B}" sibTransId="{40A6F603-9B6F-4F4C-AEC2-CB760F9CF1D6}"/>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84DB6C2E-229C-4BAE-AEFA-DA2884F4277E}" type="presOf" srcId="{40D8D885-F73A-44E6-BD90-4CDAF737F72A}" destId="{1C50EAA5-907E-48B3-8313-DE746026C042}" srcOrd="0" destOrd="0" presId="urn:microsoft.com/office/officeart/2008/layout/LinedList"/>
    <dgm:cxn modelId="{7FCF13CF-855C-4F7C-8D86-59D244C39D83}" srcId="{BFF0A680-0277-4251-9D28-CCA7C0741327}" destId="{E3DE2B1D-569F-4E30-B3A9-852C2A3FD727}" srcOrd="10" destOrd="0" parTransId="{8A6EF56A-EF75-4066-9DB4-90CA592CA17E}" sibTransId="{245D269B-B6E7-4A0E-803D-9E467598F78A}"/>
    <dgm:cxn modelId="{9FF48D59-6F68-4EAC-ACCA-913937BC1D71}" srcId="{BFF0A680-0277-4251-9D28-CCA7C0741327}" destId="{5317211B-C4F2-40A4-A433-17089FE9BAE4}" srcOrd="12" destOrd="0" parTransId="{E79DBA09-EDEE-4DEB-9789-C528337F58F0}" sibTransId="{7E24F1A0-9893-47CC-9281-1B666571C76F}"/>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A6D74EE2-60F5-471A-B89F-F0E7A8112F89}" type="presParOf" srcId="{A6BBAC32-D34D-41CC-B621-B81E193FB30F}" destId="{FDCC149A-6B5A-4C89-8748-1968A3604207}" srcOrd="13" destOrd="0" presId="urn:microsoft.com/office/officeart/2008/layout/LinedList"/>
    <dgm:cxn modelId="{CB6AF18F-3B3D-445D-B573-4A926C7574C5}" type="presParOf" srcId="{FDCC149A-6B5A-4C89-8748-1968A3604207}" destId="{0B8F047A-8D4E-4207-B268-DE959E10AC44}" srcOrd="0" destOrd="0" presId="urn:microsoft.com/office/officeart/2008/layout/LinedList"/>
    <dgm:cxn modelId="{DAC217C8-7903-4078-85A0-13DDD0F57829}" type="presParOf" srcId="{FDCC149A-6B5A-4C89-8748-1968A3604207}" destId="{86FCFEFF-6A2E-4C6F-8AAF-B1C735D8D22B}" srcOrd="1" destOrd="0" presId="urn:microsoft.com/office/officeart/2008/layout/LinedList"/>
    <dgm:cxn modelId="{726D7E33-4B4C-4758-8676-F90F2C49579D}" type="presParOf" srcId="{FDCC149A-6B5A-4C89-8748-1968A3604207}" destId="{5D96573E-D248-4F85-8217-5630CDDBCA39}" srcOrd="2" destOrd="0" presId="urn:microsoft.com/office/officeart/2008/layout/LinedList"/>
    <dgm:cxn modelId="{B25D87CB-0638-47F2-B9D8-FBC8A69C12A9}" type="presParOf" srcId="{A6BBAC32-D34D-41CC-B621-B81E193FB30F}" destId="{632B04C4-A95F-48F0-8DF6-647BF15CB0DC}" srcOrd="14" destOrd="0" presId="urn:microsoft.com/office/officeart/2008/layout/LinedList"/>
    <dgm:cxn modelId="{2104B75F-7AC1-423B-BFA3-00A0E91271D0}" type="presParOf" srcId="{A6BBAC32-D34D-41CC-B621-B81E193FB30F}" destId="{2FFF8B47-E679-4845-806A-E4337D3A9CFA}" srcOrd="15" destOrd="0" presId="urn:microsoft.com/office/officeart/2008/layout/LinedList"/>
    <dgm:cxn modelId="{76D8B61B-32D2-4FF7-93B0-EE6395BC07CD}" type="presParOf" srcId="{A6BBAC32-D34D-41CC-B621-B81E193FB30F}" destId="{9B9AC611-C8CE-49F9-82D2-BB1139BE89DF}" srcOrd="16" destOrd="0" presId="urn:microsoft.com/office/officeart/2008/layout/LinedList"/>
    <dgm:cxn modelId="{E6E716D8-AA40-4343-9BD6-CB4F41C51881}" type="presParOf" srcId="{9B9AC611-C8CE-49F9-82D2-BB1139BE89DF}" destId="{2DA52EB4-F26F-4C70-93CD-34E0EABA2631}" srcOrd="0" destOrd="0" presId="urn:microsoft.com/office/officeart/2008/layout/LinedList"/>
    <dgm:cxn modelId="{D95D85A7-ACE9-4032-8F8C-3D47D60D6CB9}" type="presParOf" srcId="{9B9AC611-C8CE-49F9-82D2-BB1139BE89DF}" destId="{1B381AF4-A7C9-4F48-9060-CAF23965C356}" srcOrd="1" destOrd="0" presId="urn:microsoft.com/office/officeart/2008/layout/LinedList"/>
    <dgm:cxn modelId="{4450870D-1041-4ABB-A154-39D4C8412DCC}" type="presParOf" srcId="{9B9AC611-C8CE-49F9-82D2-BB1139BE89DF}" destId="{00EBD18B-CE5C-4885-A0F9-3AB16F31669F}" srcOrd="2" destOrd="0" presId="urn:microsoft.com/office/officeart/2008/layout/LinedList"/>
    <dgm:cxn modelId="{CB72EF3C-0470-4E71-8A6F-4750E357142D}" type="presParOf" srcId="{A6BBAC32-D34D-41CC-B621-B81E193FB30F}" destId="{57ABFA90-FEC0-479D-AE1F-640745F8D9C4}" srcOrd="17" destOrd="0" presId="urn:microsoft.com/office/officeart/2008/layout/LinedList"/>
    <dgm:cxn modelId="{67AB31A4-FC16-4353-A730-3CBEB18A369B}" type="presParOf" srcId="{A6BBAC32-D34D-41CC-B621-B81E193FB30F}" destId="{3C0D5F44-EB56-4F25-8F46-C38ACF11F4FD}" srcOrd="18" destOrd="0" presId="urn:microsoft.com/office/officeart/2008/layout/LinedList"/>
    <dgm:cxn modelId="{A6A59C3C-0889-450A-90D8-C4AFD139335D}" type="presParOf" srcId="{A6BBAC32-D34D-41CC-B621-B81E193FB30F}" destId="{9F11072A-7451-4225-856C-E3F3FE2EEF24}" srcOrd="19" destOrd="0" presId="urn:microsoft.com/office/officeart/2008/layout/LinedList"/>
    <dgm:cxn modelId="{ED71CA28-44BA-4B21-B9B0-CBA25AB12749}" type="presParOf" srcId="{9F11072A-7451-4225-856C-E3F3FE2EEF24}" destId="{3145F589-3C37-41FF-B26F-74F6C5715B69}" srcOrd="0" destOrd="0" presId="urn:microsoft.com/office/officeart/2008/layout/LinedList"/>
    <dgm:cxn modelId="{3CDE3A48-4308-47CE-9435-F646C54595ED}" type="presParOf" srcId="{9F11072A-7451-4225-856C-E3F3FE2EEF24}" destId="{EE93A661-6BA6-4E13-8D93-23A4013C0C7D}" srcOrd="1" destOrd="0" presId="urn:microsoft.com/office/officeart/2008/layout/LinedList"/>
    <dgm:cxn modelId="{0F526FF8-4718-417C-BB71-AC6FB4709513}" type="presParOf" srcId="{9F11072A-7451-4225-856C-E3F3FE2EEF24}" destId="{24EEB9BC-486B-4A9E-9B91-E34DC8170258}" srcOrd="2" destOrd="0" presId="urn:microsoft.com/office/officeart/2008/layout/LinedList"/>
    <dgm:cxn modelId="{FB5AF3AD-E38A-49ED-A06D-CD4FE3AFC4E5}" type="presParOf" srcId="{A6BBAC32-D34D-41CC-B621-B81E193FB30F}" destId="{0CF0E782-8F95-4644-92DE-759D2D3193BB}" srcOrd="20" destOrd="0" presId="urn:microsoft.com/office/officeart/2008/layout/LinedList"/>
    <dgm:cxn modelId="{ECA93D54-A533-49CE-BF88-788DA91EA79C}" type="presParOf" srcId="{A6BBAC32-D34D-41CC-B621-B81E193FB30F}" destId="{E1608601-991A-4310-B8E8-58CCCCB9911D}" srcOrd="21" destOrd="0" presId="urn:microsoft.com/office/officeart/2008/layout/LinedList"/>
    <dgm:cxn modelId="{5ADDE370-D813-4879-B182-A2C58F11FDEA}" type="presParOf" srcId="{A6BBAC32-D34D-41CC-B621-B81E193FB30F}" destId="{D3B5CB8D-4EA1-452C-928A-EE443537FEB6}" srcOrd="22" destOrd="0" presId="urn:microsoft.com/office/officeart/2008/layout/LinedList"/>
    <dgm:cxn modelId="{CE9DDC55-E0E2-4B63-9FEF-3BB822A4BD68}" type="presParOf" srcId="{D3B5CB8D-4EA1-452C-928A-EE443537FEB6}" destId="{ADDC30DD-B0AD-45E2-A862-735B82349B8E}" srcOrd="0" destOrd="0" presId="urn:microsoft.com/office/officeart/2008/layout/LinedList"/>
    <dgm:cxn modelId="{CF20283D-75C8-4CB7-977F-FD80DAFE2E10}" type="presParOf" srcId="{D3B5CB8D-4EA1-452C-928A-EE443537FEB6}" destId="{4C44F459-C8C3-4EA1-8041-9338560F08BE}" srcOrd="1" destOrd="0" presId="urn:microsoft.com/office/officeart/2008/layout/LinedList"/>
    <dgm:cxn modelId="{9125CAF8-3731-458B-852C-0F54FE2D7C5F}" type="presParOf" srcId="{D3B5CB8D-4EA1-452C-928A-EE443537FEB6}" destId="{415FF930-881C-4E79-B7F2-F111198ED42C}" srcOrd="2" destOrd="0" presId="urn:microsoft.com/office/officeart/2008/layout/LinedList"/>
    <dgm:cxn modelId="{370CAA4F-79BB-4A72-A20E-2ACB9517129B}" type="presParOf" srcId="{A6BBAC32-D34D-41CC-B621-B81E193FB30F}" destId="{833554EE-A51C-4EF2-9459-7937055759DB}" srcOrd="23" destOrd="0" presId="urn:microsoft.com/office/officeart/2008/layout/LinedList"/>
    <dgm:cxn modelId="{D61BF0CC-67C3-46BF-A2C3-56CD923CB195}" type="presParOf" srcId="{A6BBAC32-D34D-41CC-B621-B81E193FB30F}" destId="{5B8685D1-697B-480E-B531-1FD45EAE301A}" srcOrd="24" destOrd="0" presId="urn:microsoft.com/office/officeart/2008/layout/LinedList"/>
    <dgm:cxn modelId="{2CD92C74-3541-48E9-AE55-45F7DD89A7D1}" type="presParOf" srcId="{A6BBAC32-D34D-41CC-B621-B81E193FB30F}" destId="{ED09440D-9B07-4C00-A9AF-F63694C4975A}" srcOrd="25" destOrd="0" presId="urn:microsoft.com/office/officeart/2008/layout/LinedList"/>
    <dgm:cxn modelId="{9185F520-AF65-4B2D-9896-5DECE352E880}" type="presParOf" srcId="{ED09440D-9B07-4C00-A9AF-F63694C4975A}" destId="{C5B20F1A-935B-4669-BF35-53F91EB80110}" srcOrd="0" destOrd="0" presId="urn:microsoft.com/office/officeart/2008/layout/LinedList"/>
    <dgm:cxn modelId="{BD306FE7-2DB6-4052-996F-B907BF5DB98D}" type="presParOf" srcId="{ED09440D-9B07-4C00-A9AF-F63694C4975A}" destId="{7444A432-B358-43AF-BA0D-EACB3530494B}" srcOrd="1" destOrd="0" presId="urn:microsoft.com/office/officeart/2008/layout/LinedList"/>
    <dgm:cxn modelId="{404BB260-000D-49A6-B16D-F726C50458CE}" type="presParOf" srcId="{ED09440D-9B07-4C00-A9AF-F63694C4975A}" destId="{4E9F4D37-04F4-44C4-B00C-E8987327BBD4}" srcOrd="2" destOrd="0" presId="urn:microsoft.com/office/officeart/2008/layout/LinedList"/>
    <dgm:cxn modelId="{C1436550-5262-480B-9277-1F6CFA9B8C79}" type="presParOf" srcId="{A6BBAC32-D34D-41CC-B621-B81E193FB30F}" destId="{B3FCE8DF-050A-4F04-89A5-EBBCDBAC2C01}" srcOrd="26" destOrd="0" presId="urn:microsoft.com/office/officeart/2008/layout/LinedList"/>
    <dgm:cxn modelId="{DFBFC81D-7F17-4414-9ED9-C273054891E4}" type="presParOf" srcId="{A6BBAC32-D34D-41CC-B621-B81E193FB30F}" destId="{CD6F7134-8A4F-4599-BADA-D80B1A9C237D}" srcOrd="27" destOrd="0" presId="urn:microsoft.com/office/officeart/2008/layout/LinedList"/>
    <dgm:cxn modelId="{37BF17DD-FE7D-4145-8B13-FFC5AF3D4C8C}" type="presParOf" srcId="{A6BBAC32-D34D-41CC-B621-B81E193FB30F}" destId="{8AF07A97-2ABB-492E-9E75-7F313641F5FD}" srcOrd="28" destOrd="0" presId="urn:microsoft.com/office/officeart/2008/layout/LinedList"/>
    <dgm:cxn modelId="{689141DE-4D8C-468A-BA85-4662FEC30F30}" type="presParOf" srcId="{8AF07A97-2ABB-492E-9E75-7F313641F5FD}" destId="{F7AA7DBD-DB07-42EE-8F9A-04FBF2415CB5}" srcOrd="0" destOrd="0" presId="urn:microsoft.com/office/officeart/2008/layout/LinedList"/>
    <dgm:cxn modelId="{3B580E3A-F900-455E-908D-BA809ECDD910}" type="presParOf" srcId="{8AF07A97-2ABB-492E-9E75-7F313641F5FD}" destId="{1C50EAA5-907E-48B3-8313-DE746026C042}" srcOrd="1" destOrd="0" presId="urn:microsoft.com/office/officeart/2008/layout/LinedList"/>
    <dgm:cxn modelId="{F67AFCB2-D185-439C-990A-42D0D88019B4}" type="presParOf" srcId="{8AF07A97-2ABB-492E-9E75-7F313641F5FD}" destId="{D8E405D9-2455-45E5-983C-5931626EFA42}" srcOrd="2" destOrd="0" presId="urn:microsoft.com/office/officeart/2008/layout/LinedList"/>
    <dgm:cxn modelId="{8E1486C1-0F8D-48E3-BB98-24F6C7736C17}" type="presParOf" srcId="{A6BBAC32-D34D-41CC-B621-B81E193FB30F}" destId="{37B26587-1550-4BEC-8879-FD7D6D1B79CC}" srcOrd="29" destOrd="0" presId="urn:microsoft.com/office/officeart/2008/layout/LinedList"/>
    <dgm:cxn modelId="{6463B3B4-56AA-4635-973F-7CCF28164AD6}" type="presParOf" srcId="{A6BBAC32-D34D-41CC-B621-B81E193FB30F}" destId="{3DF13462-CE3D-4A57-934B-D39AE4890769}" srcOrd="30" destOrd="0" presId="urn:microsoft.com/office/officeart/2008/layout/LinedList"/>
    <dgm:cxn modelId="{92567D3A-FD65-4ED7-B565-C77FF2B53C7D}" type="presParOf" srcId="{A6BBAC32-D34D-41CC-B621-B81E193FB30F}" destId="{047920FD-147A-42F5-B990-EE2ABBE5F4F1}" srcOrd="31" destOrd="0" presId="urn:microsoft.com/office/officeart/2008/layout/LinedList"/>
    <dgm:cxn modelId="{798B6CE9-50E8-4F3F-90B5-93A3E872C432}" type="presParOf" srcId="{047920FD-147A-42F5-B990-EE2ABBE5F4F1}" destId="{8C14B69A-F56A-46B5-B92D-3977F42926A1}" srcOrd="0" destOrd="0" presId="urn:microsoft.com/office/officeart/2008/layout/LinedList"/>
    <dgm:cxn modelId="{EA1292E8-3923-4577-8E62-06808F1B452D}" type="presParOf" srcId="{047920FD-147A-42F5-B990-EE2ABBE5F4F1}" destId="{0A945DF2-8D17-4327-A6DF-D012405E3B0B}" srcOrd="1" destOrd="0" presId="urn:microsoft.com/office/officeart/2008/layout/LinedList"/>
    <dgm:cxn modelId="{0C5DCF87-692F-41EF-9EAB-74FB6EF9A212}" type="presParOf" srcId="{047920FD-147A-42F5-B990-EE2ABBE5F4F1}" destId="{7A26F5A6-F5ED-4D38-A50C-7236284457D1}" srcOrd="2" destOrd="0" presId="urn:microsoft.com/office/officeart/2008/layout/LinedList"/>
    <dgm:cxn modelId="{4FFD844E-51E5-4C1E-B202-9B81B0C3CC91}" type="presParOf" srcId="{A6BBAC32-D34D-41CC-B621-B81E193FB30F}" destId="{2DF9FA98-F4F8-4B88-A756-8F875D3EF684}" srcOrd="32" destOrd="0" presId="urn:microsoft.com/office/officeart/2008/layout/LinedList"/>
    <dgm:cxn modelId="{3896E546-A56E-4167-9CB8-04837BF210AB}" type="presParOf" srcId="{A6BBAC32-D34D-41CC-B621-B81E193FB30F}" destId="{06F1BF88-C689-4E6F-A305-D3CF4B429A38}" srcOrd="33" destOrd="0" presId="urn:microsoft.com/office/officeart/2008/layout/LinedList"/>
    <dgm:cxn modelId="{6CA05EE8-A64A-4299-9D53-5E20232434E8}" type="presParOf" srcId="{A6BBAC32-D34D-41CC-B621-B81E193FB30F}" destId="{8F1ACEAA-470D-4E16-87F4-9E19940B780B}" srcOrd="34" destOrd="0" presId="urn:microsoft.com/office/officeart/2008/layout/LinedList"/>
    <dgm:cxn modelId="{CF4D9BC6-4402-4712-B7C3-37FC277D1D44}" type="presParOf" srcId="{8F1ACEAA-470D-4E16-87F4-9E19940B780B}" destId="{97528B82-4065-4F48-A060-DFFF209767F0}" srcOrd="0" destOrd="0" presId="urn:microsoft.com/office/officeart/2008/layout/LinedList"/>
    <dgm:cxn modelId="{A5BB99D8-F1B4-4FAC-8331-BFD2A0F1A652}" type="presParOf" srcId="{8F1ACEAA-470D-4E16-87F4-9E19940B780B}" destId="{DD57A689-C36C-4941-9585-37D6F901AA56}" srcOrd="1" destOrd="0" presId="urn:microsoft.com/office/officeart/2008/layout/LinedList"/>
    <dgm:cxn modelId="{A8FDE9B2-119C-4A24-B709-A93B4DEEE74C}" type="presParOf" srcId="{8F1ACEAA-470D-4E16-87F4-9E19940B780B}" destId="{908EDCEA-A20C-4866-8BC1-B38E8B53BBA7}" srcOrd="2" destOrd="0" presId="urn:microsoft.com/office/officeart/2008/layout/LinedList"/>
    <dgm:cxn modelId="{A3DE2702-D2A6-4FFC-8B51-1F4494B30E0E}" type="presParOf" srcId="{A6BBAC32-D34D-41CC-B621-B81E193FB30F}" destId="{03AA18A6-7F3B-4E7F-B39C-5AFE32951118}" srcOrd="35" destOrd="0" presId="urn:microsoft.com/office/officeart/2008/layout/LinedList"/>
    <dgm:cxn modelId="{3568D2D2-4D70-4F42-BE7A-AFA51791295F}" type="presParOf" srcId="{A6BBAC32-D34D-41CC-B621-B81E193FB30F}" destId="{85481546-09BA-4421-AB29-7FEBE45D7D10}" srcOrd="36" destOrd="0" presId="urn:microsoft.com/office/officeart/2008/layout/LinedList"/>
    <dgm:cxn modelId="{7B839B75-3374-46B5-B5FF-AAAB1BA55E32}" type="presParOf" srcId="{A6BBAC32-D34D-41CC-B621-B81E193FB30F}" destId="{AA85EAC9-94DF-4046-87EE-26679EAD01C3}" srcOrd="37" destOrd="0" presId="urn:microsoft.com/office/officeart/2008/layout/LinedList"/>
    <dgm:cxn modelId="{DBF45052-52F4-494D-A72B-6DD1AC10A995}" type="presParOf" srcId="{AA85EAC9-94DF-4046-87EE-26679EAD01C3}" destId="{967848B4-9D93-466F-9C5C-1992CEA8391E}" srcOrd="0" destOrd="0" presId="urn:microsoft.com/office/officeart/2008/layout/LinedList"/>
    <dgm:cxn modelId="{07682C0E-F0B7-4311-BD8B-918E9E3EAEC8}" type="presParOf" srcId="{AA85EAC9-94DF-4046-87EE-26679EAD01C3}" destId="{C20063D7-28BC-4404-897A-BEF7B42F1CD5}" srcOrd="1" destOrd="0" presId="urn:microsoft.com/office/officeart/2008/layout/LinedList"/>
    <dgm:cxn modelId="{17C11F2C-D8B6-4912-B6E7-69172FFE2F27}" type="presParOf" srcId="{AA85EAC9-94DF-4046-87EE-26679EAD01C3}" destId="{BB404D95-B931-46E6-96F4-B6F15B490678}" srcOrd="2" destOrd="0" presId="urn:microsoft.com/office/officeart/2008/layout/LinedList"/>
    <dgm:cxn modelId="{7BE0A9D8-5C59-4A66-A01D-2F996514DB02}" type="presParOf" srcId="{A6BBAC32-D34D-41CC-B621-B81E193FB30F}" destId="{AF856E80-EFD2-4793-B93F-FDB29D55D593}" srcOrd="38" destOrd="0" presId="urn:microsoft.com/office/officeart/2008/layout/LinedList"/>
    <dgm:cxn modelId="{89756260-709A-4116-A44D-C4B4882C0888}" type="presParOf" srcId="{A6BBAC32-D34D-41CC-B621-B81E193FB30F}" destId="{7FF919E6-46B1-4DEF-BAE5-EE33868BCAF5}" srcOrd="39" destOrd="0" presId="urn:microsoft.com/office/officeart/2008/layout/LinedList"/>
    <dgm:cxn modelId="{4095DDA8-1F5F-44A6-9250-22FAE0032121}" type="presParOf" srcId="{A6BBAC32-D34D-41CC-B621-B81E193FB30F}" destId="{769EA3DE-C15B-4DCD-A991-9AE07E8B5CDD}" srcOrd="40" destOrd="0" presId="urn:microsoft.com/office/officeart/2008/layout/LinedList"/>
    <dgm:cxn modelId="{AB2AE344-9D3B-41A3-9322-CD7B60EF3EC4}" type="presParOf" srcId="{769EA3DE-C15B-4DCD-A991-9AE07E8B5CDD}" destId="{A1ECF583-A7DD-47FB-A10F-5793244AEAFE}" srcOrd="0" destOrd="0" presId="urn:microsoft.com/office/officeart/2008/layout/LinedList"/>
    <dgm:cxn modelId="{6276635D-351B-4A15-B7BB-DE802234304F}" type="presParOf" srcId="{769EA3DE-C15B-4DCD-A991-9AE07E8B5CDD}" destId="{F6C870DF-9F6C-4EE2-B423-6672431053CE}" srcOrd="1" destOrd="0" presId="urn:microsoft.com/office/officeart/2008/layout/LinedList"/>
    <dgm:cxn modelId="{88A9B62A-0862-4249-89B3-5F8835AC9EC5}" type="presParOf" srcId="{769EA3DE-C15B-4DCD-A991-9AE07E8B5CDD}" destId="{5605D948-E393-4107-AC9A-84E09DAC8062}" srcOrd="2" destOrd="0" presId="urn:microsoft.com/office/officeart/2008/layout/LinedList"/>
    <dgm:cxn modelId="{1A7008A0-F566-420A-8890-CF9BCE7F54BE}" type="presParOf" srcId="{A6BBAC32-D34D-41CC-B621-B81E193FB30F}" destId="{3A9EF680-1145-4EE8-8518-1D23B99048DB}" srcOrd="41" destOrd="0" presId="urn:microsoft.com/office/officeart/2008/layout/LinedList"/>
    <dgm:cxn modelId="{4BF395B3-3241-4D48-8A55-804D4D8E72FD}" type="presParOf" srcId="{A6BBAC32-D34D-41CC-B621-B81E193FB30F}" destId="{DA4B4311-9482-4392-BAF8-6B8578D4F75A}" srcOrd="4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23.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smtClean="0"/>
            <a:t>20.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21.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smtClean="0"/>
            <a:t>22. Mødeplan 2019</a:t>
          </a:r>
          <a:endParaRPr lang="da-DK" sz="12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3C43EDAB-01A6-4338-A898-608E0C2B5C67}">
      <dgm:prSet phldrT="[Tekst]" custT="1"/>
      <dgm:spPr/>
      <dgm:t>
        <a:bodyPr/>
        <a:lstStyle/>
        <a:p>
          <a:r>
            <a:rPr lang="da-DK" sz="1200" dirty="0" smtClean="0"/>
            <a:t>15. </a:t>
          </a:r>
          <a:r>
            <a:rPr lang="da-DK" sz="1200" dirty="0" err="1" smtClean="0"/>
            <a:t>Regulatorisk</a:t>
          </a:r>
          <a:r>
            <a:rPr lang="da-DK" sz="1200" dirty="0" smtClean="0"/>
            <a:t> arbejde - status</a:t>
          </a:r>
          <a:endParaRPr lang="da-DK" sz="1200" dirty="0"/>
        </a:p>
      </dgm:t>
    </dgm:pt>
    <dgm:pt modelId="{58635D4B-1B78-4E45-BDC8-6533435B20B5}" type="parTrans" cxnId="{0DB76F76-CDE2-4EE9-8CAA-FD1288A775AB}">
      <dgm:prSet/>
      <dgm:spPr/>
      <dgm:t>
        <a:bodyPr/>
        <a:lstStyle/>
        <a:p>
          <a:endParaRPr lang="da-DK"/>
        </a:p>
      </dgm:t>
    </dgm:pt>
    <dgm:pt modelId="{F5DEF9D6-415B-425A-934E-5C623188035E}" type="sibTrans" cxnId="{0DB76F76-CDE2-4EE9-8CAA-FD1288A775AB}">
      <dgm:prSet/>
      <dgm:spPr/>
      <dgm:t>
        <a:bodyPr/>
        <a:lstStyle/>
        <a:p>
          <a:endParaRPr lang="da-DK"/>
        </a:p>
      </dgm:t>
    </dgm:pt>
    <dgm:pt modelId="{D4C14F56-E868-497F-96CE-8358038D2762}">
      <dgm:prSet phldrT="[Tekst]" custT="1"/>
      <dgm:spPr/>
      <dgm:t>
        <a:bodyPr/>
        <a:lstStyle/>
        <a:p>
          <a:r>
            <a:rPr lang="da-DK" sz="1200" dirty="0" smtClean="0"/>
            <a:t>17. Fornyelse af Helsingør Kraftvarmeværk - status</a:t>
          </a:r>
          <a:endParaRPr lang="da-DK" sz="1200" dirty="0"/>
        </a:p>
      </dgm:t>
    </dgm:pt>
    <dgm:pt modelId="{C528F83F-A77F-4DFC-9EC3-BC7C7CA59FA3}" type="parTrans" cxnId="{78819C59-D3F2-40C1-BEBE-CAD2D9CEF245}">
      <dgm:prSet/>
      <dgm:spPr/>
      <dgm:t>
        <a:bodyPr/>
        <a:lstStyle/>
        <a:p>
          <a:endParaRPr lang="da-DK"/>
        </a:p>
      </dgm:t>
    </dgm:pt>
    <dgm:pt modelId="{7DC2F998-1A4D-45A3-8D3E-E4AB738F98E0}" type="sibTrans" cxnId="{78819C59-D3F2-40C1-BEBE-CAD2D9CEF245}">
      <dgm:prSet/>
      <dgm:spPr/>
      <dgm:t>
        <a:bodyPr/>
        <a:lstStyle/>
        <a:p>
          <a:endParaRPr lang="da-DK"/>
        </a:p>
      </dgm:t>
    </dgm:pt>
    <dgm:pt modelId="{7728940F-4E3E-4FC1-9766-CA3B03396CCB}">
      <dgm:prSet phldrT="[Tekst]" custT="1"/>
      <dgm:spPr/>
      <dgm:t>
        <a:bodyPr/>
        <a:lstStyle/>
        <a:p>
          <a:r>
            <a:rPr lang="da-DK" sz="1200" dirty="0" smtClean="0"/>
            <a:t>16. Årsrapport Skibstrup Affaldscenter</a:t>
          </a:r>
          <a:endParaRPr lang="da-DK" sz="1200" dirty="0"/>
        </a:p>
      </dgm:t>
    </dgm:pt>
    <dgm:pt modelId="{C220E7FC-C6EC-44F5-9533-A824D0F1C0A7}" type="parTrans" cxnId="{2FED1404-FCF4-4086-9581-CA1ABAEF7A03}">
      <dgm:prSet/>
      <dgm:spPr/>
      <dgm:t>
        <a:bodyPr/>
        <a:lstStyle/>
        <a:p>
          <a:endParaRPr lang="da-DK"/>
        </a:p>
      </dgm:t>
    </dgm:pt>
    <dgm:pt modelId="{1AA617E8-EF91-4878-BCC0-433BEB95CFE4}" type="sibTrans" cxnId="{2FED1404-FCF4-4086-9581-CA1ABAEF7A03}">
      <dgm:prSet/>
      <dgm:spPr/>
      <dgm:t>
        <a:bodyPr/>
        <a:lstStyle/>
        <a:p>
          <a:endParaRPr lang="da-DK"/>
        </a:p>
      </dgm:t>
    </dgm:pt>
    <dgm:pt modelId="{69F1ACEC-25E4-4796-92F8-FDD151216414}">
      <dgm:prSet phldrT="[Tekst]" custT="1"/>
      <dgm:spPr/>
      <dgm:t>
        <a:bodyPr/>
        <a:lstStyle/>
        <a:p>
          <a:r>
            <a:rPr lang="da-DK" sz="1200" b="0" dirty="0" smtClean="0">
              <a:solidFill>
                <a:schemeClr val="tx1"/>
              </a:solidFill>
            </a:rPr>
            <a:t>19. Øvrige bestyrelser</a:t>
          </a:r>
          <a:endParaRPr lang="da-DK" sz="1200" dirty="0"/>
        </a:p>
      </dgm:t>
    </dgm:pt>
    <dgm:pt modelId="{DA66F399-41D9-41A1-9A41-EEFDF733B4D3}" type="parTrans" cxnId="{BB096F62-DB39-4929-A062-FB83A0D68705}">
      <dgm:prSet/>
      <dgm:spPr/>
      <dgm:t>
        <a:bodyPr/>
        <a:lstStyle/>
        <a:p>
          <a:endParaRPr lang="da-DK"/>
        </a:p>
      </dgm:t>
    </dgm:pt>
    <dgm:pt modelId="{9B5ADDAE-7245-43AC-88D9-1D74394A0F8D}" type="sibTrans" cxnId="{BB096F62-DB39-4929-A062-FB83A0D68705}">
      <dgm:prSet/>
      <dgm:spPr/>
      <dgm:t>
        <a:bodyPr/>
        <a:lstStyle/>
        <a:p>
          <a:endParaRPr lang="da-DK"/>
        </a:p>
      </dgm:t>
    </dgm:pt>
    <dgm:pt modelId="{C20DC3A1-851F-4C63-95FF-FD01072C7F35}">
      <dgm:prSet phldrT="[Tekst]" custT="1"/>
      <dgm:spPr/>
      <dgm:t>
        <a:bodyPr/>
        <a:lstStyle/>
        <a:p>
          <a:r>
            <a:rPr lang="da-DK" sz="1200" b="0" dirty="0" smtClean="0">
              <a:solidFill>
                <a:schemeClr val="tx1"/>
              </a:solidFill>
            </a:rPr>
            <a:t>18. Kundeservice - status</a:t>
          </a:r>
          <a:endParaRPr lang="da-DK" sz="1200" dirty="0"/>
        </a:p>
      </dgm:t>
    </dgm:pt>
    <dgm:pt modelId="{E474B124-C22A-4E2C-8BB9-396D38E58E08}" type="parTrans" cxnId="{F68FD832-FE4E-484E-9202-BE8F850BA480}">
      <dgm:prSet/>
      <dgm:spPr/>
      <dgm:t>
        <a:bodyPr/>
        <a:lstStyle/>
        <a:p>
          <a:endParaRPr lang="da-DK"/>
        </a:p>
      </dgm:t>
    </dgm:pt>
    <dgm:pt modelId="{4AB2E9C4-28AB-462E-B67D-316CA574B0A1}" type="sibTrans" cxnId="{F68FD832-FE4E-484E-9202-BE8F850BA480}">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1"/>
      <dgm:spPr/>
      <dgm:t>
        <a:bodyPr/>
        <a:lstStyle/>
        <a:p>
          <a:endParaRPr lang="da-DK"/>
        </a:p>
      </dgm:t>
    </dgm:pt>
    <dgm:pt modelId="{A6BBAC32-D34D-41CC-B621-B81E193FB30F}" type="pres">
      <dgm:prSet presAssocID="{BFF0A680-0277-4251-9D28-CCA7C0741327}" presName="vert1" presStyleCnt="0"/>
      <dgm:spPr/>
    </dgm:pt>
    <dgm:pt modelId="{43001AEF-D9C8-415E-835D-BDCF02F3C08B}" type="pres">
      <dgm:prSet presAssocID="{3C43EDAB-01A6-4338-A898-608E0C2B5C67}" presName="vertSpace2a" presStyleCnt="0"/>
      <dgm:spPr/>
    </dgm:pt>
    <dgm:pt modelId="{8A71065C-6880-4E0B-BAA9-99EF00B94FA4}" type="pres">
      <dgm:prSet presAssocID="{3C43EDAB-01A6-4338-A898-608E0C2B5C67}" presName="horz2" presStyleCnt="0"/>
      <dgm:spPr/>
    </dgm:pt>
    <dgm:pt modelId="{C6D07A48-F8B8-43DB-BD02-E3A991A4B7AE}" type="pres">
      <dgm:prSet presAssocID="{3C43EDAB-01A6-4338-A898-608E0C2B5C67}" presName="horzSpace2" presStyleCnt="0"/>
      <dgm:spPr/>
    </dgm:pt>
    <dgm:pt modelId="{A8286A64-0FC3-405A-B7D8-5F56C4BCAE7D}" type="pres">
      <dgm:prSet presAssocID="{3C43EDAB-01A6-4338-A898-608E0C2B5C67}" presName="tx2" presStyleLbl="revTx" presStyleIdx="1" presStyleCnt="11"/>
      <dgm:spPr/>
      <dgm:t>
        <a:bodyPr/>
        <a:lstStyle/>
        <a:p>
          <a:endParaRPr lang="da-DK"/>
        </a:p>
      </dgm:t>
    </dgm:pt>
    <dgm:pt modelId="{7D304851-1030-4B5C-8CA6-5FCD15E8113C}" type="pres">
      <dgm:prSet presAssocID="{3C43EDAB-01A6-4338-A898-608E0C2B5C67}" presName="vert2" presStyleCnt="0"/>
      <dgm:spPr/>
    </dgm:pt>
    <dgm:pt modelId="{F746618A-32F0-46B5-A40F-5A0959ABCA1F}" type="pres">
      <dgm:prSet presAssocID="{3C43EDAB-01A6-4338-A898-608E0C2B5C67}" presName="thinLine2b" presStyleLbl="callout" presStyleIdx="0" presStyleCnt="10"/>
      <dgm:spPr/>
    </dgm:pt>
    <dgm:pt modelId="{2FD1D666-AEC6-4B19-8DD9-A0CCC1FECD73}" type="pres">
      <dgm:prSet presAssocID="{3C43EDAB-01A6-4338-A898-608E0C2B5C67}" presName="vertSpace2b" presStyleCnt="0"/>
      <dgm:spPr/>
    </dgm:pt>
    <dgm:pt modelId="{1CE7FF92-6ADE-44BE-95FE-9A8ABEDE55FB}" type="pres">
      <dgm:prSet presAssocID="{7728940F-4E3E-4FC1-9766-CA3B03396CCB}" presName="horz2" presStyleCnt="0"/>
      <dgm:spPr/>
    </dgm:pt>
    <dgm:pt modelId="{B1844562-498C-48FE-B2ED-09967FC169B7}" type="pres">
      <dgm:prSet presAssocID="{7728940F-4E3E-4FC1-9766-CA3B03396CCB}" presName="horzSpace2" presStyleCnt="0"/>
      <dgm:spPr/>
    </dgm:pt>
    <dgm:pt modelId="{A3F4AE7B-A97C-44E8-B3EC-31CC9F6CCD00}" type="pres">
      <dgm:prSet presAssocID="{7728940F-4E3E-4FC1-9766-CA3B03396CCB}" presName="tx2" presStyleLbl="revTx" presStyleIdx="2" presStyleCnt="11"/>
      <dgm:spPr/>
      <dgm:t>
        <a:bodyPr/>
        <a:lstStyle/>
        <a:p>
          <a:endParaRPr lang="da-DK"/>
        </a:p>
      </dgm:t>
    </dgm:pt>
    <dgm:pt modelId="{BDFA3153-F10F-4C0E-8C72-C126B6474F7E}" type="pres">
      <dgm:prSet presAssocID="{7728940F-4E3E-4FC1-9766-CA3B03396CCB}" presName="vert2" presStyleCnt="0"/>
      <dgm:spPr/>
    </dgm:pt>
    <dgm:pt modelId="{153A15C8-2B4A-428A-8728-0C74163AD443}" type="pres">
      <dgm:prSet presAssocID="{7728940F-4E3E-4FC1-9766-CA3B03396CCB}" presName="thinLine2b" presStyleLbl="callout" presStyleIdx="1" presStyleCnt="10"/>
      <dgm:spPr/>
    </dgm:pt>
    <dgm:pt modelId="{538693B0-B7EE-4FB7-A32A-E7B9C4E2B562}" type="pres">
      <dgm:prSet presAssocID="{7728940F-4E3E-4FC1-9766-CA3B03396CCB}" presName="vertSpace2b" presStyleCnt="0"/>
      <dgm:spPr/>
    </dgm:pt>
    <dgm:pt modelId="{2322FF6A-65A3-4675-939E-DBBFB6187F9A}" type="pres">
      <dgm:prSet presAssocID="{D4C14F56-E868-497F-96CE-8358038D2762}" presName="horz2" presStyleCnt="0"/>
      <dgm:spPr/>
    </dgm:pt>
    <dgm:pt modelId="{D220E761-ABF0-48BE-B58B-5C6E7247F1CA}" type="pres">
      <dgm:prSet presAssocID="{D4C14F56-E868-497F-96CE-8358038D2762}" presName="horzSpace2" presStyleCnt="0"/>
      <dgm:spPr/>
    </dgm:pt>
    <dgm:pt modelId="{B305CB90-CD9E-43EE-9C0A-1D34DB7C8316}" type="pres">
      <dgm:prSet presAssocID="{D4C14F56-E868-497F-96CE-8358038D2762}" presName="tx2" presStyleLbl="revTx" presStyleIdx="3" presStyleCnt="11"/>
      <dgm:spPr/>
      <dgm:t>
        <a:bodyPr/>
        <a:lstStyle/>
        <a:p>
          <a:endParaRPr lang="da-DK"/>
        </a:p>
      </dgm:t>
    </dgm:pt>
    <dgm:pt modelId="{5DC01AE3-891D-4AA7-B38D-B1DCB52AFF6D}" type="pres">
      <dgm:prSet presAssocID="{D4C14F56-E868-497F-96CE-8358038D2762}" presName="vert2" presStyleCnt="0"/>
      <dgm:spPr/>
    </dgm:pt>
    <dgm:pt modelId="{FD403C41-2AC8-4D7F-971A-C7DA636458C4}" type="pres">
      <dgm:prSet presAssocID="{D4C14F56-E868-497F-96CE-8358038D2762}" presName="thinLine2b" presStyleLbl="callout" presStyleIdx="2" presStyleCnt="10"/>
      <dgm:spPr/>
    </dgm:pt>
    <dgm:pt modelId="{B7FCA69C-F95D-4996-A428-2B26D37E7E8F}" type="pres">
      <dgm:prSet presAssocID="{D4C14F56-E868-497F-96CE-8358038D2762}" presName="vertSpace2b" presStyleCnt="0"/>
      <dgm:spPr/>
    </dgm:pt>
    <dgm:pt modelId="{41F965F4-673E-40DA-9644-5949713C785B}" type="pres">
      <dgm:prSet presAssocID="{C20DC3A1-851F-4C63-95FF-FD01072C7F35}" presName="horz2" presStyleCnt="0"/>
      <dgm:spPr/>
    </dgm:pt>
    <dgm:pt modelId="{6383FCB3-F105-43C8-BB3B-174EBA2B5602}" type="pres">
      <dgm:prSet presAssocID="{C20DC3A1-851F-4C63-95FF-FD01072C7F35}" presName="horzSpace2" presStyleCnt="0"/>
      <dgm:spPr/>
    </dgm:pt>
    <dgm:pt modelId="{6CEA09C9-B373-4445-8651-F7C0348E9BA9}" type="pres">
      <dgm:prSet presAssocID="{C20DC3A1-851F-4C63-95FF-FD01072C7F35}" presName="tx2" presStyleLbl="revTx" presStyleIdx="4" presStyleCnt="11"/>
      <dgm:spPr/>
      <dgm:t>
        <a:bodyPr/>
        <a:lstStyle/>
        <a:p>
          <a:endParaRPr lang="da-DK"/>
        </a:p>
      </dgm:t>
    </dgm:pt>
    <dgm:pt modelId="{192BC61F-0F28-4C3C-8A42-3C1C077574A3}" type="pres">
      <dgm:prSet presAssocID="{C20DC3A1-851F-4C63-95FF-FD01072C7F35}" presName="vert2" presStyleCnt="0"/>
      <dgm:spPr/>
    </dgm:pt>
    <dgm:pt modelId="{4AB2CF5A-4380-45EF-A902-8B60CAE6BE95}" type="pres">
      <dgm:prSet presAssocID="{C20DC3A1-851F-4C63-95FF-FD01072C7F35}" presName="thinLine2b" presStyleLbl="callout" presStyleIdx="3" presStyleCnt="10"/>
      <dgm:spPr/>
    </dgm:pt>
    <dgm:pt modelId="{84DE9535-170B-4F78-9257-BBB0B85E8E55}" type="pres">
      <dgm:prSet presAssocID="{C20DC3A1-851F-4C63-95FF-FD01072C7F35}" presName="vertSpace2b" presStyleCnt="0"/>
      <dgm:spPr/>
    </dgm:pt>
    <dgm:pt modelId="{E67AE01F-682F-4187-B7B1-AABDFC2DF949}" type="pres">
      <dgm:prSet presAssocID="{69F1ACEC-25E4-4796-92F8-FDD151216414}" presName="horz2" presStyleCnt="0"/>
      <dgm:spPr/>
    </dgm:pt>
    <dgm:pt modelId="{1C2345F2-2321-4FAA-B49D-2606FD4A1CFF}" type="pres">
      <dgm:prSet presAssocID="{69F1ACEC-25E4-4796-92F8-FDD151216414}" presName="horzSpace2" presStyleCnt="0"/>
      <dgm:spPr/>
    </dgm:pt>
    <dgm:pt modelId="{19C31B97-3F7E-4FCE-92C6-53AC4A44C1C3}" type="pres">
      <dgm:prSet presAssocID="{69F1ACEC-25E4-4796-92F8-FDD151216414}" presName="tx2" presStyleLbl="revTx" presStyleIdx="5" presStyleCnt="11"/>
      <dgm:spPr/>
      <dgm:t>
        <a:bodyPr/>
        <a:lstStyle/>
        <a:p>
          <a:endParaRPr lang="da-DK"/>
        </a:p>
      </dgm:t>
    </dgm:pt>
    <dgm:pt modelId="{B0724870-532F-420B-8DEA-79567B700334}" type="pres">
      <dgm:prSet presAssocID="{69F1ACEC-25E4-4796-92F8-FDD151216414}" presName="vert2" presStyleCnt="0"/>
      <dgm:spPr/>
    </dgm:pt>
    <dgm:pt modelId="{8C0600DD-7448-40EA-B0C7-8E4A40F1C50E}" type="pres">
      <dgm:prSet presAssocID="{69F1ACEC-25E4-4796-92F8-FDD151216414}" presName="thinLine2b" presStyleLbl="callout" presStyleIdx="4" presStyleCnt="10"/>
      <dgm:spPr/>
    </dgm:pt>
    <dgm:pt modelId="{4CB6382D-6253-4DD0-9B60-B800F339FDB5}" type="pres">
      <dgm:prSet presAssocID="{69F1ACEC-25E4-4796-92F8-FDD151216414}" presName="vertSpace2b" presStyleCnt="0"/>
      <dgm:spPr/>
    </dgm:pt>
    <dgm:pt modelId="{962230EB-BC4F-4086-945A-BF7A46DBEFB8}" type="pres">
      <dgm:prSet presAssocID="{021DD5E9-59B8-4AE1-AC1A-20B1AEB77DE7}" presName="horz2" presStyleCnt="0"/>
      <dgm:spPr/>
    </dgm:pt>
    <dgm:pt modelId="{7A9016EE-24E8-41EE-BE07-DA7E88B7BBE9}" type="pres">
      <dgm:prSet presAssocID="{021DD5E9-59B8-4AE1-AC1A-20B1AEB77DE7}" presName="horzSpace2" presStyleCnt="0"/>
      <dgm:spPr/>
    </dgm:pt>
    <dgm:pt modelId="{56C3A9E8-DD06-4CA7-8199-8ADF1B00118E}" type="pres">
      <dgm:prSet presAssocID="{021DD5E9-59B8-4AE1-AC1A-20B1AEB77DE7}" presName="tx2" presStyleLbl="revTx" presStyleIdx="6" presStyleCnt="11"/>
      <dgm:spPr/>
      <dgm:t>
        <a:bodyPr/>
        <a:lstStyle/>
        <a:p>
          <a:endParaRPr lang="da-DK"/>
        </a:p>
      </dgm:t>
    </dgm:pt>
    <dgm:pt modelId="{6B43A8EE-F111-4A50-BFF0-B1CD67AFC076}" type="pres">
      <dgm:prSet presAssocID="{021DD5E9-59B8-4AE1-AC1A-20B1AEB77DE7}" presName="vert2" presStyleCnt="0"/>
      <dgm:spPr/>
    </dgm:pt>
    <dgm:pt modelId="{012A26A6-789E-420B-A273-56BE789BDDA8}" type="pres">
      <dgm:prSet presAssocID="{021DD5E9-59B8-4AE1-AC1A-20B1AEB77DE7}" presName="thinLine2b" presStyleLbl="callout" presStyleIdx="5" presStyleCnt="10"/>
      <dgm:spPr/>
    </dgm:pt>
    <dgm:pt modelId="{C94BFBE6-8934-4F26-87FC-3F34FA7EB3BA}" type="pres">
      <dgm:prSet presAssocID="{021DD5E9-59B8-4AE1-AC1A-20B1AEB77DE7}"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7" presStyleCnt="11"/>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6" presStyleCnt="10"/>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8" presStyleCnt="11"/>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7" presStyleCnt="10"/>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9" presStyleCnt="11"/>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8" presStyleCnt="10"/>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0" presStyleCnt="11"/>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9" presStyleCnt="10"/>
      <dgm:spPr/>
    </dgm:pt>
    <dgm:pt modelId="{257E35CB-6789-4981-8C56-33E38A67F460}" type="pres">
      <dgm:prSet presAssocID="{F9FBC933-D84A-45D1-9BB6-A894B22296BB}" presName="vertSpace2b" presStyleCnt="0"/>
      <dgm:spPr/>
    </dgm:pt>
  </dgm:ptLst>
  <dgm:cxnLst>
    <dgm:cxn modelId="{438ECF83-8A5F-4CD1-A5B2-3227909CF3AB}" srcId="{0FA83489-83AA-4793-99DE-3D65AB50861C}" destId="{BFF0A680-0277-4251-9D28-CCA7C0741327}" srcOrd="0" destOrd="0" parTransId="{1EE9E32B-FE7A-463C-9AA9-E690FE4D8CF1}" sibTransId="{0C2C03F8-3AA4-4E41-A2BA-0DA42FA48352}"/>
    <dgm:cxn modelId="{C6B2660A-D644-42FF-8064-55D00CAEBA43}" type="presOf" srcId="{D4C14F56-E868-497F-96CE-8358038D2762}" destId="{B305CB90-CD9E-43EE-9C0A-1D34DB7C8316}" srcOrd="0" destOrd="0" presId="urn:microsoft.com/office/officeart/2008/layout/LinedList"/>
    <dgm:cxn modelId="{78819C59-D3F2-40C1-BEBE-CAD2D9CEF245}" srcId="{BFF0A680-0277-4251-9D28-CCA7C0741327}" destId="{D4C14F56-E868-497F-96CE-8358038D2762}" srcOrd="2" destOrd="0" parTransId="{C528F83F-A77F-4DFC-9EC3-BC7C7CA59FA3}" sibTransId="{7DC2F998-1A4D-45A3-8D3E-E4AB738F98E0}"/>
    <dgm:cxn modelId="{506FE23D-E4A7-4012-BEC8-C344D3D7E9E5}" type="presOf" srcId="{C20DC3A1-851F-4C63-95FF-FD01072C7F35}" destId="{6CEA09C9-B373-4445-8651-F7C0348E9BA9}" srcOrd="0" destOrd="0" presId="urn:microsoft.com/office/officeart/2008/layout/LinedList"/>
    <dgm:cxn modelId="{E320F71E-F984-4889-8CEC-9244EBC3B51B}" srcId="{BFF0A680-0277-4251-9D28-CCA7C0741327}" destId="{3AEECFA9-6BC7-43D4-9A68-D7BEA0DCDD2D}" srcOrd="7" destOrd="0" parTransId="{0DCF7E04-9C58-40B3-8F11-2432578A72E6}" sibTransId="{04DE5100-81FF-4A19-86DA-F6C793316EF1}"/>
    <dgm:cxn modelId="{8BD17FAC-BB7A-4FCA-B1E3-CCC8BFFA0491}" type="presOf" srcId="{F9FBC933-D84A-45D1-9BB6-A894B22296BB}" destId="{EE1E28A1-2086-4F45-BD7E-5DEFB59F08C9}" srcOrd="0" destOrd="0" presId="urn:microsoft.com/office/officeart/2008/layout/LinedList"/>
    <dgm:cxn modelId="{1B4A57D4-CEFF-4AF0-BB4A-46A575868773}" srcId="{BFF0A680-0277-4251-9D28-CCA7C0741327}" destId="{9F39B43F-7042-47A1-8941-DE50D3ABA357}" srcOrd="6" destOrd="0" parTransId="{A3DCFEBB-F49B-42C3-B8B0-F692F8167674}" sibTransId="{D56B175B-7A4C-48BB-87AE-3089E813FD9F}"/>
    <dgm:cxn modelId="{6A1B3261-9A48-4C22-AE67-CA0B20E4BAF0}" type="presOf" srcId="{3C43EDAB-01A6-4338-A898-608E0C2B5C67}" destId="{A8286A64-0FC3-405A-B7D8-5F56C4BCAE7D}" srcOrd="0" destOrd="0" presId="urn:microsoft.com/office/officeart/2008/layout/LinedList"/>
    <dgm:cxn modelId="{23A86CC2-160C-45EF-937C-F7323C8B2306}" srcId="{BFF0A680-0277-4251-9D28-CCA7C0741327}" destId="{F2591791-A4B4-4D29-B9C2-E6C796398661}" srcOrd="8" destOrd="0" parTransId="{72576528-0448-4555-90B0-D2BE58B4D12F}" sibTransId="{D33AB7C7-E7B0-4775-B65C-37867B6ABBF6}"/>
    <dgm:cxn modelId="{356963B5-81CC-4D22-9369-753D68318A86}" type="presOf" srcId="{7728940F-4E3E-4FC1-9766-CA3B03396CCB}" destId="{A3F4AE7B-A97C-44E8-B3EC-31CC9F6CCD00}" srcOrd="0" destOrd="0" presId="urn:microsoft.com/office/officeart/2008/layout/LinedList"/>
    <dgm:cxn modelId="{2FED1404-FCF4-4086-9581-CA1ABAEF7A03}" srcId="{BFF0A680-0277-4251-9D28-CCA7C0741327}" destId="{7728940F-4E3E-4FC1-9766-CA3B03396CCB}" srcOrd="1" destOrd="0" parTransId="{C220E7FC-C6EC-44F5-9533-A824D0F1C0A7}" sibTransId="{1AA617E8-EF91-4878-BCC0-433BEB95CFE4}"/>
    <dgm:cxn modelId="{DFE88054-87FA-4F6D-A4F2-6A59CE3988B1}" type="presOf" srcId="{F2591791-A4B4-4D29-B9C2-E6C796398661}" destId="{01E08BDA-4DE3-48A7-86D9-A7C84396759E}" srcOrd="0" destOrd="0" presId="urn:microsoft.com/office/officeart/2008/layout/LinedList"/>
    <dgm:cxn modelId="{CCD72D30-9949-4130-B27D-A18BFAEE800C}" type="presOf" srcId="{021DD5E9-59B8-4AE1-AC1A-20B1AEB77DE7}" destId="{56C3A9E8-DD06-4CA7-8199-8ADF1B00118E}" srcOrd="0" destOrd="0" presId="urn:microsoft.com/office/officeart/2008/layout/LinedList"/>
    <dgm:cxn modelId="{F297DBB1-0244-4409-A261-F55FBAF51C2A}" srcId="{BFF0A680-0277-4251-9D28-CCA7C0741327}" destId="{021DD5E9-59B8-4AE1-AC1A-20B1AEB77DE7}" srcOrd="5" destOrd="0" parTransId="{AAE077DA-F7FB-4209-9CB2-64D25DB32648}" sibTransId="{F8228869-AE88-47CD-9E8A-B69BCCA92D87}"/>
    <dgm:cxn modelId="{A8709824-BE83-437A-96DE-5E1BB3DDF480}" type="presOf" srcId="{9F39B43F-7042-47A1-8941-DE50D3ABA357}" destId="{4AFCEBE1-0BA1-4CFA-BD48-0530BDCA924C}" srcOrd="0" destOrd="0" presId="urn:microsoft.com/office/officeart/2008/layout/LinedList"/>
    <dgm:cxn modelId="{88B93BB2-BE69-4D44-BFB3-743C064DC857}" srcId="{BFF0A680-0277-4251-9D28-CCA7C0741327}" destId="{F9FBC933-D84A-45D1-9BB6-A894B22296BB}" srcOrd="9" destOrd="0" parTransId="{F9325B24-F840-44A5-BF0C-C90B25F5EEC0}" sibTransId="{CD0F3B22-E731-466B-B854-1C3625B882F2}"/>
    <dgm:cxn modelId="{0B7C0C7D-7C00-416A-A5D6-2642E13F3B21}" type="presOf" srcId="{69F1ACEC-25E4-4796-92F8-FDD151216414}" destId="{19C31B97-3F7E-4FCE-92C6-53AC4A44C1C3}" srcOrd="0" destOrd="0" presId="urn:microsoft.com/office/officeart/2008/layout/LinedList"/>
    <dgm:cxn modelId="{F9F875C4-5974-4044-BCEC-C8EBABE33B92}" type="presOf" srcId="{3AEECFA9-6BC7-43D4-9A68-D7BEA0DCDD2D}" destId="{D9EC8584-9EFC-45DF-A2B2-83604CB5E13E}" srcOrd="0" destOrd="0" presId="urn:microsoft.com/office/officeart/2008/layout/LinedList"/>
    <dgm:cxn modelId="{BB096F62-DB39-4929-A062-FB83A0D68705}" srcId="{BFF0A680-0277-4251-9D28-CCA7C0741327}" destId="{69F1ACEC-25E4-4796-92F8-FDD151216414}" srcOrd="4" destOrd="0" parTransId="{DA66F399-41D9-41A1-9A41-EEFDF733B4D3}" sibTransId="{9B5ADDAE-7245-43AC-88D9-1D74394A0F8D}"/>
    <dgm:cxn modelId="{3426FE19-398B-4E6C-8CF5-A4127DC14716}" type="presOf" srcId="{0FA83489-83AA-4793-99DE-3D65AB50861C}" destId="{F1C1C263-DF7B-489A-93D7-75A8354D133B}" srcOrd="0" destOrd="0" presId="urn:microsoft.com/office/officeart/2008/layout/LinedList"/>
    <dgm:cxn modelId="{F68FD832-FE4E-484E-9202-BE8F850BA480}" srcId="{BFF0A680-0277-4251-9D28-CCA7C0741327}" destId="{C20DC3A1-851F-4C63-95FF-FD01072C7F35}" srcOrd="3" destOrd="0" parTransId="{E474B124-C22A-4E2C-8BB9-396D38E58E08}" sibTransId="{4AB2E9C4-28AB-462E-B67D-316CA574B0A1}"/>
    <dgm:cxn modelId="{F8CC0204-BBFA-4C21-86B6-673A668C13F2}" type="presOf" srcId="{BFF0A680-0277-4251-9D28-CCA7C0741327}" destId="{5CEBC8DE-1152-4028-BB05-95C3BCBFEA8E}" srcOrd="0" destOrd="0" presId="urn:microsoft.com/office/officeart/2008/layout/LinedList"/>
    <dgm:cxn modelId="{0DB76F76-CDE2-4EE9-8CAA-FD1288A775AB}" srcId="{BFF0A680-0277-4251-9D28-CCA7C0741327}" destId="{3C43EDAB-01A6-4338-A898-608E0C2B5C67}" srcOrd="0" destOrd="0" parTransId="{58635D4B-1B78-4E45-BDC8-6533435B20B5}" sibTransId="{F5DEF9D6-415B-425A-934E-5C623188035E}"/>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2D68A1D9-9439-4F2E-9334-00EA0118141A}" type="presParOf" srcId="{A6BBAC32-D34D-41CC-B621-B81E193FB30F}" destId="{43001AEF-D9C8-415E-835D-BDCF02F3C08B}" srcOrd="0" destOrd="0" presId="urn:microsoft.com/office/officeart/2008/layout/LinedList"/>
    <dgm:cxn modelId="{A7B7B4E2-8F5A-4BDD-A2F0-47199968F863}" type="presParOf" srcId="{A6BBAC32-D34D-41CC-B621-B81E193FB30F}" destId="{8A71065C-6880-4E0B-BAA9-99EF00B94FA4}" srcOrd="1" destOrd="0" presId="urn:microsoft.com/office/officeart/2008/layout/LinedList"/>
    <dgm:cxn modelId="{A7487A4B-9C8B-41B1-A87A-831E28619AB1}" type="presParOf" srcId="{8A71065C-6880-4E0B-BAA9-99EF00B94FA4}" destId="{C6D07A48-F8B8-43DB-BD02-E3A991A4B7AE}" srcOrd="0" destOrd="0" presId="urn:microsoft.com/office/officeart/2008/layout/LinedList"/>
    <dgm:cxn modelId="{25013144-55B3-44E3-9439-ED6EE9DA31D0}" type="presParOf" srcId="{8A71065C-6880-4E0B-BAA9-99EF00B94FA4}" destId="{A8286A64-0FC3-405A-B7D8-5F56C4BCAE7D}" srcOrd="1" destOrd="0" presId="urn:microsoft.com/office/officeart/2008/layout/LinedList"/>
    <dgm:cxn modelId="{7A114601-F13B-420F-BA32-B42858CEADD1}" type="presParOf" srcId="{8A71065C-6880-4E0B-BAA9-99EF00B94FA4}" destId="{7D304851-1030-4B5C-8CA6-5FCD15E8113C}" srcOrd="2" destOrd="0" presId="urn:microsoft.com/office/officeart/2008/layout/LinedList"/>
    <dgm:cxn modelId="{F695D7FD-4F9A-4A0A-995B-B9320C945C18}" type="presParOf" srcId="{A6BBAC32-D34D-41CC-B621-B81E193FB30F}" destId="{F746618A-32F0-46B5-A40F-5A0959ABCA1F}" srcOrd="2" destOrd="0" presId="urn:microsoft.com/office/officeart/2008/layout/LinedList"/>
    <dgm:cxn modelId="{BE2708A3-ED1D-4AD1-8DB8-84FA42090ED3}" type="presParOf" srcId="{A6BBAC32-D34D-41CC-B621-B81E193FB30F}" destId="{2FD1D666-AEC6-4B19-8DD9-A0CCC1FECD73}" srcOrd="3" destOrd="0" presId="urn:microsoft.com/office/officeart/2008/layout/LinedList"/>
    <dgm:cxn modelId="{545E7B9A-55AC-42F0-99EE-3E0BC785A7CA}" type="presParOf" srcId="{A6BBAC32-D34D-41CC-B621-B81E193FB30F}" destId="{1CE7FF92-6ADE-44BE-95FE-9A8ABEDE55FB}" srcOrd="4" destOrd="0" presId="urn:microsoft.com/office/officeart/2008/layout/LinedList"/>
    <dgm:cxn modelId="{14B96563-E6F2-4BF0-A50A-2886D0C3C228}" type="presParOf" srcId="{1CE7FF92-6ADE-44BE-95FE-9A8ABEDE55FB}" destId="{B1844562-498C-48FE-B2ED-09967FC169B7}" srcOrd="0" destOrd="0" presId="urn:microsoft.com/office/officeart/2008/layout/LinedList"/>
    <dgm:cxn modelId="{0C4ADA8E-3D87-4A92-8CB9-7C83119A8415}" type="presParOf" srcId="{1CE7FF92-6ADE-44BE-95FE-9A8ABEDE55FB}" destId="{A3F4AE7B-A97C-44E8-B3EC-31CC9F6CCD00}" srcOrd="1" destOrd="0" presId="urn:microsoft.com/office/officeart/2008/layout/LinedList"/>
    <dgm:cxn modelId="{D5525C11-8DA8-4933-9AD9-B1816D95B00F}" type="presParOf" srcId="{1CE7FF92-6ADE-44BE-95FE-9A8ABEDE55FB}" destId="{BDFA3153-F10F-4C0E-8C72-C126B6474F7E}" srcOrd="2" destOrd="0" presId="urn:microsoft.com/office/officeart/2008/layout/LinedList"/>
    <dgm:cxn modelId="{F824D11E-8AD1-44CA-B770-4A0AE5CEBC28}" type="presParOf" srcId="{A6BBAC32-D34D-41CC-B621-B81E193FB30F}" destId="{153A15C8-2B4A-428A-8728-0C74163AD443}" srcOrd="5" destOrd="0" presId="urn:microsoft.com/office/officeart/2008/layout/LinedList"/>
    <dgm:cxn modelId="{BF79F91C-6441-450C-B4D2-189496CF69AC}" type="presParOf" srcId="{A6BBAC32-D34D-41CC-B621-B81E193FB30F}" destId="{538693B0-B7EE-4FB7-A32A-E7B9C4E2B562}" srcOrd="6" destOrd="0" presId="urn:microsoft.com/office/officeart/2008/layout/LinedList"/>
    <dgm:cxn modelId="{1714FFC5-058D-46F4-8A25-4F36EB289FF4}" type="presParOf" srcId="{A6BBAC32-D34D-41CC-B621-B81E193FB30F}" destId="{2322FF6A-65A3-4675-939E-DBBFB6187F9A}" srcOrd="7" destOrd="0" presId="urn:microsoft.com/office/officeart/2008/layout/LinedList"/>
    <dgm:cxn modelId="{CDA7D20A-B80C-4F8C-A010-4015D8A1ADF8}" type="presParOf" srcId="{2322FF6A-65A3-4675-939E-DBBFB6187F9A}" destId="{D220E761-ABF0-48BE-B58B-5C6E7247F1CA}" srcOrd="0" destOrd="0" presId="urn:microsoft.com/office/officeart/2008/layout/LinedList"/>
    <dgm:cxn modelId="{F0F845FC-1404-4646-8867-EB3512FF2354}" type="presParOf" srcId="{2322FF6A-65A3-4675-939E-DBBFB6187F9A}" destId="{B305CB90-CD9E-43EE-9C0A-1D34DB7C8316}" srcOrd="1" destOrd="0" presId="urn:microsoft.com/office/officeart/2008/layout/LinedList"/>
    <dgm:cxn modelId="{F5F75CF0-2B25-44B6-B867-C5B5D8BB66FB}" type="presParOf" srcId="{2322FF6A-65A3-4675-939E-DBBFB6187F9A}" destId="{5DC01AE3-891D-4AA7-B38D-B1DCB52AFF6D}" srcOrd="2" destOrd="0" presId="urn:microsoft.com/office/officeart/2008/layout/LinedList"/>
    <dgm:cxn modelId="{B6E79B2C-68C7-4932-926A-36AED561B46D}" type="presParOf" srcId="{A6BBAC32-D34D-41CC-B621-B81E193FB30F}" destId="{FD403C41-2AC8-4D7F-971A-C7DA636458C4}" srcOrd="8" destOrd="0" presId="urn:microsoft.com/office/officeart/2008/layout/LinedList"/>
    <dgm:cxn modelId="{1B2AB7A1-D8BA-44D8-A3DC-9902CB7A0570}" type="presParOf" srcId="{A6BBAC32-D34D-41CC-B621-B81E193FB30F}" destId="{B7FCA69C-F95D-4996-A428-2B26D37E7E8F}" srcOrd="9" destOrd="0" presId="urn:microsoft.com/office/officeart/2008/layout/LinedList"/>
    <dgm:cxn modelId="{A2A8667E-9719-44CC-9E1A-4CF7EEA7EE12}" type="presParOf" srcId="{A6BBAC32-D34D-41CC-B621-B81E193FB30F}" destId="{41F965F4-673E-40DA-9644-5949713C785B}" srcOrd="10" destOrd="0" presId="urn:microsoft.com/office/officeart/2008/layout/LinedList"/>
    <dgm:cxn modelId="{45426887-DA81-4DD7-A933-163414C66758}" type="presParOf" srcId="{41F965F4-673E-40DA-9644-5949713C785B}" destId="{6383FCB3-F105-43C8-BB3B-174EBA2B5602}" srcOrd="0" destOrd="0" presId="urn:microsoft.com/office/officeart/2008/layout/LinedList"/>
    <dgm:cxn modelId="{7105BB19-AFA0-4CDE-9D3D-4A8AFEA81F26}" type="presParOf" srcId="{41F965F4-673E-40DA-9644-5949713C785B}" destId="{6CEA09C9-B373-4445-8651-F7C0348E9BA9}" srcOrd="1" destOrd="0" presId="urn:microsoft.com/office/officeart/2008/layout/LinedList"/>
    <dgm:cxn modelId="{E87766CE-CBCB-4B76-AECD-1A55929E094D}" type="presParOf" srcId="{41F965F4-673E-40DA-9644-5949713C785B}" destId="{192BC61F-0F28-4C3C-8A42-3C1C077574A3}" srcOrd="2" destOrd="0" presId="urn:microsoft.com/office/officeart/2008/layout/LinedList"/>
    <dgm:cxn modelId="{BF6F201C-672E-487F-8C19-45856BB9058D}" type="presParOf" srcId="{A6BBAC32-D34D-41CC-B621-B81E193FB30F}" destId="{4AB2CF5A-4380-45EF-A902-8B60CAE6BE95}" srcOrd="11" destOrd="0" presId="urn:microsoft.com/office/officeart/2008/layout/LinedList"/>
    <dgm:cxn modelId="{A208CA8C-FCD9-4CBD-9603-818AEFAA9FD3}" type="presParOf" srcId="{A6BBAC32-D34D-41CC-B621-B81E193FB30F}" destId="{84DE9535-170B-4F78-9257-BBB0B85E8E55}" srcOrd="12" destOrd="0" presId="urn:microsoft.com/office/officeart/2008/layout/LinedList"/>
    <dgm:cxn modelId="{C42FA4E7-7276-4B5D-933F-E405876082DA}" type="presParOf" srcId="{A6BBAC32-D34D-41CC-B621-B81E193FB30F}" destId="{E67AE01F-682F-4187-B7B1-AABDFC2DF949}" srcOrd="13" destOrd="0" presId="urn:microsoft.com/office/officeart/2008/layout/LinedList"/>
    <dgm:cxn modelId="{6A759FD4-E6D4-451B-8DA7-795868FABCEB}" type="presParOf" srcId="{E67AE01F-682F-4187-B7B1-AABDFC2DF949}" destId="{1C2345F2-2321-4FAA-B49D-2606FD4A1CFF}" srcOrd="0" destOrd="0" presId="urn:microsoft.com/office/officeart/2008/layout/LinedList"/>
    <dgm:cxn modelId="{0C3615B5-8A2E-4700-92C2-BBC72F1E9491}" type="presParOf" srcId="{E67AE01F-682F-4187-B7B1-AABDFC2DF949}" destId="{19C31B97-3F7E-4FCE-92C6-53AC4A44C1C3}" srcOrd="1" destOrd="0" presId="urn:microsoft.com/office/officeart/2008/layout/LinedList"/>
    <dgm:cxn modelId="{3913946F-B813-45AF-8E9D-B6E2530ED755}" type="presParOf" srcId="{E67AE01F-682F-4187-B7B1-AABDFC2DF949}" destId="{B0724870-532F-420B-8DEA-79567B700334}" srcOrd="2" destOrd="0" presId="urn:microsoft.com/office/officeart/2008/layout/LinedList"/>
    <dgm:cxn modelId="{C998DE4B-DDF5-407F-9BE2-78040C07A1C0}" type="presParOf" srcId="{A6BBAC32-D34D-41CC-B621-B81E193FB30F}" destId="{8C0600DD-7448-40EA-B0C7-8E4A40F1C50E}" srcOrd="14" destOrd="0" presId="urn:microsoft.com/office/officeart/2008/layout/LinedList"/>
    <dgm:cxn modelId="{6826B189-E463-4095-AF92-7F3054B7ECCC}" type="presParOf" srcId="{A6BBAC32-D34D-41CC-B621-B81E193FB30F}" destId="{4CB6382D-6253-4DD0-9B60-B800F339FDB5}" srcOrd="15" destOrd="0" presId="urn:microsoft.com/office/officeart/2008/layout/LinedList"/>
    <dgm:cxn modelId="{67A15C89-C83B-4BD4-8649-D3A19AE835CA}" type="presParOf" srcId="{A6BBAC32-D34D-41CC-B621-B81E193FB30F}" destId="{962230EB-BC4F-4086-945A-BF7A46DBEFB8}" srcOrd="16" destOrd="0" presId="urn:microsoft.com/office/officeart/2008/layout/LinedList"/>
    <dgm:cxn modelId="{AF1EFFFD-C1ED-4F60-B83C-ABA292E7F687}" type="presParOf" srcId="{962230EB-BC4F-4086-945A-BF7A46DBEFB8}" destId="{7A9016EE-24E8-41EE-BE07-DA7E88B7BBE9}" srcOrd="0" destOrd="0" presId="urn:microsoft.com/office/officeart/2008/layout/LinedList"/>
    <dgm:cxn modelId="{9591A3C8-31CF-47EF-A6BB-28A097FC2497}" type="presParOf" srcId="{962230EB-BC4F-4086-945A-BF7A46DBEFB8}" destId="{56C3A9E8-DD06-4CA7-8199-8ADF1B00118E}" srcOrd="1" destOrd="0" presId="urn:microsoft.com/office/officeart/2008/layout/LinedList"/>
    <dgm:cxn modelId="{24BAA4A7-90D4-4810-B6D5-A72657B26B0C}" type="presParOf" srcId="{962230EB-BC4F-4086-945A-BF7A46DBEFB8}" destId="{6B43A8EE-F111-4A50-BFF0-B1CD67AFC076}" srcOrd="2" destOrd="0" presId="urn:microsoft.com/office/officeart/2008/layout/LinedList"/>
    <dgm:cxn modelId="{B54DFEF8-AB1B-4025-B365-C88A72C47B0A}" type="presParOf" srcId="{A6BBAC32-D34D-41CC-B621-B81E193FB30F}" destId="{012A26A6-789E-420B-A273-56BE789BDDA8}" srcOrd="17" destOrd="0" presId="urn:microsoft.com/office/officeart/2008/layout/LinedList"/>
    <dgm:cxn modelId="{A7A936E7-515F-49C4-85B3-8C36A8E2F760}" type="presParOf" srcId="{A6BBAC32-D34D-41CC-B621-B81E193FB30F}" destId="{C94BFBE6-8934-4F26-87FC-3F34FA7EB3BA}" srcOrd="18" destOrd="0" presId="urn:microsoft.com/office/officeart/2008/layout/LinedList"/>
    <dgm:cxn modelId="{E25A784C-96C6-4EBE-8794-85CC85D0EA21}" type="presParOf" srcId="{A6BBAC32-D34D-41CC-B621-B81E193FB30F}" destId="{26F50F72-8A0C-42B5-A338-F49B05F7A566}" srcOrd="19" destOrd="0" presId="urn:microsoft.com/office/officeart/2008/layout/LinedList"/>
    <dgm:cxn modelId="{ABE38B2D-A602-404B-A55B-05B591DF4BEB}" type="presParOf" srcId="{26F50F72-8A0C-42B5-A338-F49B05F7A566}" destId="{223BB49F-E6A1-46C1-94A8-4388D8C7E178}" srcOrd="0" destOrd="0" presId="urn:microsoft.com/office/officeart/2008/layout/LinedList"/>
    <dgm:cxn modelId="{3AF8CAD6-2C30-4E90-913E-F6621497F1E3}" type="presParOf" srcId="{26F50F72-8A0C-42B5-A338-F49B05F7A566}" destId="{4AFCEBE1-0BA1-4CFA-BD48-0530BDCA924C}" srcOrd="1" destOrd="0" presId="urn:microsoft.com/office/officeart/2008/layout/LinedList"/>
    <dgm:cxn modelId="{0EE63954-DAD0-43F5-A720-CE833B370975}" type="presParOf" srcId="{26F50F72-8A0C-42B5-A338-F49B05F7A566}" destId="{C9742DC2-B31E-4FC7-8AE5-57B7BDE268DE}" srcOrd="2" destOrd="0" presId="urn:microsoft.com/office/officeart/2008/layout/LinedList"/>
    <dgm:cxn modelId="{DF558F36-A4B3-4770-9B26-D78338873E18}" type="presParOf" srcId="{A6BBAC32-D34D-41CC-B621-B81E193FB30F}" destId="{2A516636-0A2D-407A-B97A-7FE17CB08F1E}" srcOrd="20" destOrd="0" presId="urn:microsoft.com/office/officeart/2008/layout/LinedList"/>
    <dgm:cxn modelId="{F39A77A6-3562-4A69-859C-631E2A477D06}" type="presParOf" srcId="{A6BBAC32-D34D-41CC-B621-B81E193FB30F}" destId="{9CC240CC-5463-4A83-B3EA-63B321BD255A}" srcOrd="21" destOrd="0" presId="urn:microsoft.com/office/officeart/2008/layout/LinedList"/>
    <dgm:cxn modelId="{FE93670D-F1CB-49FB-8928-EC80B014D221}" type="presParOf" srcId="{A6BBAC32-D34D-41CC-B621-B81E193FB30F}" destId="{D624C167-40E3-44CE-B4B1-DF86971024D2}" srcOrd="22" destOrd="0" presId="urn:microsoft.com/office/officeart/2008/layout/LinedList"/>
    <dgm:cxn modelId="{56590459-12CA-4DAA-B20A-66062127F158}" type="presParOf" srcId="{D624C167-40E3-44CE-B4B1-DF86971024D2}" destId="{C7393BAC-1D73-426F-A118-1E0C68D43D9D}" srcOrd="0" destOrd="0" presId="urn:microsoft.com/office/officeart/2008/layout/LinedList"/>
    <dgm:cxn modelId="{F727765B-F737-4F9C-AD2D-43BBBAC84429}" type="presParOf" srcId="{D624C167-40E3-44CE-B4B1-DF86971024D2}" destId="{D9EC8584-9EFC-45DF-A2B2-83604CB5E13E}" srcOrd="1" destOrd="0" presId="urn:microsoft.com/office/officeart/2008/layout/LinedList"/>
    <dgm:cxn modelId="{C0F67541-77BF-4EE7-B230-AE90557DC24F}" type="presParOf" srcId="{D624C167-40E3-44CE-B4B1-DF86971024D2}" destId="{95D735D2-D131-4674-9A61-6929E35063D8}" srcOrd="2" destOrd="0" presId="urn:microsoft.com/office/officeart/2008/layout/LinedList"/>
    <dgm:cxn modelId="{9FBD9B70-3FF8-4A17-80AF-DD41B8541BAF}" type="presParOf" srcId="{A6BBAC32-D34D-41CC-B621-B81E193FB30F}" destId="{0691B33E-B597-4806-8249-A4359506E6D0}" srcOrd="23" destOrd="0" presId="urn:microsoft.com/office/officeart/2008/layout/LinedList"/>
    <dgm:cxn modelId="{312D788A-3D07-4275-9B43-D75914FCDDC4}" type="presParOf" srcId="{A6BBAC32-D34D-41CC-B621-B81E193FB30F}" destId="{346F0A7E-B3BC-421E-A621-A0F2053B815C}" srcOrd="24" destOrd="0" presId="urn:microsoft.com/office/officeart/2008/layout/LinedList"/>
    <dgm:cxn modelId="{A2A6C3B8-F770-4291-9590-C7CFD54031A6}" type="presParOf" srcId="{A6BBAC32-D34D-41CC-B621-B81E193FB30F}" destId="{07F4D32F-42DA-4E2A-BE0E-957D5B63BD8D}" srcOrd="25" destOrd="0" presId="urn:microsoft.com/office/officeart/2008/layout/LinedList"/>
    <dgm:cxn modelId="{38FC4C4B-2075-45AE-8B5A-C6BA491A043E}" type="presParOf" srcId="{07F4D32F-42DA-4E2A-BE0E-957D5B63BD8D}" destId="{76278775-83BC-431B-99ED-C60BDD8DAB3A}" srcOrd="0" destOrd="0" presId="urn:microsoft.com/office/officeart/2008/layout/LinedList"/>
    <dgm:cxn modelId="{69A0CF48-D0BB-48FB-9F3E-140B55C64B66}" type="presParOf" srcId="{07F4D32F-42DA-4E2A-BE0E-957D5B63BD8D}" destId="{01E08BDA-4DE3-48A7-86D9-A7C84396759E}" srcOrd="1" destOrd="0" presId="urn:microsoft.com/office/officeart/2008/layout/LinedList"/>
    <dgm:cxn modelId="{CCD9C482-5FB5-46F8-B4C2-9A2A9A32573C}" type="presParOf" srcId="{07F4D32F-42DA-4E2A-BE0E-957D5B63BD8D}" destId="{5886E260-9978-4F68-8AD8-70AB10BCAB2B}" srcOrd="2" destOrd="0" presId="urn:microsoft.com/office/officeart/2008/layout/LinedList"/>
    <dgm:cxn modelId="{CCE0FD72-9E0C-448E-A3A7-A9ED4CD9AFE6}" type="presParOf" srcId="{A6BBAC32-D34D-41CC-B621-B81E193FB30F}" destId="{FD89FDDF-8FB0-4CFE-8862-8DAA37D3BD78}" srcOrd="26" destOrd="0" presId="urn:microsoft.com/office/officeart/2008/layout/LinedList"/>
    <dgm:cxn modelId="{9FF46483-F725-40C2-957C-C10512ABD26C}" type="presParOf" srcId="{A6BBAC32-D34D-41CC-B621-B81E193FB30F}" destId="{7AA01CF8-A23F-495C-B85A-B301DA4F3B05}" srcOrd="27" destOrd="0" presId="urn:microsoft.com/office/officeart/2008/layout/LinedList"/>
    <dgm:cxn modelId="{EFD5CCFF-12EB-40CA-AAA6-73703084083F}" type="presParOf" srcId="{A6BBAC32-D34D-41CC-B621-B81E193FB30F}" destId="{DCE9D061-722A-41BA-BEE9-302C18295D6C}" srcOrd="28" destOrd="0" presId="urn:microsoft.com/office/officeart/2008/layout/LinedList"/>
    <dgm:cxn modelId="{0E353CA5-B6D3-427C-89C4-855BDE1B3C1D}" type="presParOf" srcId="{DCE9D061-722A-41BA-BEE9-302C18295D6C}" destId="{25BA9213-A30C-4A25-8EE5-B8FCE805ACFD}" srcOrd="0" destOrd="0" presId="urn:microsoft.com/office/officeart/2008/layout/LinedList"/>
    <dgm:cxn modelId="{5305FB01-DFB8-4CD8-B6F1-FCF6F4213937}" type="presParOf" srcId="{DCE9D061-722A-41BA-BEE9-302C18295D6C}" destId="{EE1E28A1-2086-4F45-BD7E-5DEFB59F08C9}" srcOrd="1" destOrd="0" presId="urn:microsoft.com/office/officeart/2008/layout/LinedList"/>
    <dgm:cxn modelId="{9816E059-E708-40A7-9B0C-0087D1539038}" type="presParOf" srcId="{DCE9D061-722A-41BA-BEE9-302C18295D6C}" destId="{F116F833-83C2-4A9D-80E1-A4E9CC311F0F}" srcOrd="2" destOrd="0" presId="urn:microsoft.com/office/officeart/2008/layout/LinedList"/>
    <dgm:cxn modelId="{362D7546-9C2D-464C-95E8-B86D1F176DCB}" type="presParOf" srcId="{A6BBAC32-D34D-41CC-B621-B81E193FB30F}" destId="{AC042FCB-45A9-43EC-B3DC-E632081DCFA7}" srcOrd="29" destOrd="0" presId="urn:microsoft.com/office/officeart/2008/layout/LinedList"/>
    <dgm:cxn modelId="{5099F655-DD1E-456B-8D0E-8D9257F7F928}" type="presParOf" srcId="{A6BBAC32-D34D-41CC-B621-B81E193FB30F}" destId="{257E35CB-6789-4981-8C56-33E38A67F460}" srcOrd="30"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den 30. april 2019</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den 6. maj 2019</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den 25. april 2019</a:t>
          </a:r>
          <a:endParaRPr lang="da-DK" sz="2000" dirty="0"/>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F2F8F961-8B2E-487D-A10D-0678C4A30F7C}">
      <dgm:prSet phldrT="[Tekst]" custT="1"/>
      <dgm:spPr/>
      <dgm:t>
        <a:bodyPr/>
        <a:lstStyle/>
        <a:p>
          <a:r>
            <a:rPr lang="da-DK" sz="2000" dirty="0" smtClean="0"/>
            <a:t>Nordkøb A/S</a:t>
          </a:r>
          <a:endParaRPr lang="da-DK" sz="2000" dirty="0"/>
        </a:p>
      </dgm:t>
    </dgm:pt>
    <dgm:pt modelId="{83CD534D-FD9C-450E-8089-0C6DAD25DC04}" type="parTrans" cxnId="{91933D0B-4A91-4ADB-87A2-308951F2499B}">
      <dgm:prSet/>
      <dgm:spPr/>
      <dgm:t>
        <a:bodyPr/>
        <a:lstStyle/>
        <a:p>
          <a:endParaRPr lang="da-DK"/>
        </a:p>
      </dgm:t>
    </dgm:pt>
    <dgm:pt modelId="{54F947E9-D241-4D51-B349-AB1554189EFE}" type="sibTrans" cxnId="{91933D0B-4A91-4ADB-87A2-308951F2499B}">
      <dgm:prSet/>
      <dgm:spPr/>
      <dgm:t>
        <a:bodyPr/>
        <a:lstStyle/>
        <a:p>
          <a:endParaRPr lang="da-DK"/>
        </a:p>
      </dgm:t>
    </dgm:pt>
    <dgm:pt modelId="{6FD21A2C-5D17-4072-B3D8-53A3C819E637}">
      <dgm:prSet phldrT="[Tekst]" custT="1"/>
      <dgm:spPr/>
      <dgm:t>
        <a:bodyPr/>
        <a:lstStyle/>
        <a:p>
          <a:r>
            <a:rPr lang="da-DK" sz="2000" dirty="0" smtClean="0"/>
            <a:t>Bestyrelsesmøde den 7. maj 2019</a:t>
          </a:r>
          <a:endParaRPr lang="da-DK" sz="2000" dirty="0"/>
        </a:p>
      </dgm:t>
    </dgm:pt>
    <dgm:pt modelId="{3BA6C3B3-8248-4085-8F11-E6E772595AEB}" type="parTrans" cxnId="{66ECA61F-1A59-4531-9D36-666E5E557649}">
      <dgm:prSet/>
      <dgm:spPr/>
      <dgm:t>
        <a:bodyPr/>
        <a:lstStyle/>
        <a:p>
          <a:endParaRPr lang="da-DK"/>
        </a:p>
      </dgm:t>
    </dgm:pt>
    <dgm:pt modelId="{DF4E707A-A0BB-4E04-BE72-9AC77403B3CD}" type="sibTrans" cxnId="{66ECA61F-1A59-4531-9D36-666E5E557649}">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4">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4">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4">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4">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4">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4">
        <dgm:presLayoutVars>
          <dgm:bulletEnabled val="1"/>
        </dgm:presLayoutVars>
      </dgm:prSet>
      <dgm:spPr/>
      <dgm:t>
        <a:bodyPr/>
        <a:lstStyle/>
        <a:p>
          <a:endParaRPr lang="da-DK"/>
        </a:p>
      </dgm:t>
    </dgm:pt>
    <dgm:pt modelId="{94D47E39-E668-489F-A6D0-5CCD9A973ECA}" type="pres">
      <dgm:prSet presAssocID="{2F0082CC-B689-45A9-8D03-71A4283403A0}" presName="space" presStyleCnt="0"/>
      <dgm:spPr/>
    </dgm:pt>
    <dgm:pt modelId="{3A610D19-9B97-419B-9A42-A1CD212C3E1E}" type="pres">
      <dgm:prSet presAssocID="{F2F8F961-8B2E-487D-A10D-0678C4A30F7C}" presName="composite" presStyleCnt="0"/>
      <dgm:spPr/>
    </dgm:pt>
    <dgm:pt modelId="{A925800D-5F78-45A9-9F28-246E37D87B50}" type="pres">
      <dgm:prSet presAssocID="{F2F8F961-8B2E-487D-A10D-0678C4A30F7C}" presName="parTx" presStyleLbl="alignNode1" presStyleIdx="3" presStyleCnt="4">
        <dgm:presLayoutVars>
          <dgm:chMax val="0"/>
          <dgm:chPref val="0"/>
          <dgm:bulletEnabled val="1"/>
        </dgm:presLayoutVars>
      </dgm:prSet>
      <dgm:spPr/>
      <dgm:t>
        <a:bodyPr/>
        <a:lstStyle/>
        <a:p>
          <a:endParaRPr lang="da-DK"/>
        </a:p>
      </dgm:t>
    </dgm:pt>
    <dgm:pt modelId="{77BC4B87-FEBA-4F55-AFE0-9ED1194F90D0}" type="pres">
      <dgm:prSet presAssocID="{F2F8F961-8B2E-487D-A10D-0678C4A30F7C}" presName="desTx" presStyleLbl="alignAccFollowNode1" presStyleIdx="3" presStyleCnt="4">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91933D0B-4A91-4ADB-87A2-308951F2499B}" srcId="{9282639E-38C4-4C49-BF6D-C3AA52535C47}" destId="{F2F8F961-8B2E-487D-A10D-0678C4A30F7C}" srcOrd="3" destOrd="0" parTransId="{83CD534D-FD9C-450E-8089-0C6DAD25DC04}" sibTransId="{54F947E9-D241-4D51-B349-AB1554189EFE}"/>
    <dgm:cxn modelId="{D6F8AF85-3759-4367-BFB7-6FAEC5243CEC}" srcId="{9282639E-38C4-4C49-BF6D-C3AA52535C47}" destId="{D5B04BC9-D1BB-4BEE-9C5F-3C2DFB239EAF}" srcOrd="0" destOrd="0" parTransId="{72B20532-9BD4-478C-ADC7-34AB16684818}" sibTransId="{E3F7A116-985C-4ECD-9215-C9426F247DA7}"/>
    <dgm:cxn modelId="{B68CF08F-951E-4ED4-B45A-126FC9416B33}" type="presOf" srcId="{6FD21A2C-5D17-4072-B3D8-53A3C819E637}" destId="{77BC4B87-FEBA-4F55-AFE0-9ED1194F90D0}" srcOrd="0" destOrd="0" presId="urn:microsoft.com/office/officeart/2005/8/layout/hList1"/>
    <dgm:cxn modelId="{44CCA16C-3F0A-49E3-8CC0-6BC7330FDB4D}" type="presOf" srcId="{F0F0DBFB-818F-4FB4-BBEE-12EA022430B1}" destId="{940284F7-6D10-41D8-8ACD-416D43294B83}" srcOrd="0" destOrd="0" presId="urn:microsoft.com/office/officeart/2005/8/layout/hList1"/>
    <dgm:cxn modelId="{C9CAA094-A913-44A0-AA5E-088E6E2EAFB2}" type="presOf" srcId="{F2F8F961-8B2E-487D-A10D-0678C4A30F7C}" destId="{A925800D-5F78-45A9-9F28-246E37D87B50}"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66ECA61F-1A59-4531-9D36-666E5E557649}" srcId="{F2F8F961-8B2E-487D-A10D-0678C4A30F7C}" destId="{6FD21A2C-5D17-4072-B3D8-53A3C819E637}" srcOrd="0" destOrd="0" parTransId="{3BA6C3B3-8248-4085-8F11-E6E772595AEB}" sibTransId="{DF4E707A-A0BB-4E04-BE72-9AC77403B3CD}"/>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 modelId="{8E0B415C-744A-4B49-A6FF-B41DCDCA2654}" type="presParOf" srcId="{18D848BB-0825-43A2-9DAE-275705B61A1C}" destId="{94D47E39-E668-489F-A6D0-5CCD9A973ECA}" srcOrd="5" destOrd="0" presId="urn:microsoft.com/office/officeart/2005/8/layout/hList1"/>
    <dgm:cxn modelId="{AEB5FDC0-55D0-4E51-9DD2-4047457FCD9B}" type="presParOf" srcId="{18D848BB-0825-43A2-9DAE-275705B61A1C}" destId="{3A610D19-9B97-419B-9A42-A1CD212C3E1E}" srcOrd="6" destOrd="0" presId="urn:microsoft.com/office/officeart/2005/8/layout/hList1"/>
    <dgm:cxn modelId="{8CBD3A14-CD46-4402-B5B3-614147091B78}" type="presParOf" srcId="{3A610D19-9B97-419B-9A42-A1CD212C3E1E}" destId="{A925800D-5F78-45A9-9F28-246E37D87B50}" srcOrd="0" destOrd="0" presId="urn:microsoft.com/office/officeart/2005/8/layout/hList1"/>
    <dgm:cxn modelId="{CA8BEA44-8839-421D-B937-684A24EB3C7E}" type="presParOf" srcId="{3A610D19-9B97-419B-9A42-A1CD212C3E1E}" destId="{77BC4B87-FEBA-4F55-AFE0-9ED1194F90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36104" cy="47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0"/>
        <a:ext cx="936104" cy="4764960"/>
      </dsp:txXfrm>
    </dsp:sp>
    <dsp:sp modelId="{B4D3465A-4437-4356-A4A0-A35796071859}">
      <dsp:nvSpPr>
        <dsp:cNvPr id="0" name=""/>
        <dsp:cNvSpPr/>
      </dsp:nvSpPr>
      <dsp:spPr>
        <a:xfrm>
          <a:off x="1006311" y="16141"/>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1006311" y="16141"/>
        <a:ext cx="3674208" cy="322821"/>
      </dsp:txXfrm>
    </dsp:sp>
    <dsp:sp modelId="{27575DC7-8C70-401F-B94C-23B92C7F6962}">
      <dsp:nvSpPr>
        <dsp:cNvPr id="0" name=""/>
        <dsp:cNvSpPr/>
      </dsp:nvSpPr>
      <dsp:spPr>
        <a:xfrm>
          <a:off x="936104" y="33896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311" y="355103"/>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1006311" y="355103"/>
        <a:ext cx="3674208" cy="322821"/>
      </dsp:txXfrm>
    </dsp:sp>
    <dsp:sp modelId="{60F216FD-13B3-428B-AC0A-56C46D937197}">
      <dsp:nvSpPr>
        <dsp:cNvPr id="0" name=""/>
        <dsp:cNvSpPr/>
      </dsp:nvSpPr>
      <dsp:spPr>
        <a:xfrm>
          <a:off x="936104" y="67792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311" y="694065"/>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1006311" y="694065"/>
        <a:ext cx="3674208" cy="322821"/>
      </dsp:txXfrm>
    </dsp:sp>
    <dsp:sp modelId="{FA478A36-A64E-460F-AE67-40392AE39135}">
      <dsp:nvSpPr>
        <dsp:cNvPr id="0" name=""/>
        <dsp:cNvSpPr/>
      </dsp:nvSpPr>
      <dsp:spPr>
        <a:xfrm>
          <a:off x="936104" y="1016887"/>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311" y="1033028"/>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a:t>
          </a:r>
          <a:r>
            <a:rPr lang="da-DK" sz="1200" strike="sngStrike" kern="1200" dirty="0" smtClean="0"/>
            <a:t>. Årsrapport 2018</a:t>
          </a:r>
          <a:endParaRPr lang="da-DK" sz="1200" strike="sngStrike" kern="1200" dirty="0"/>
        </a:p>
      </dsp:txBody>
      <dsp:txXfrm>
        <a:off x="1006311" y="1033028"/>
        <a:ext cx="3674208" cy="322821"/>
      </dsp:txXfrm>
    </dsp:sp>
    <dsp:sp modelId="{D4BF0867-9340-4A6D-B1BF-BFBD81106D63}">
      <dsp:nvSpPr>
        <dsp:cNvPr id="0" name=""/>
        <dsp:cNvSpPr/>
      </dsp:nvSpPr>
      <dsp:spPr>
        <a:xfrm>
          <a:off x="936104" y="1355849"/>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CFEFF-6A2E-4C6F-8AAF-B1C735D8D22B}">
      <dsp:nvSpPr>
        <dsp:cNvPr id="0" name=""/>
        <dsp:cNvSpPr/>
      </dsp:nvSpPr>
      <dsp:spPr>
        <a:xfrm>
          <a:off x="1006311" y="1371990"/>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Beretning om Miljø- og samfundsansvar 2018</a:t>
          </a:r>
          <a:endParaRPr lang="da-DK" sz="1200" kern="1200" dirty="0"/>
        </a:p>
      </dsp:txBody>
      <dsp:txXfrm>
        <a:off x="1006311" y="1371990"/>
        <a:ext cx="3674208" cy="322821"/>
      </dsp:txXfrm>
    </dsp:sp>
    <dsp:sp modelId="{632B04C4-A95F-48F0-8DF6-647BF15CB0DC}">
      <dsp:nvSpPr>
        <dsp:cNvPr id="0" name=""/>
        <dsp:cNvSpPr/>
      </dsp:nvSpPr>
      <dsp:spPr>
        <a:xfrm>
          <a:off x="936104" y="169481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81AF4-A7C9-4F48-9060-CAF23965C356}">
      <dsp:nvSpPr>
        <dsp:cNvPr id="0" name=""/>
        <dsp:cNvSpPr/>
      </dsp:nvSpPr>
      <dsp:spPr>
        <a:xfrm>
          <a:off x="1006311" y="1710953"/>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a:t>
          </a:r>
          <a:r>
            <a:rPr lang="da-DK" sz="1200" strike="sngStrike" kern="1200" dirty="0" smtClean="0"/>
            <a:t>Økonomi- og ledelsesrapportering</a:t>
          </a:r>
          <a:endParaRPr lang="da-DK" sz="1200" strike="sngStrike" kern="1200" dirty="0"/>
        </a:p>
      </dsp:txBody>
      <dsp:txXfrm>
        <a:off x="1006311" y="1710953"/>
        <a:ext cx="3674208" cy="322821"/>
      </dsp:txXfrm>
    </dsp:sp>
    <dsp:sp modelId="{57ABFA90-FEC0-479D-AE1F-640745F8D9C4}">
      <dsp:nvSpPr>
        <dsp:cNvPr id="0" name=""/>
        <dsp:cNvSpPr/>
      </dsp:nvSpPr>
      <dsp:spPr>
        <a:xfrm>
          <a:off x="936104" y="203377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3A661-6BA6-4E13-8D93-23A4013C0C7D}">
      <dsp:nvSpPr>
        <dsp:cNvPr id="0" name=""/>
        <dsp:cNvSpPr/>
      </dsp:nvSpPr>
      <dsp:spPr>
        <a:xfrm>
          <a:off x="1006311" y="2049915"/>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a:t>
          </a:r>
          <a:r>
            <a:rPr lang="da-DK" sz="1200" strike="sngStrike" kern="1200" dirty="0" smtClean="0"/>
            <a:t>Opfølgning Strategi 2020</a:t>
          </a:r>
          <a:endParaRPr lang="da-DK" sz="1200" strike="sngStrike" kern="1200" dirty="0"/>
        </a:p>
      </dsp:txBody>
      <dsp:txXfrm>
        <a:off x="1006311" y="2049915"/>
        <a:ext cx="3674208" cy="322821"/>
      </dsp:txXfrm>
    </dsp:sp>
    <dsp:sp modelId="{0CF0E782-8F95-4644-92DE-759D2D3193BB}">
      <dsp:nvSpPr>
        <dsp:cNvPr id="0" name=""/>
        <dsp:cNvSpPr/>
      </dsp:nvSpPr>
      <dsp:spPr>
        <a:xfrm>
          <a:off x="936104" y="2372737"/>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4F459-C8C3-4EA1-8041-9338560F08BE}">
      <dsp:nvSpPr>
        <dsp:cNvPr id="0" name=""/>
        <dsp:cNvSpPr/>
      </dsp:nvSpPr>
      <dsp:spPr>
        <a:xfrm>
          <a:off x="1006311" y="2388878"/>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8. Redegørelse for god selskabsledelse 2018</a:t>
          </a:r>
          <a:endParaRPr lang="da-DK" sz="1200" kern="1200" dirty="0"/>
        </a:p>
      </dsp:txBody>
      <dsp:txXfrm>
        <a:off x="1006311" y="2388878"/>
        <a:ext cx="3674208" cy="322821"/>
      </dsp:txXfrm>
    </dsp:sp>
    <dsp:sp modelId="{833554EE-A51C-4EF2-9459-7937055759DB}">
      <dsp:nvSpPr>
        <dsp:cNvPr id="0" name=""/>
        <dsp:cNvSpPr/>
      </dsp:nvSpPr>
      <dsp:spPr>
        <a:xfrm>
          <a:off x="936104" y="2711699"/>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4A432-B358-43AF-BA0D-EACB3530494B}">
      <dsp:nvSpPr>
        <dsp:cNvPr id="0" name=""/>
        <dsp:cNvSpPr/>
      </dsp:nvSpPr>
      <dsp:spPr>
        <a:xfrm>
          <a:off x="1006311" y="2727840"/>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9. Bestyrelsessammensætning</a:t>
          </a:r>
          <a:endParaRPr lang="da-DK" sz="1200" kern="1200" dirty="0"/>
        </a:p>
      </dsp:txBody>
      <dsp:txXfrm>
        <a:off x="1006311" y="2727840"/>
        <a:ext cx="3674208" cy="322821"/>
      </dsp:txXfrm>
    </dsp:sp>
    <dsp:sp modelId="{B3FCE8DF-050A-4F04-89A5-EBBCDBAC2C01}">
      <dsp:nvSpPr>
        <dsp:cNvPr id="0" name=""/>
        <dsp:cNvSpPr/>
      </dsp:nvSpPr>
      <dsp:spPr>
        <a:xfrm>
          <a:off x="936104" y="305066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0EAA5-907E-48B3-8313-DE746026C042}">
      <dsp:nvSpPr>
        <dsp:cNvPr id="0" name=""/>
        <dsp:cNvSpPr/>
      </dsp:nvSpPr>
      <dsp:spPr>
        <a:xfrm>
          <a:off x="1006311" y="3066803"/>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10. Revision af vedtægter</a:t>
          </a:r>
          <a:endParaRPr lang="da-DK" sz="1200" kern="1200" dirty="0"/>
        </a:p>
      </dsp:txBody>
      <dsp:txXfrm>
        <a:off x="1006311" y="3066803"/>
        <a:ext cx="3674208" cy="322821"/>
      </dsp:txXfrm>
    </dsp:sp>
    <dsp:sp modelId="{37B26587-1550-4BEC-8879-FD7D6D1B79CC}">
      <dsp:nvSpPr>
        <dsp:cNvPr id="0" name=""/>
        <dsp:cNvSpPr/>
      </dsp:nvSpPr>
      <dsp:spPr>
        <a:xfrm>
          <a:off x="936104" y="338962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45DF2-8D17-4327-A6DF-D012405E3B0B}">
      <dsp:nvSpPr>
        <dsp:cNvPr id="0" name=""/>
        <dsp:cNvSpPr/>
      </dsp:nvSpPr>
      <dsp:spPr>
        <a:xfrm>
          <a:off x="1006311" y="3405765"/>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11. Lærlinge- og elevpladser</a:t>
          </a:r>
          <a:endParaRPr lang="da-DK" sz="1200" kern="1200" dirty="0"/>
        </a:p>
      </dsp:txBody>
      <dsp:txXfrm>
        <a:off x="1006311" y="3405765"/>
        <a:ext cx="3674208" cy="322821"/>
      </dsp:txXfrm>
    </dsp:sp>
    <dsp:sp modelId="{2DF9FA98-F4F8-4B88-A756-8F875D3EF684}">
      <dsp:nvSpPr>
        <dsp:cNvPr id="0" name=""/>
        <dsp:cNvSpPr/>
      </dsp:nvSpPr>
      <dsp:spPr>
        <a:xfrm>
          <a:off x="936104" y="3728587"/>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7A689-C36C-4941-9585-37D6F901AA56}">
      <dsp:nvSpPr>
        <dsp:cNvPr id="0" name=""/>
        <dsp:cNvSpPr/>
      </dsp:nvSpPr>
      <dsp:spPr>
        <a:xfrm>
          <a:off x="1006311" y="3744728"/>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12. </a:t>
          </a:r>
          <a:r>
            <a:rPr lang="da-DK" sz="1200" strike="sngStrike" kern="1200" dirty="0" smtClean="0"/>
            <a:t>Genbrugsplads på Energivej</a:t>
          </a:r>
          <a:endParaRPr lang="da-DK" sz="1200" strike="sngStrike" kern="1200" dirty="0"/>
        </a:p>
      </dsp:txBody>
      <dsp:txXfrm>
        <a:off x="1006311" y="3744728"/>
        <a:ext cx="3674208" cy="322821"/>
      </dsp:txXfrm>
    </dsp:sp>
    <dsp:sp modelId="{03AA18A6-7F3B-4E7F-B39C-5AFE32951118}">
      <dsp:nvSpPr>
        <dsp:cNvPr id="0" name=""/>
        <dsp:cNvSpPr/>
      </dsp:nvSpPr>
      <dsp:spPr>
        <a:xfrm>
          <a:off x="936104" y="4067549"/>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063D7-28BC-4404-897A-BEF7B42F1CD5}">
      <dsp:nvSpPr>
        <dsp:cNvPr id="0" name=""/>
        <dsp:cNvSpPr/>
      </dsp:nvSpPr>
      <dsp:spPr>
        <a:xfrm>
          <a:off x="1006311" y="4083690"/>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Generalforsamling 2019</a:t>
          </a:r>
          <a:endParaRPr lang="da-DK" sz="1200" kern="1200" dirty="0"/>
        </a:p>
      </dsp:txBody>
      <dsp:txXfrm>
        <a:off x="1006311" y="4083690"/>
        <a:ext cx="3674208" cy="322821"/>
      </dsp:txXfrm>
    </dsp:sp>
    <dsp:sp modelId="{AF856E80-EFD2-4793-B93F-FDB29D55D593}">
      <dsp:nvSpPr>
        <dsp:cNvPr id="0" name=""/>
        <dsp:cNvSpPr/>
      </dsp:nvSpPr>
      <dsp:spPr>
        <a:xfrm>
          <a:off x="936104" y="440651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870DF-9F6C-4EE2-B423-6672431053CE}">
      <dsp:nvSpPr>
        <dsp:cNvPr id="0" name=""/>
        <dsp:cNvSpPr/>
      </dsp:nvSpPr>
      <dsp:spPr>
        <a:xfrm>
          <a:off x="1006311" y="4422652"/>
          <a:ext cx="3674208" cy="3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a:t>
          </a:r>
          <a:r>
            <a:rPr lang="da-DK" sz="1200" strike="sngStrike" kern="1200" dirty="0" smtClean="0"/>
            <a:t>Hjemtagning af renovationsindsamling</a:t>
          </a:r>
          <a:endParaRPr lang="da-DK" sz="1200" strike="sngStrike" kern="1200" dirty="0"/>
        </a:p>
      </dsp:txBody>
      <dsp:txXfrm>
        <a:off x="1006311" y="4422652"/>
        <a:ext cx="3674208" cy="322821"/>
      </dsp:txXfrm>
    </dsp:sp>
    <dsp:sp modelId="{3A9EF680-1145-4EE8-8518-1D23B99048DB}">
      <dsp:nvSpPr>
        <dsp:cNvPr id="0" name=""/>
        <dsp:cNvSpPr/>
      </dsp:nvSpPr>
      <dsp:spPr>
        <a:xfrm>
          <a:off x="936104" y="474547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94636" cy="44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294636" cy="4498973"/>
      </dsp:txXfrm>
    </dsp:sp>
    <dsp:sp modelId="{A8286A64-0FC3-405A-B7D8-5F56C4BCAE7D}">
      <dsp:nvSpPr>
        <dsp:cNvPr id="0" name=""/>
        <dsp:cNvSpPr/>
      </dsp:nvSpPr>
      <dsp:spPr>
        <a:xfrm>
          <a:off x="1391733" y="21308"/>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15. </a:t>
          </a:r>
          <a:r>
            <a:rPr lang="da-DK" sz="1200" kern="1200" dirty="0" err="1" smtClean="0"/>
            <a:t>Regulatorisk</a:t>
          </a:r>
          <a:r>
            <a:rPr lang="da-DK" sz="1200" kern="1200" dirty="0" smtClean="0"/>
            <a:t> arbejde - status</a:t>
          </a:r>
          <a:endParaRPr lang="da-DK" sz="1200" kern="1200" dirty="0"/>
        </a:p>
      </dsp:txBody>
      <dsp:txXfrm>
        <a:off x="1391733" y="21308"/>
        <a:ext cx="5081446" cy="426172"/>
      </dsp:txXfrm>
    </dsp:sp>
    <dsp:sp modelId="{F746618A-32F0-46B5-A40F-5A0959ABCA1F}">
      <dsp:nvSpPr>
        <dsp:cNvPr id="0" name=""/>
        <dsp:cNvSpPr/>
      </dsp:nvSpPr>
      <dsp:spPr>
        <a:xfrm>
          <a:off x="1294636" y="447480"/>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F4AE7B-A97C-44E8-B3EC-31CC9F6CCD00}">
      <dsp:nvSpPr>
        <dsp:cNvPr id="0" name=""/>
        <dsp:cNvSpPr/>
      </dsp:nvSpPr>
      <dsp:spPr>
        <a:xfrm>
          <a:off x="1391733" y="468789"/>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16. Årsrapport Skibstrup Affaldscenter</a:t>
          </a:r>
          <a:endParaRPr lang="da-DK" sz="1200" kern="1200" dirty="0"/>
        </a:p>
      </dsp:txBody>
      <dsp:txXfrm>
        <a:off x="1391733" y="468789"/>
        <a:ext cx="5081446" cy="426172"/>
      </dsp:txXfrm>
    </dsp:sp>
    <dsp:sp modelId="{153A15C8-2B4A-428A-8728-0C74163AD443}">
      <dsp:nvSpPr>
        <dsp:cNvPr id="0" name=""/>
        <dsp:cNvSpPr/>
      </dsp:nvSpPr>
      <dsp:spPr>
        <a:xfrm>
          <a:off x="1294636" y="89496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5CB90-CD9E-43EE-9C0A-1D34DB7C8316}">
      <dsp:nvSpPr>
        <dsp:cNvPr id="0" name=""/>
        <dsp:cNvSpPr/>
      </dsp:nvSpPr>
      <dsp:spPr>
        <a:xfrm>
          <a:off x="1391733" y="916270"/>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Fornyelse af Helsingør Kraftvarmeværk - status</a:t>
          </a:r>
          <a:endParaRPr lang="da-DK" sz="1200" kern="1200" dirty="0"/>
        </a:p>
      </dsp:txBody>
      <dsp:txXfrm>
        <a:off x="1391733" y="916270"/>
        <a:ext cx="5081446" cy="426172"/>
      </dsp:txXfrm>
    </dsp:sp>
    <dsp:sp modelId="{FD403C41-2AC8-4D7F-971A-C7DA636458C4}">
      <dsp:nvSpPr>
        <dsp:cNvPr id="0" name=""/>
        <dsp:cNvSpPr/>
      </dsp:nvSpPr>
      <dsp:spPr>
        <a:xfrm>
          <a:off x="1294636" y="134244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A09C9-B373-4445-8651-F7C0348E9BA9}">
      <dsp:nvSpPr>
        <dsp:cNvPr id="0" name=""/>
        <dsp:cNvSpPr/>
      </dsp:nvSpPr>
      <dsp:spPr>
        <a:xfrm>
          <a:off x="1391733" y="1363751"/>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18. Kundeservice - status</a:t>
          </a:r>
          <a:endParaRPr lang="da-DK" sz="1200" kern="1200" dirty="0"/>
        </a:p>
      </dsp:txBody>
      <dsp:txXfrm>
        <a:off x="1391733" y="1363751"/>
        <a:ext cx="5081446" cy="426172"/>
      </dsp:txXfrm>
    </dsp:sp>
    <dsp:sp modelId="{4AB2CF5A-4380-45EF-A902-8B60CAE6BE95}">
      <dsp:nvSpPr>
        <dsp:cNvPr id="0" name=""/>
        <dsp:cNvSpPr/>
      </dsp:nvSpPr>
      <dsp:spPr>
        <a:xfrm>
          <a:off x="1294636" y="1789923"/>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31B97-3F7E-4FCE-92C6-53AC4A44C1C3}">
      <dsp:nvSpPr>
        <dsp:cNvPr id="0" name=""/>
        <dsp:cNvSpPr/>
      </dsp:nvSpPr>
      <dsp:spPr>
        <a:xfrm>
          <a:off x="1391733" y="1811232"/>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19. Øvrige bestyrelser</a:t>
          </a:r>
          <a:endParaRPr lang="da-DK" sz="1200" kern="1200" dirty="0"/>
        </a:p>
      </dsp:txBody>
      <dsp:txXfrm>
        <a:off x="1391733" y="1811232"/>
        <a:ext cx="5081446" cy="426172"/>
      </dsp:txXfrm>
    </dsp:sp>
    <dsp:sp modelId="{8C0600DD-7448-40EA-B0C7-8E4A40F1C50E}">
      <dsp:nvSpPr>
        <dsp:cNvPr id="0" name=""/>
        <dsp:cNvSpPr/>
      </dsp:nvSpPr>
      <dsp:spPr>
        <a:xfrm>
          <a:off x="1294636" y="223740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3A9E8-DD06-4CA7-8199-8ADF1B00118E}">
      <dsp:nvSpPr>
        <dsp:cNvPr id="0" name=""/>
        <dsp:cNvSpPr/>
      </dsp:nvSpPr>
      <dsp:spPr>
        <a:xfrm>
          <a:off x="1391733" y="2258712"/>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1391733" y="2258712"/>
        <a:ext cx="5081446" cy="426172"/>
      </dsp:txXfrm>
    </dsp:sp>
    <dsp:sp modelId="{012A26A6-789E-420B-A273-56BE789BDDA8}">
      <dsp:nvSpPr>
        <dsp:cNvPr id="0" name=""/>
        <dsp:cNvSpPr/>
      </dsp:nvSpPr>
      <dsp:spPr>
        <a:xfrm>
          <a:off x="1294636" y="268488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391733" y="2706193"/>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20. Fravigelse af tavshedspligt</a:t>
          </a:r>
          <a:endParaRPr lang="da-DK" sz="1200" kern="1200" dirty="0"/>
        </a:p>
      </dsp:txBody>
      <dsp:txXfrm>
        <a:off x="1391733" y="2706193"/>
        <a:ext cx="5081446" cy="426172"/>
      </dsp:txXfrm>
    </dsp:sp>
    <dsp:sp modelId="{2A516636-0A2D-407A-B97A-7FE17CB08F1E}">
      <dsp:nvSpPr>
        <dsp:cNvPr id="0" name=""/>
        <dsp:cNvSpPr/>
      </dsp:nvSpPr>
      <dsp:spPr>
        <a:xfrm>
          <a:off x="1294636" y="313236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391733" y="3153674"/>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21. Kommunikation</a:t>
          </a:r>
          <a:endParaRPr lang="da-DK" sz="1200" kern="1200" dirty="0"/>
        </a:p>
      </dsp:txBody>
      <dsp:txXfrm>
        <a:off x="1391733" y="3153674"/>
        <a:ext cx="5081446" cy="426172"/>
      </dsp:txXfrm>
    </dsp:sp>
    <dsp:sp modelId="{0691B33E-B597-4806-8249-A4359506E6D0}">
      <dsp:nvSpPr>
        <dsp:cNvPr id="0" name=""/>
        <dsp:cNvSpPr/>
      </dsp:nvSpPr>
      <dsp:spPr>
        <a:xfrm>
          <a:off x="1294636" y="357984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391733" y="3601155"/>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22. Mødeplan 2019</a:t>
          </a:r>
          <a:endParaRPr lang="da-DK" sz="1200" kern="1200" dirty="0"/>
        </a:p>
      </dsp:txBody>
      <dsp:txXfrm>
        <a:off x="1391733" y="3601155"/>
        <a:ext cx="5081446" cy="426172"/>
      </dsp:txXfrm>
    </dsp:sp>
    <dsp:sp modelId="{FD89FDDF-8FB0-4CFE-8862-8DAA37D3BD78}">
      <dsp:nvSpPr>
        <dsp:cNvPr id="0" name=""/>
        <dsp:cNvSpPr/>
      </dsp:nvSpPr>
      <dsp:spPr>
        <a:xfrm>
          <a:off x="1294636" y="4027327"/>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391733" y="4048636"/>
          <a:ext cx="5081446" cy="42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23. Eventuelt</a:t>
          </a:r>
          <a:endParaRPr lang="da-DK" sz="1200" kern="1200" dirty="0"/>
        </a:p>
      </dsp:txBody>
      <dsp:txXfrm>
        <a:off x="1391733" y="4048636"/>
        <a:ext cx="5081446" cy="426172"/>
      </dsp:txXfrm>
    </dsp:sp>
    <dsp:sp modelId="{AC042FCB-45A9-43EC-B3DC-E632081DCFA7}">
      <dsp:nvSpPr>
        <dsp:cNvPr id="0" name=""/>
        <dsp:cNvSpPr/>
      </dsp:nvSpPr>
      <dsp:spPr>
        <a:xfrm>
          <a:off x="1294636" y="4474808"/>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86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Forsyning Helsingør </a:t>
          </a:r>
          <a:r>
            <a:rPr lang="da-DK" sz="1900" kern="1200" dirty="0" err="1" smtClean="0"/>
            <a:t>Elhandel</a:t>
          </a:r>
          <a:r>
            <a:rPr lang="da-DK" sz="1900" kern="1200" dirty="0" smtClean="0"/>
            <a:t> A/S</a:t>
          </a:r>
          <a:endParaRPr lang="da-DK" sz="1900" kern="1200" dirty="0"/>
        </a:p>
      </dsp:txBody>
      <dsp:txXfrm>
        <a:off x="3862" y="802304"/>
        <a:ext cx="2322395" cy="690359"/>
      </dsp:txXfrm>
    </dsp:sp>
    <dsp:sp modelId="{940284F7-6D10-41D8-8ACD-416D43294B83}">
      <dsp:nvSpPr>
        <dsp:cNvPr id="0" name=""/>
        <dsp:cNvSpPr/>
      </dsp:nvSpPr>
      <dsp:spPr>
        <a:xfrm>
          <a:off x="386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30. april 2019</a:t>
          </a:r>
          <a:endParaRPr lang="da-DK" sz="2000" kern="1200" dirty="0"/>
        </a:p>
      </dsp:txBody>
      <dsp:txXfrm>
        <a:off x="3862" y="1492663"/>
        <a:ext cx="2322395" cy="1121332"/>
      </dsp:txXfrm>
    </dsp:sp>
    <dsp:sp modelId="{187005E2-D87A-40E6-9C8E-7FD75C4E37F9}">
      <dsp:nvSpPr>
        <dsp:cNvPr id="0" name=""/>
        <dsp:cNvSpPr/>
      </dsp:nvSpPr>
      <dsp:spPr>
        <a:xfrm>
          <a:off x="265139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Helsingør Kraftvarmeværk A/S</a:t>
          </a:r>
          <a:endParaRPr lang="da-DK" sz="1900" kern="1200" dirty="0"/>
        </a:p>
      </dsp:txBody>
      <dsp:txXfrm>
        <a:off x="2651392" y="802304"/>
        <a:ext cx="2322395" cy="690359"/>
      </dsp:txXfrm>
    </dsp:sp>
    <dsp:sp modelId="{76E536B2-B349-4D4E-BF84-00E38BD2E58E}">
      <dsp:nvSpPr>
        <dsp:cNvPr id="0" name=""/>
        <dsp:cNvSpPr/>
      </dsp:nvSpPr>
      <dsp:spPr>
        <a:xfrm>
          <a:off x="265139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6. maj 2019</a:t>
          </a:r>
          <a:endParaRPr lang="da-DK" sz="2000" kern="1200" dirty="0"/>
        </a:p>
      </dsp:txBody>
      <dsp:txXfrm>
        <a:off x="2651392" y="1492663"/>
        <a:ext cx="2322395" cy="1121332"/>
      </dsp:txXfrm>
    </dsp:sp>
    <dsp:sp modelId="{99B24E0E-7916-4BAF-A923-EC650141FB97}">
      <dsp:nvSpPr>
        <dsp:cNvPr id="0" name=""/>
        <dsp:cNvSpPr/>
      </dsp:nvSpPr>
      <dsp:spPr>
        <a:xfrm>
          <a:off x="5298923"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err="1" smtClean="0"/>
            <a:t>Scanenergi</a:t>
          </a:r>
          <a:r>
            <a:rPr lang="da-DK" sz="1900" kern="1200" dirty="0" smtClean="0"/>
            <a:t> koncernen</a:t>
          </a:r>
          <a:endParaRPr lang="da-DK" sz="1900" kern="1200" dirty="0"/>
        </a:p>
      </dsp:txBody>
      <dsp:txXfrm>
        <a:off x="5298923" y="802304"/>
        <a:ext cx="2322395" cy="690359"/>
      </dsp:txXfrm>
    </dsp:sp>
    <dsp:sp modelId="{BFFCF744-23E4-4784-989D-D18648BC38B0}">
      <dsp:nvSpPr>
        <dsp:cNvPr id="0" name=""/>
        <dsp:cNvSpPr/>
      </dsp:nvSpPr>
      <dsp:spPr>
        <a:xfrm>
          <a:off x="5298923"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25. april 2019</a:t>
          </a:r>
          <a:endParaRPr lang="da-DK" sz="2000" kern="1200" dirty="0"/>
        </a:p>
      </dsp:txBody>
      <dsp:txXfrm>
        <a:off x="5298923" y="1492663"/>
        <a:ext cx="2322395" cy="1121332"/>
      </dsp:txXfrm>
    </dsp:sp>
    <dsp:sp modelId="{A925800D-5F78-45A9-9F28-246E37D87B50}">
      <dsp:nvSpPr>
        <dsp:cNvPr id="0" name=""/>
        <dsp:cNvSpPr/>
      </dsp:nvSpPr>
      <dsp:spPr>
        <a:xfrm>
          <a:off x="7946454"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a-DK" sz="2000" kern="1200" dirty="0" smtClean="0"/>
            <a:t>Nordkøb A/S</a:t>
          </a:r>
          <a:endParaRPr lang="da-DK" sz="2000" kern="1200" dirty="0"/>
        </a:p>
      </dsp:txBody>
      <dsp:txXfrm>
        <a:off x="7946454" y="802304"/>
        <a:ext cx="2322395" cy="690359"/>
      </dsp:txXfrm>
    </dsp:sp>
    <dsp:sp modelId="{77BC4B87-FEBA-4F55-AFE0-9ED1194F90D0}">
      <dsp:nvSpPr>
        <dsp:cNvPr id="0" name=""/>
        <dsp:cNvSpPr/>
      </dsp:nvSpPr>
      <dsp:spPr>
        <a:xfrm>
          <a:off x="7946454"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7. maj 2019</a:t>
          </a:r>
          <a:endParaRPr lang="da-DK" sz="2000" kern="1200" dirty="0"/>
        </a:p>
      </dsp:txBody>
      <dsp:txXfrm>
        <a:off x="7946454" y="1492663"/>
        <a:ext cx="2322395" cy="11213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15-05-2019</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15-05-2019</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t>23</a:t>
            </a:fld>
            <a:endParaRPr lang="da-DK" dirty="0"/>
          </a:p>
        </p:txBody>
      </p:sp>
    </p:spTree>
    <p:extLst>
      <p:ext uri="{BB962C8B-B14F-4D97-AF65-F5344CB8AC3E}">
        <p14:creationId xmlns:p14="http://schemas.microsoft.com/office/powerpoint/2010/main" val="134311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34</a:t>
            </a:fld>
            <a:endParaRPr lang="da-DK" dirty="0"/>
          </a:p>
        </p:txBody>
      </p:sp>
    </p:spTree>
    <p:extLst>
      <p:ext uri="{BB962C8B-B14F-4D97-AF65-F5344CB8AC3E}">
        <p14:creationId xmlns:p14="http://schemas.microsoft.com/office/powerpoint/2010/main" val="285966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08890092-1092-4CA5-BBF5-8302DBDA62E3}" type="slidenum">
              <a:rPr lang="da-DK" smtClean="0"/>
              <a:pPr>
                <a:defRPr/>
              </a:pPr>
              <a:t>41</a:t>
            </a:fld>
            <a:endParaRPr lang="da-DK"/>
          </a:p>
        </p:txBody>
      </p:sp>
    </p:spTree>
    <p:extLst>
      <p:ext uri="{BB962C8B-B14F-4D97-AF65-F5344CB8AC3E}">
        <p14:creationId xmlns:p14="http://schemas.microsoft.com/office/powerpoint/2010/main" val="307599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r>
              <a:rPr lang="da-DK" smtClean="0"/>
              <a:t>24. april 2019</a:t>
            </a:r>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Offentligt referat af bestyrelsesmøde den 30. april 2019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r>
              <a:rPr lang="da-DK" smtClean="0"/>
              <a:t>24. april 2019</a:t>
            </a:r>
            <a:endParaRPr lang="da-DK" dirty="0"/>
          </a:p>
        </p:txBody>
      </p:sp>
      <p:sp>
        <p:nvSpPr>
          <p:cNvPr id="7" name="Pladsholder til sidefod 6"/>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r>
              <a:rPr lang="da-DK" smtClean="0"/>
              <a:t>24. april 2019</a:t>
            </a:r>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r>
              <a:rPr lang="da-DK" smtClean="0"/>
              <a:t>24. april 2019</a:t>
            </a:r>
            <a:endParaRPr lang="da-DK"/>
          </a:p>
        </p:txBody>
      </p:sp>
      <p:sp>
        <p:nvSpPr>
          <p:cNvPr id="8" name="Pladsholder til sidefod 7"/>
          <p:cNvSpPr>
            <a:spLocks noGrp="1"/>
          </p:cNvSpPr>
          <p:nvPr>
            <p:ph type="ftr" sz="quarter" idx="11"/>
          </p:nvPr>
        </p:nvSpPr>
        <p:spPr/>
        <p:txBody>
          <a:bodyPr/>
          <a:lstStyle/>
          <a:p>
            <a:r>
              <a:rPr lang="da-DK" smtClean="0"/>
              <a:t>Offentligt referat af bestyrelsesmøde den 30. april 2019 i Forsyning Helsingør A/S m.fl.</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246858"/>
            <a:ext cx="3801229" cy="8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8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685800" rtl="0" eaLnBrk="1" fontAlgn="auto" latinLnBrk="0" hangingPunct="1">
              <a:lnSpc>
                <a:spcPct val="100000"/>
              </a:lnSpc>
              <a:spcBef>
                <a:spcPts val="0"/>
              </a:spcBef>
              <a:spcAft>
                <a:spcPts val="180"/>
              </a:spcAft>
              <a:buClrTx/>
              <a:buSzTx/>
              <a:buFontTx/>
              <a:buNone/>
              <a:tabLst/>
              <a:defRPr/>
            </a:pPr>
            <a:endPar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350370"/>
            </a:xfrm>
            <a:prstGeom prst="rect">
              <a:avLst/>
            </a:prstGeom>
          </p:spPr>
          <p:txBody>
            <a:bodyPr lIns="0" tIns="0" rIns="144000" bIns="0">
              <a:spAutoFit/>
            </a:bodyPr>
            <a:lstStyle/>
            <a:p>
              <a:pPr indent="0" algn="r">
                <a:lnSpc>
                  <a:spcPct val="100000"/>
                </a:lnSpc>
                <a:spcAft>
                  <a:spcPts val="0"/>
                </a:spcAft>
                <a:defRPr/>
              </a:pPr>
              <a:r>
                <a:rPr lang="da-DK" sz="675"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675"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i</a:t>
              </a:r>
              <a:r>
                <a:rPr lang="da-DK" sz="675"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675"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675"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675"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675"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675"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675" noProof="1" smtClean="0">
                  <a:solidFill>
                    <a:schemeClr val="tx1">
                      <a:lumMod val="50000"/>
                      <a:lumOff val="50000"/>
                    </a:schemeClr>
                  </a:solidFill>
                  <a:ea typeface="Calibri" panose="020F0502020204030204" pitchFamily="34" charset="0"/>
                  <a:cs typeface="Arial" panose="020B0604020202020204" pitchFamily="34" charset="0"/>
                </a:rPr>
                <a:t> og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675"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675"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2"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273763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r>
              <a:rPr lang="da-DK" smtClean="0"/>
              <a:t>24. april 2019</a:t>
            </a:r>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Offentligt referat af bestyrelsesmøde den 30. april 2019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r>
              <a:rPr lang="da-DK" smtClean="0"/>
              <a:t>24. april 2019</a:t>
            </a:r>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Offentligt referat af bestyrelsesmøde den 30. april 2019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r>
              <a:rPr lang="da-DK" smtClean="0"/>
              <a:t>24. april 2019</a:t>
            </a:r>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Offentligt referat af bestyrelsesmøde den 30. april 2019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smtClean="0"/>
              <a:t>Offentligt r</a:t>
            </a:r>
            <a:r>
              <a:rPr lang="da-DK" sz="1600" b="1" dirty="0" smtClean="0"/>
              <a:t>eferat </a:t>
            </a:r>
            <a:r>
              <a:rPr lang="da-DK" sz="1600" b="1" dirty="0" smtClean="0"/>
              <a:t>af bestyrelsesmøde </a:t>
            </a:r>
            <a:r>
              <a:rPr lang="da-DK" sz="1600" b="1" dirty="0"/>
              <a:t>den </a:t>
            </a:r>
            <a:r>
              <a:rPr lang="da-DK" sz="1600" b="1" dirty="0" smtClean="0"/>
              <a:t>30. april 2019 </a:t>
            </a:r>
            <a:r>
              <a:rPr lang="da-DK" sz="1600" b="1" dirty="0"/>
              <a:t>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smtClean="0"/>
              <a:t>Elektrus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476672"/>
            <a:ext cx="10273151" cy="1157430"/>
          </a:xfrm>
        </p:spPr>
        <p:txBody>
          <a:bodyPr/>
          <a:lstStyle/>
          <a:p>
            <a:r>
              <a:rPr lang="da-DK" dirty="0" smtClean="0"/>
              <a:t>5. Beretning om Miljø- og Samfundsansvar 2018</a:t>
            </a:r>
            <a:endParaRPr lang="da-DK" dirty="0"/>
          </a:p>
        </p:txBody>
      </p:sp>
      <p:sp>
        <p:nvSpPr>
          <p:cNvPr id="4" name="Pladsholder til tekst 3"/>
          <p:cNvSpPr>
            <a:spLocks noGrp="1"/>
          </p:cNvSpPr>
          <p:nvPr>
            <p:ph type="body" sz="quarter" idx="13"/>
          </p:nvPr>
        </p:nvSpPr>
        <p:spPr>
          <a:xfrm>
            <a:off x="958850" y="1916832"/>
            <a:ext cx="5425181" cy="3666406"/>
          </a:xfrm>
        </p:spPr>
        <p:txBody>
          <a:bodyPr/>
          <a:lstStyle/>
          <a:p>
            <a:pPr>
              <a:buClr>
                <a:schemeClr val="accent1">
                  <a:lumMod val="60000"/>
                  <a:lumOff val="40000"/>
                </a:schemeClr>
              </a:buClr>
              <a:buNone/>
            </a:pPr>
            <a:r>
              <a:rPr lang="da-DK" sz="1600" dirty="0"/>
              <a:t>Bestyrelsen besluttede på bestyrelsesmøde den 6. december 2018, at miljøberetningen skulle ske i en form som blev kombineret med beretning om samfundsansvar. </a:t>
            </a:r>
            <a:endParaRPr lang="da-DK" sz="1600" dirty="0" smtClean="0"/>
          </a:p>
          <a:p>
            <a:pPr>
              <a:buClr>
                <a:schemeClr val="accent1">
                  <a:lumMod val="60000"/>
                  <a:lumOff val="40000"/>
                </a:schemeClr>
              </a:buClr>
              <a:buNone/>
            </a:pPr>
            <a:endParaRPr lang="da-DK" sz="1600" dirty="0"/>
          </a:p>
          <a:p>
            <a:pPr>
              <a:buClr>
                <a:schemeClr val="accent1">
                  <a:lumMod val="60000"/>
                  <a:lumOff val="40000"/>
                </a:schemeClr>
              </a:buClr>
              <a:buNone/>
            </a:pPr>
            <a:r>
              <a:rPr lang="da-DK" sz="1600" dirty="0" smtClean="0"/>
              <a:t>Med beretning </a:t>
            </a:r>
            <a:r>
              <a:rPr lang="da-DK" sz="1600" dirty="0"/>
              <a:t>om </a:t>
            </a:r>
            <a:r>
              <a:rPr lang="da-DK" sz="1600" dirty="0" smtClean="0"/>
              <a:t>miljø- </a:t>
            </a:r>
            <a:r>
              <a:rPr lang="da-DK" sz="1600" dirty="0"/>
              <a:t>og </a:t>
            </a:r>
            <a:r>
              <a:rPr lang="da-DK" sz="1600" dirty="0" smtClean="0"/>
              <a:t>samfundsansvar </a:t>
            </a:r>
            <a:r>
              <a:rPr lang="da-DK" sz="1600" dirty="0"/>
              <a:t>2018 opfylder </a:t>
            </a:r>
            <a:r>
              <a:rPr lang="da-DK" sz="1600" dirty="0" smtClean="0"/>
              <a:t>Forsyning Helsingør kravene </a:t>
            </a:r>
            <a:r>
              <a:rPr lang="da-DK" sz="1600" dirty="0"/>
              <a:t>i årsregnskabslovens § 99a om rapportering af samfundsansvar. </a:t>
            </a:r>
            <a:endParaRPr lang="da-DK" sz="1600" dirty="0" smtClean="0"/>
          </a:p>
          <a:p>
            <a:pPr>
              <a:buClr>
                <a:schemeClr val="accent1">
                  <a:lumMod val="60000"/>
                  <a:lumOff val="40000"/>
                </a:schemeClr>
              </a:buClr>
              <a:buNone/>
            </a:pPr>
            <a:endParaRPr lang="da-DK" sz="1600" dirty="0"/>
          </a:p>
          <a:p>
            <a:pPr>
              <a:buClr>
                <a:schemeClr val="accent1">
                  <a:lumMod val="60000"/>
                  <a:lumOff val="40000"/>
                </a:schemeClr>
              </a:buClr>
              <a:buNone/>
            </a:pPr>
            <a:r>
              <a:rPr lang="da-DK" sz="1600" dirty="0" smtClean="0"/>
              <a:t>Med </a:t>
            </a:r>
            <a:r>
              <a:rPr lang="da-DK" sz="1600" dirty="0"/>
              <a:t>vedtagelsen af den nye </a:t>
            </a:r>
            <a:r>
              <a:rPr lang="da-DK" sz="1600" dirty="0" err="1"/>
              <a:t>ejerstrategi</a:t>
            </a:r>
            <a:r>
              <a:rPr lang="da-DK" sz="1600" dirty="0"/>
              <a:t>, er det fastlagt, at Forsyning Helsingør skal udkomme med en miljøberetning. </a:t>
            </a:r>
          </a:p>
          <a:p>
            <a:endParaRPr lang="da-DK" sz="1600" dirty="0" smtClean="0"/>
          </a:p>
          <a:p>
            <a:pPr>
              <a:buNone/>
            </a:pPr>
            <a:endParaRPr lang="da-DK" sz="1600" dirty="0" smtClean="0"/>
          </a:p>
          <a:p>
            <a:r>
              <a:rPr lang="da-DK" sz="1600" b="1" dirty="0" smtClean="0"/>
              <a:t>Formand </a:t>
            </a:r>
            <a:r>
              <a:rPr lang="da-DK" sz="1600" b="1" dirty="0"/>
              <a:t>og direktion indstiller</a:t>
            </a:r>
            <a:r>
              <a:rPr lang="da-DK" sz="1600" dirty="0"/>
              <a:t>, at</a:t>
            </a:r>
          </a:p>
          <a:p>
            <a:pPr marL="465750" lvl="1" indent="-285750">
              <a:buClr>
                <a:schemeClr val="accent1"/>
              </a:buClr>
              <a:buFont typeface="Wingdings" panose="05000000000000000000" pitchFamily="2" charset="2"/>
              <a:buChar char="§"/>
            </a:pPr>
            <a:r>
              <a:rPr lang="da-DK" sz="1600" dirty="0" smtClean="0"/>
              <a:t>Beretningen tages til efterretning</a:t>
            </a:r>
          </a:p>
          <a:p>
            <a:pPr marL="465750" lvl="1" indent="-285750">
              <a:buClr>
                <a:schemeClr val="accent1"/>
              </a:buClr>
              <a:buFont typeface="Wingdings" panose="05000000000000000000" pitchFamily="2" charset="2"/>
              <a:buChar char="§"/>
            </a:pPr>
            <a:endParaRPr lang="da-DK" sz="1600" dirty="0"/>
          </a:p>
          <a:p>
            <a:pPr lvl="1" indent="0">
              <a:buClr>
                <a:schemeClr val="accent1"/>
              </a:buClr>
              <a:buNone/>
            </a:pPr>
            <a:r>
              <a:rPr lang="da-DK" sz="1600" b="1" i="1" dirty="0" smtClean="0"/>
              <a:t>Bestyrelsen tiltrådte indstillingen.</a:t>
            </a:r>
            <a:endParaRPr lang="da-DK" sz="1600" b="1" i="1" dirty="0"/>
          </a:p>
          <a:p>
            <a:endParaRPr lang="da-DK" dirty="0"/>
          </a:p>
        </p:txBody>
      </p:sp>
      <p:pic>
        <p:nvPicPr>
          <p:cNvPr id="8" name="Pladsholder til billede 7"/>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456040" y="2166938"/>
            <a:ext cx="5040560" cy="3118694"/>
          </a:xfrm>
          <a:prstGeom prst="rect">
            <a:avLst/>
          </a:prstGeom>
        </p:spPr>
      </p:pic>
      <p:sp>
        <p:nvSpPr>
          <p:cNvPr id="9" name="Afrundet rektangel 8"/>
          <p:cNvSpPr/>
          <p:nvPr/>
        </p:nvSpPr>
        <p:spPr>
          <a:xfrm>
            <a:off x="8953645" y="80628"/>
            <a:ext cx="3024336" cy="6480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dirty="0" smtClean="0"/>
              <a:t>Bilag 5.1 – Beretning om Miljø- og Samfundsansvar 2018</a:t>
            </a:r>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4381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6</a:t>
            </a:r>
            <a:r>
              <a:rPr lang="da-DK" dirty="0" smtClean="0"/>
              <a:t>. </a:t>
            </a:r>
            <a:r>
              <a:rPr lang="da-DK" dirty="0" smtClean="0"/>
              <a:t>Økonomi- og ledelsesrapportering</a:t>
            </a:r>
            <a:endParaRPr lang="da-DK" dirty="0"/>
          </a:p>
        </p:txBody>
      </p:sp>
      <p:sp>
        <p:nvSpPr>
          <p:cNvPr id="3" name="Pladsholder til tekst 2"/>
          <p:cNvSpPr>
            <a:spLocks noGrp="1"/>
          </p:cNvSpPr>
          <p:nvPr>
            <p:ph type="body" sz="quarter" idx="13"/>
          </p:nvPr>
        </p:nvSpPr>
        <p:spPr>
          <a:xfrm>
            <a:off x="958850" y="2166938"/>
            <a:ext cx="6217270" cy="3416300"/>
          </a:xfrm>
        </p:spPr>
        <p:txBody>
          <a:bodyPr/>
          <a:lstStyle/>
          <a:p>
            <a:r>
              <a:rPr lang="da-DK" dirty="0"/>
              <a:t>Tavshedspligt ej fraveget for dette punkt – dog følger på næste slides et resumé af det på bestyrelsesmødet gennemgåede punkt.</a:t>
            </a:r>
          </a:p>
          <a:p>
            <a:endParaRPr lang="da-DK" dirty="0"/>
          </a:p>
        </p:txBody>
      </p:sp>
      <p:pic>
        <p:nvPicPr>
          <p:cNvPr id="7" name="Pladsholder til indhold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11</a:t>
            </a:fld>
            <a:endParaRPr lang="da-DK" dirty="0"/>
          </a:p>
        </p:txBody>
      </p:sp>
    </p:spTree>
    <p:extLst>
      <p:ext uri="{BB962C8B-B14F-4D97-AF65-F5344CB8AC3E}">
        <p14:creationId xmlns:p14="http://schemas.microsoft.com/office/powerpoint/2010/main" val="334208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LIS-rapportering</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12</a:t>
            </a:fld>
            <a:endParaRPr lang="da-DK" dirty="0"/>
          </a:p>
        </p:txBody>
      </p:sp>
      <p:sp>
        <p:nvSpPr>
          <p:cNvPr id="5" name="Pladsholder til indhold 4"/>
          <p:cNvSpPr>
            <a:spLocks noGrp="1"/>
          </p:cNvSpPr>
          <p:nvPr>
            <p:ph sz="quarter" idx="15"/>
          </p:nvPr>
        </p:nvSpPr>
        <p:spPr>
          <a:xfrm>
            <a:off x="960000" y="1556792"/>
            <a:ext cx="10273151" cy="4026446"/>
          </a:xfrm>
        </p:spPr>
        <p:txBody>
          <a:bodyPr/>
          <a:lstStyle/>
          <a:p>
            <a:pPr marL="342900" indent="-342900">
              <a:buClr>
                <a:schemeClr val="accent1"/>
              </a:buClr>
              <a:buFont typeface="Wingdings" panose="05000000000000000000" pitchFamily="2" charset="2"/>
              <a:buChar char="§"/>
            </a:pPr>
            <a:r>
              <a:rPr lang="da-DK" dirty="0"/>
              <a:t>LIS rapporteringen pr. februar ÅTD 2019 blev præsenteret for bestyrelsen. Rapporteringen omfatter nøgletal vedrørende opfølgning på afsætning af produkter og tjenesteydelser, drifts- og produktionsforhold, forudsætninger vedrørende økonomi m.v., kundeservice og personaleforhold.</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Afsætningen af el var væsentligt under budget på grund af indkøringsproblemer i prøvedriftsperioden vedrørende fornyelsen af Helsingør Kraftvarmeværk. Ledningstabet i vandselskabet var over budget, hvilket undersøges, både i forhold til datagrundlag og eventuelle lækager på ledningsnettet. Service-måltallene for koncernens kundeservice var under budget, men har i de seneste to måneder rettet sig.</a:t>
            </a:r>
          </a:p>
          <a:p>
            <a:r>
              <a:rPr lang="da-DK" dirty="0"/>
              <a:t> </a:t>
            </a:r>
          </a:p>
          <a:p>
            <a:endParaRPr lang="da-DK" dirty="0"/>
          </a:p>
          <a:p>
            <a:r>
              <a:rPr lang="da-DK" dirty="0"/>
              <a:t> </a:t>
            </a:r>
          </a:p>
          <a:p>
            <a:r>
              <a:rPr lang="da-DK" dirty="0" smtClean="0"/>
              <a:t>.</a:t>
            </a:r>
            <a:endParaRPr lang="da-DK" dirty="0"/>
          </a:p>
          <a:p>
            <a:r>
              <a:rPr lang="da-DK" dirty="0"/>
              <a:t> </a:t>
            </a:r>
          </a:p>
          <a:p>
            <a:endParaRPr lang="da-DK" dirty="0"/>
          </a:p>
        </p:txBody>
      </p:sp>
    </p:spTree>
    <p:extLst>
      <p:ext uri="{BB962C8B-B14F-4D97-AF65-F5344CB8AC3E}">
        <p14:creationId xmlns:p14="http://schemas.microsoft.com/office/powerpoint/2010/main" val="323540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Nettoomsætning og driftsresultat</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
        <p:nvSpPr>
          <p:cNvPr id="5" name="Pladsholder til indhold 4"/>
          <p:cNvSpPr>
            <a:spLocks noGrp="1"/>
          </p:cNvSpPr>
          <p:nvPr>
            <p:ph sz="quarter" idx="15"/>
          </p:nvPr>
        </p:nvSpPr>
        <p:spPr>
          <a:xfrm>
            <a:off x="960000" y="1916832"/>
            <a:ext cx="10273151" cy="3666406"/>
          </a:xfrm>
        </p:spPr>
        <p:txBody>
          <a:bodyPr/>
          <a:lstStyle/>
          <a:p>
            <a:pPr marL="342900" indent="-342900">
              <a:buClr>
                <a:schemeClr val="accent1"/>
              </a:buClr>
              <a:buFont typeface="Wingdings" panose="05000000000000000000" pitchFamily="2" charset="2"/>
              <a:buChar char="§"/>
            </a:pPr>
            <a:r>
              <a:rPr lang="da-DK" dirty="0"/>
              <a:t>Koncernens nettoomsætning og driftsresultat før skat og over-/underdækninger, og koncernelimineringer pr. februar ÅTD 2019 blev præsenteret for bestyrelsen. </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Den samlede nettoomsætning udgjorde 128,7 mio.kr., mod budgetteret 139,5 mio.kr. Faldet kan primært henføres til et lavere varmesalg fra varmeselskaberne som følge af et lavere antal graddage, og lavere el-indtægter i Helsingør Kraftvarmeværk, som følge indkøringsproblemerne jfr. ovenfor.</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Det samlede resultat før skat og over-/underdækninger udgjorde 9,8 mio.kr. mod budgetteret 8,1 mio.kr. Stigningen kan primært henføres til Elektrus (på grund af en senere tarifnedsættelse end budgetteret, som følge af varslingsfrist) og spildevandsselskabet, mens varmeselskabet og Helsingør Kraftvarmeselskab trækker i den modsatte retning.</a:t>
            </a:r>
          </a:p>
          <a:p>
            <a:endParaRPr lang="da-DK" dirty="0"/>
          </a:p>
        </p:txBody>
      </p:sp>
      <p:sp>
        <p:nvSpPr>
          <p:cNvPr id="6" name="Rektangel 5"/>
          <p:cNvSpPr/>
          <p:nvPr/>
        </p:nvSpPr>
        <p:spPr>
          <a:xfrm>
            <a:off x="3048000" y="1028343"/>
            <a:ext cx="6096000" cy="369332"/>
          </a:xfrm>
          <a:prstGeom prst="rect">
            <a:avLst/>
          </a:prstGeom>
        </p:spPr>
        <p:txBody>
          <a:bodyPr>
            <a:spAutoFit/>
          </a:bodyPr>
          <a:lstStyle/>
          <a:p>
            <a:r>
              <a:rPr lang="da-DK" dirty="0"/>
              <a:t> </a:t>
            </a:r>
          </a:p>
        </p:txBody>
      </p:sp>
    </p:spTree>
    <p:extLst>
      <p:ext uri="{BB962C8B-B14F-4D97-AF65-F5344CB8AC3E}">
        <p14:creationId xmlns:p14="http://schemas.microsoft.com/office/powerpoint/2010/main" val="174464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Regulatoriske</a:t>
            </a:r>
            <a:r>
              <a:rPr lang="da-DK" dirty="0" smtClean="0"/>
              <a:t> forhold</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
        <p:nvSpPr>
          <p:cNvPr id="5" name="Pladsholder til indhold 4"/>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smtClean="0"/>
              <a:t>Koncernselskabernes </a:t>
            </a:r>
            <a:r>
              <a:rPr lang="da-DK" dirty="0"/>
              <a:t>foreløbigt opgjorte </a:t>
            </a:r>
            <a:r>
              <a:rPr lang="da-DK" dirty="0" err="1"/>
              <a:t>regulatoriske</a:t>
            </a:r>
            <a:r>
              <a:rPr lang="da-DK" dirty="0"/>
              <a:t> forhold </a:t>
            </a:r>
            <a:r>
              <a:rPr lang="da-DK" dirty="0" smtClean="0"/>
              <a:t>pr. februar 2019 </a:t>
            </a:r>
            <a:r>
              <a:rPr lang="da-DK" dirty="0" smtClean="0"/>
              <a:t>blev </a:t>
            </a:r>
            <a:r>
              <a:rPr lang="da-DK" dirty="0"/>
              <a:t>præsenteret for bestyrelsen</a:t>
            </a:r>
          </a:p>
        </p:txBody>
      </p:sp>
    </p:spTree>
    <p:extLst>
      <p:ext uri="{BB962C8B-B14F-4D97-AF65-F5344CB8AC3E}">
        <p14:creationId xmlns:p14="http://schemas.microsoft.com/office/powerpoint/2010/main" val="365143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Anlægsinvesteringer</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sp>
        <p:nvSpPr>
          <p:cNvPr id="5" name="Pladsholder til indhold 4"/>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a:t>Anlægsrapporteringen pr. februar 2019 blev præsenteret for bestyrelsen. </a:t>
            </a:r>
            <a:endParaRPr lang="da-DK" dirty="0" smtClean="0"/>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Koncernens </a:t>
            </a:r>
            <a:r>
              <a:rPr lang="da-DK" dirty="0"/>
              <a:t>selskaber har ved udgangen af februar investeret for i alt 60,8 mio.kr., svarende til 18 pct. af det samlede reviderede anlægsbudget for helåret 2019.</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Bestyrelsen tog den samlede økonomi- og ledelsesrapportering for koncernen til efterretning.</a:t>
            </a:r>
          </a:p>
          <a:p>
            <a:endParaRPr lang="da-DK" dirty="0"/>
          </a:p>
        </p:txBody>
      </p:sp>
    </p:spTree>
    <p:extLst>
      <p:ext uri="{BB962C8B-B14F-4D97-AF65-F5344CB8AC3E}">
        <p14:creationId xmlns:p14="http://schemas.microsoft.com/office/powerpoint/2010/main" val="231606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trike="sngStrike" dirty="0" smtClean="0"/>
              <a:t>7. Opfølgning Strategi 2020</a:t>
            </a:r>
            <a:endParaRPr lang="da-DK" strike="sngStrike" dirty="0"/>
          </a:p>
        </p:txBody>
      </p:sp>
      <p:sp>
        <p:nvSpPr>
          <p:cNvPr id="3" name="Pladsholder til tekst 2"/>
          <p:cNvSpPr>
            <a:spLocks noGrp="1"/>
          </p:cNvSpPr>
          <p:nvPr>
            <p:ph type="body" sz="quarter" idx="13"/>
          </p:nvPr>
        </p:nvSpPr>
        <p:spPr>
          <a:xfrm>
            <a:off x="958850" y="1634102"/>
            <a:ext cx="10537750" cy="3877128"/>
          </a:xfrm>
        </p:spPr>
        <p:txBody>
          <a:bodyPr/>
          <a:lstStyle/>
          <a:p>
            <a:pPr>
              <a:buClr>
                <a:schemeClr val="accent1"/>
              </a:buClr>
              <a:buNone/>
            </a:pPr>
            <a:r>
              <a:rPr lang="da-DK" sz="1800" dirty="0" smtClean="0"/>
              <a:t>Tavshedspligt ej fraveget for dette punkt.</a:t>
            </a:r>
            <a:endParaRPr lang="da-DK" sz="1800" dirty="0"/>
          </a:p>
          <a:p>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16</a:t>
            </a:fld>
            <a:endParaRPr lang="da-DK" dirty="0"/>
          </a:p>
        </p:txBody>
      </p:sp>
      <p:sp>
        <p:nvSpPr>
          <p:cNvPr id="4" name="Pladsholder til sidefod 3"/>
          <p:cNvSpPr>
            <a:spLocks noGrp="1"/>
          </p:cNvSpPr>
          <p:nvPr>
            <p:ph type="ftr" sz="quarter" idx="11"/>
          </p:nvPr>
        </p:nvSpPr>
        <p:spPr/>
        <p:txBody>
          <a:bodyPr/>
          <a:lstStyle/>
          <a:p>
            <a:r>
              <a:rPr lang="da-DK" dirty="0" smtClean="0"/>
              <a:t>Offentligt referat af bestyrelsesmøde den 30. april 2019 i Forsyning Helsingør A/S m.fl.</a:t>
            </a:r>
            <a:endParaRPr lang="da-DK" dirty="0"/>
          </a:p>
        </p:txBody>
      </p:sp>
    </p:spTree>
    <p:extLst>
      <p:ext uri="{BB962C8B-B14F-4D97-AF65-F5344CB8AC3E}">
        <p14:creationId xmlns:p14="http://schemas.microsoft.com/office/powerpoint/2010/main" val="2202464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8. Redegørelse for god selskabsledelse</a:t>
            </a:r>
            <a:endParaRPr lang="da-DK" dirty="0"/>
          </a:p>
        </p:txBody>
      </p:sp>
      <p:sp>
        <p:nvSpPr>
          <p:cNvPr id="3" name="Pladsholder til tekst 2"/>
          <p:cNvSpPr>
            <a:spLocks noGrp="1"/>
          </p:cNvSpPr>
          <p:nvPr>
            <p:ph type="body" sz="quarter" idx="13"/>
          </p:nvPr>
        </p:nvSpPr>
        <p:spPr>
          <a:xfrm>
            <a:off x="958850" y="1634102"/>
            <a:ext cx="6577310" cy="3949136"/>
          </a:xfrm>
        </p:spPr>
        <p:txBody>
          <a:bodyPr/>
          <a:lstStyle/>
          <a:p>
            <a:r>
              <a:rPr lang="da-DK" sz="1600" dirty="0" smtClean="0"/>
              <a:t>På bestyrelsesseminar den 28.-29. august 2018 var der i bestyrelsen enighed om, at bestyrelsen årligt bør udarbejde en redegørelse for god selskabsledelse. </a:t>
            </a:r>
          </a:p>
          <a:p>
            <a:endParaRPr lang="da-DK" sz="1600" dirty="0"/>
          </a:p>
          <a:p>
            <a:r>
              <a:rPr lang="da-DK" sz="1600" dirty="0" smtClean="0"/>
              <a:t>Det er Direktionens vurdering, at DANVA m.fl. kodeks for god selskabsledelse er det mest relevante for Forsyning Helsingør</a:t>
            </a:r>
            <a:r>
              <a:rPr lang="da-DK" sz="1600" dirty="0"/>
              <a:t>.</a:t>
            </a:r>
            <a:endParaRPr lang="da-DK" sz="1600" dirty="0" smtClean="0"/>
          </a:p>
          <a:p>
            <a:endParaRPr lang="da-DK" sz="1600" dirty="0"/>
          </a:p>
          <a:p>
            <a:r>
              <a:rPr lang="da-DK" sz="1600" dirty="0" smtClean="0"/>
              <a:t>Direktionen har ud fra tidligere drøftelser med bestyrelsen udarbejdet redegørelse for god selskabsledelse, jf. bilag 8.1.</a:t>
            </a:r>
          </a:p>
          <a:p>
            <a:endParaRPr lang="da-DK" sz="1600" dirty="0" smtClean="0"/>
          </a:p>
          <a:p>
            <a:r>
              <a:rPr lang="da-DK" sz="1600" dirty="0" smtClean="0"/>
              <a:t>Det er Direktionens vurdering, at redegørelsen udtrykker selskabets og bestyrelsens arbejde med god selskabsledelse.</a:t>
            </a:r>
          </a:p>
          <a:p>
            <a:endParaRPr lang="da-DK" sz="1600" dirty="0"/>
          </a:p>
          <a:p>
            <a:r>
              <a:rPr lang="da-DK" sz="1600" dirty="0" smtClean="0"/>
              <a:t>Direktionen indstiller, at bestyrelsen</a:t>
            </a:r>
          </a:p>
          <a:p>
            <a:pPr marL="522900" lvl="1" indent="-342900">
              <a:buFont typeface="Wingdings" panose="05000000000000000000" pitchFamily="2" charset="2"/>
              <a:buChar char="§"/>
            </a:pPr>
            <a:r>
              <a:rPr lang="da-DK" sz="1600" dirty="0" smtClean="0"/>
              <a:t>godkender Redegørelse for god selskabsledelse, jf. bilag 8.1, og at denne offentliggøres.</a:t>
            </a:r>
          </a:p>
          <a:p>
            <a:pPr lvl="1" indent="0">
              <a:buNone/>
            </a:pPr>
            <a:endParaRPr lang="da-DK" sz="1600" dirty="0"/>
          </a:p>
          <a:p>
            <a:pPr lvl="1" indent="0">
              <a:buNone/>
            </a:pPr>
            <a:r>
              <a:rPr lang="da-DK" sz="1600" b="1" i="1" dirty="0"/>
              <a:t>Bestyrelsen tiltrådte indstillingen.</a:t>
            </a:r>
          </a:p>
          <a:p>
            <a:pPr lvl="1" indent="0">
              <a:buNone/>
            </a:pPr>
            <a:endParaRPr lang="da-DK" sz="1600" dirty="0"/>
          </a:p>
        </p:txBody>
      </p:sp>
      <p:pic>
        <p:nvPicPr>
          <p:cNvPr id="8" name="Pladsholder til billede 7"/>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264" b="9264"/>
          <a:stretch>
            <a:fillRect/>
          </a:stretch>
        </p:blipFill>
        <p:spPr>
          <a:xfrm>
            <a:off x="8256588" y="2166938"/>
            <a:ext cx="2976562" cy="3416300"/>
          </a:xfrm>
          <a:prstGeom prst="rect">
            <a:avLst/>
          </a:prstGeom>
          <a:ln>
            <a:noFill/>
          </a:ln>
          <a:effectLst>
            <a:outerShdw blurRad="292100" dist="139700" dir="2700000" algn="tl" rotWithShape="0">
              <a:srgbClr val="333333">
                <a:alpha val="65000"/>
              </a:srgbClr>
            </a:outerShdw>
          </a:effectLst>
        </p:spPr>
      </p:pic>
      <p:sp>
        <p:nvSpPr>
          <p:cNvPr id="7" name="Afrundet rektangel 6"/>
          <p:cNvSpPr/>
          <p:nvPr/>
        </p:nvSpPr>
        <p:spPr>
          <a:xfrm>
            <a:off x="8976320" y="404664"/>
            <a:ext cx="2736304" cy="6480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dirty="0" smtClean="0"/>
              <a:t>Bilag 8.1 – Redegørelse for god selskabsledelse</a:t>
            </a:r>
          </a:p>
        </p:txBody>
      </p:sp>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17</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9008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9. </a:t>
            </a:r>
            <a:r>
              <a:rPr lang="da-DK" dirty="0"/>
              <a:t>Bestyrelsessammensætning</a:t>
            </a:r>
          </a:p>
        </p:txBody>
      </p:sp>
      <p:sp>
        <p:nvSpPr>
          <p:cNvPr id="4" name="Pladsholder til indhold 3"/>
          <p:cNvSpPr>
            <a:spLocks noGrp="1"/>
          </p:cNvSpPr>
          <p:nvPr>
            <p:ph sz="quarter" idx="15"/>
          </p:nvPr>
        </p:nvSpPr>
        <p:spPr>
          <a:xfrm>
            <a:off x="960000" y="1340768"/>
            <a:ext cx="10273151" cy="5112569"/>
          </a:xfrm>
        </p:spPr>
        <p:txBody>
          <a:bodyPr/>
          <a:lstStyle/>
          <a:p>
            <a:pPr lvl="0"/>
            <a:r>
              <a:rPr lang="da-DK" sz="1600" dirty="0" smtClean="0"/>
              <a:t>På byrådsmøde den 29. oktober 2018, besluttede Byrådet at godkende anbefalingen fra bestyrelsen i Forsyning Helsingør om, at der udarbejdes et oplæg om bestyrelsessammensætning i Forsyning Helsingør til den kommende generalforsamling den 28. maj 2019.</a:t>
            </a:r>
          </a:p>
          <a:p>
            <a:pPr lvl="0"/>
            <a:endParaRPr lang="da-DK" sz="1600" dirty="0" smtClean="0"/>
          </a:p>
          <a:p>
            <a:pPr>
              <a:buClr>
                <a:schemeClr val="accent1"/>
              </a:buClr>
              <a:buNone/>
            </a:pPr>
            <a:r>
              <a:rPr lang="da-DK" sz="1600" dirty="0"/>
              <a:t>På bestyrelsesseminar og bestyrelsesmøde den 15. november 2018 drøftede </a:t>
            </a:r>
            <a:r>
              <a:rPr lang="da-DK" sz="1600" dirty="0" smtClean="0"/>
              <a:t>bestyrelsen således, </a:t>
            </a:r>
            <a:r>
              <a:rPr lang="da-DK" sz="1600" dirty="0"/>
              <a:t>hvori god selskabsledelse består, samt hvilke ønsker bestyrelsen har til Forsyning </a:t>
            </a:r>
            <a:r>
              <a:rPr lang="da-DK" sz="1600" dirty="0" smtClean="0"/>
              <a:t>Helsingørs </a:t>
            </a:r>
            <a:r>
              <a:rPr lang="da-DK" sz="1600" dirty="0"/>
              <a:t>bestyrelse. Lars Goldschmidt </a:t>
            </a:r>
            <a:r>
              <a:rPr lang="da-DK" sz="1600" dirty="0" smtClean="0"/>
              <a:t>deltog i </a:t>
            </a:r>
            <a:r>
              <a:rPr lang="da-DK" sz="1600" dirty="0"/>
              <a:t>det pågældende bestyrelsesseminar.</a:t>
            </a:r>
          </a:p>
          <a:p>
            <a:pPr marL="342900" indent="-342900">
              <a:buClr>
                <a:schemeClr val="accent1"/>
              </a:buClr>
              <a:buFont typeface="Wingdings" panose="05000000000000000000" pitchFamily="2" charset="2"/>
              <a:buChar char="§"/>
            </a:pPr>
            <a:endParaRPr lang="da-DK" sz="1600" dirty="0"/>
          </a:p>
          <a:p>
            <a:pPr>
              <a:buClr>
                <a:schemeClr val="accent1"/>
              </a:buClr>
              <a:buNone/>
            </a:pPr>
            <a:r>
              <a:rPr lang="da-DK" sz="1600" dirty="0"/>
              <a:t>Det blev på </a:t>
            </a:r>
            <a:r>
              <a:rPr lang="da-DK" sz="1600" dirty="0" smtClean="0"/>
              <a:t>det pågældende bestyrelsesmøde </a:t>
            </a:r>
            <a:r>
              <a:rPr lang="da-DK" sz="1600" dirty="0"/>
              <a:t>den 15. november 2018 </a:t>
            </a:r>
            <a:r>
              <a:rPr lang="da-DK" sz="1600" dirty="0" smtClean="0"/>
              <a:t>samtidig besluttet </a:t>
            </a:r>
            <a:r>
              <a:rPr lang="da-DK" sz="1600" dirty="0"/>
              <a:t>at anmode Lars </a:t>
            </a:r>
            <a:r>
              <a:rPr lang="da-DK" sz="1600" dirty="0" smtClean="0"/>
              <a:t>Goldschmidt om </a:t>
            </a:r>
            <a:r>
              <a:rPr lang="da-DK" sz="1600" dirty="0"/>
              <a:t>at sammenfatte bestyrelsens drøftelser og konklusioner</a:t>
            </a:r>
            <a:r>
              <a:rPr lang="da-DK" sz="1600" dirty="0" smtClean="0"/>
              <a:t>.</a:t>
            </a:r>
          </a:p>
          <a:p>
            <a:pPr>
              <a:buClr>
                <a:schemeClr val="accent1"/>
              </a:buClr>
              <a:buNone/>
            </a:pPr>
            <a:endParaRPr lang="da-DK" sz="1600" dirty="0"/>
          </a:p>
          <a:p>
            <a:pPr>
              <a:buClr>
                <a:schemeClr val="accent1"/>
              </a:buClr>
              <a:buNone/>
            </a:pPr>
            <a:r>
              <a:rPr lang="da-DK" sz="1600" dirty="0" smtClean="0"/>
              <a:t>Bestyrelsen besluttede den 6. december 2018 at fortsætte og konkludere på diskussionen på bestyrelsesmødet i april 2019.</a:t>
            </a:r>
            <a:endParaRPr lang="da-DK" sz="1600" dirty="0"/>
          </a:p>
          <a:p>
            <a:pPr marL="342900" indent="-342900">
              <a:buClr>
                <a:schemeClr val="accent1"/>
              </a:buClr>
              <a:buFont typeface="Wingdings" panose="05000000000000000000" pitchFamily="2" charset="2"/>
              <a:buChar char="§"/>
            </a:pPr>
            <a:endParaRPr lang="da-DK" sz="1600" b="1" i="1" dirty="0"/>
          </a:p>
          <a:p>
            <a:pPr>
              <a:buClr>
                <a:schemeClr val="accent1"/>
              </a:buClr>
              <a:buNone/>
            </a:pPr>
            <a:r>
              <a:rPr lang="da-DK" sz="1600" b="1" u="sng" dirty="0"/>
              <a:t>Sammenfatningen</a:t>
            </a:r>
          </a:p>
          <a:p>
            <a:pPr marL="522900" lvl="1" indent="-342900">
              <a:buClr>
                <a:schemeClr val="accent1"/>
              </a:buClr>
              <a:buFont typeface="Wingdings" panose="05000000000000000000" pitchFamily="2" charset="2"/>
              <a:buChar char="§"/>
            </a:pPr>
            <a:r>
              <a:rPr lang="da-DK" sz="1600" dirty="0"/>
              <a:t>Bestyrelsen fremstår som en godt samarbejdende gruppe med dybde i de forskellige kompetenceområder</a:t>
            </a:r>
          </a:p>
          <a:p>
            <a:pPr marL="522900" lvl="1" indent="-342900">
              <a:buClr>
                <a:schemeClr val="accent1"/>
              </a:buClr>
              <a:buFont typeface="Wingdings" panose="05000000000000000000" pitchFamily="2" charset="2"/>
              <a:buChar char="§"/>
            </a:pPr>
            <a:r>
              <a:rPr lang="da-DK" sz="1600" dirty="0"/>
              <a:t>Bestyrelsen har en god størrelse med bidrag fra alle bestyrelsesmedlemmer</a:t>
            </a:r>
          </a:p>
          <a:p>
            <a:pPr marL="522900" lvl="1" indent="-342900">
              <a:buClr>
                <a:schemeClr val="accent1"/>
              </a:buClr>
              <a:buFont typeface="Wingdings" panose="05000000000000000000" pitchFamily="2" charset="2"/>
              <a:buChar char="§"/>
            </a:pPr>
            <a:r>
              <a:rPr lang="da-DK" sz="1600" dirty="0"/>
              <a:t>En forøgelse af bestyrelsens medlemstal kan ikke anbefales, da det risikerer at formindske bestyrelsens effektivitet</a:t>
            </a:r>
          </a:p>
          <a:p>
            <a:pPr marL="522900" lvl="1" indent="-342900">
              <a:buClr>
                <a:schemeClr val="accent1"/>
              </a:buClr>
              <a:buFont typeface="Wingdings" panose="05000000000000000000" pitchFamily="2" charset="2"/>
              <a:buChar char="§"/>
            </a:pPr>
            <a:r>
              <a:rPr lang="da-DK" sz="1600" dirty="0"/>
              <a:t>En forøgelse synes ej heller at kunne begrundes i et behov for at tilføre bestyrelsen yderligere kompetencer</a:t>
            </a:r>
          </a:p>
          <a:p>
            <a:pPr lvl="0"/>
            <a:endParaRPr lang="da-DK" sz="1500" dirty="0" smtClean="0"/>
          </a:p>
          <a:p>
            <a:endParaRPr lang="da-DK" dirty="0"/>
          </a:p>
        </p:txBody>
      </p:sp>
      <p:sp>
        <p:nvSpPr>
          <p:cNvPr id="5" name="Afrundet rektangel 4"/>
          <p:cNvSpPr/>
          <p:nvPr/>
        </p:nvSpPr>
        <p:spPr>
          <a:xfrm>
            <a:off x="8400256" y="188641"/>
            <a:ext cx="3024336" cy="93610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a-DK" sz="1300" b="1" dirty="0" smtClean="0"/>
              <a:t>Bilag 9.1 </a:t>
            </a:r>
            <a:r>
              <a:rPr lang="da-DK" sz="1300" dirty="0" smtClean="0"/>
              <a:t>– Sammenfatning af bestyrelsesdrøftelse fra Lars Goldschmidt</a:t>
            </a:r>
          </a:p>
          <a:p>
            <a:r>
              <a:rPr lang="da-DK" sz="1300" b="1" dirty="0" smtClean="0"/>
              <a:t>Bilag 9.2 </a:t>
            </a:r>
            <a:r>
              <a:rPr lang="da-DK" sz="1300" dirty="0" smtClean="0"/>
              <a:t>– Notat af 30. august 2017 fra Horten vedr. observatører i bestyrelser </a:t>
            </a:r>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18</a:t>
            </a:fld>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57602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906137"/>
          </a:xfrm>
        </p:spPr>
        <p:txBody>
          <a:bodyPr/>
          <a:lstStyle/>
          <a:p>
            <a:r>
              <a:rPr lang="da-DK" dirty="0" smtClean="0"/>
              <a:t>9. Bestyrelsessammensætning</a:t>
            </a:r>
            <a:endParaRPr lang="da-DK" dirty="0"/>
          </a:p>
        </p:txBody>
      </p:sp>
      <p:sp>
        <p:nvSpPr>
          <p:cNvPr id="4" name="Pladsholder til indhold 3"/>
          <p:cNvSpPr>
            <a:spLocks noGrp="1"/>
          </p:cNvSpPr>
          <p:nvPr>
            <p:ph sz="quarter" idx="15"/>
          </p:nvPr>
        </p:nvSpPr>
        <p:spPr>
          <a:xfrm>
            <a:off x="960000" y="1094778"/>
            <a:ext cx="10273151" cy="5241794"/>
          </a:xfrm>
        </p:spPr>
        <p:txBody>
          <a:bodyPr/>
          <a:lstStyle/>
          <a:p>
            <a:pPr lvl="0"/>
            <a:r>
              <a:rPr lang="da-DK" sz="1500" b="1" dirty="0"/>
              <a:t>Nuværende bestyrelse samt konsekvenser af yderligere to forbrugervalgte medlemmer:</a:t>
            </a:r>
          </a:p>
          <a:p>
            <a:pPr lvl="0"/>
            <a:r>
              <a:rPr lang="da-DK" sz="1500" dirty="0"/>
              <a:t>Den nuværende bestyrelse består som bekendt af:</a:t>
            </a:r>
          </a:p>
          <a:p>
            <a:pPr marL="342900" lvl="0" indent="-342900">
              <a:buClr>
                <a:schemeClr val="accent1"/>
              </a:buClr>
              <a:buFont typeface="Wingdings" panose="05000000000000000000" pitchFamily="2" charset="2"/>
              <a:buChar char="§"/>
            </a:pPr>
            <a:r>
              <a:rPr lang="da-DK" sz="1500" dirty="0"/>
              <a:t>4 byrådsmedlemmer</a:t>
            </a:r>
          </a:p>
          <a:p>
            <a:pPr marL="342900" lvl="0" indent="-342900">
              <a:buClr>
                <a:schemeClr val="accent1"/>
              </a:buClr>
              <a:buFont typeface="Wingdings" panose="05000000000000000000" pitchFamily="2" charset="2"/>
              <a:buChar char="§"/>
            </a:pPr>
            <a:r>
              <a:rPr lang="da-DK" sz="1500" dirty="0"/>
              <a:t>2 eksterne medlemmer, og </a:t>
            </a:r>
          </a:p>
          <a:p>
            <a:pPr marL="342900" lvl="0" indent="-342900">
              <a:buClr>
                <a:schemeClr val="accent1"/>
              </a:buClr>
              <a:buFont typeface="Wingdings" panose="05000000000000000000" pitchFamily="2" charset="2"/>
              <a:buChar char="§"/>
            </a:pPr>
            <a:r>
              <a:rPr lang="da-DK" sz="1500" dirty="0"/>
              <a:t>2 medarbejder-valgte medlemmer (medarbejderne har hidtil ikke krævet fuld repræsentation, hvilket iht. Selskabsloven § 140 er halvdelen af øvrige medlemmer, hvilket således ville have været 3)</a:t>
            </a:r>
          </a:p>
          <a:p>
            <a:pPr marL="342900" lvl="0" indent="-342900">
              <a:buClr>
                <a:schemeClr val="accent1"/>
              </a:buClr>
              <a:buFont typeface="Wingdings" panose="05000000000000000000" pitchFamily="2" charset="2"/>
              <a:buChar char="§"/>
            </a:pPr>
            <a:endParaRPr lang="da-DK" sz="1500" dirty="0"/>
          </a:p>
          <a:p>
            <a:pPr lvl="0">
              <a:buClr>
                <a:schemeClr val="accent1"/>
              </a:buClr>
              <a:buNone/>
            </a:pPr>
            <a:r>
              <a:rPr lang="da-DK" sz="1500" dirty="0"/>
              <a:t>Såfremt det forudsættes, at ejer (Helsingør Kommune) ikke ønsker at være i mindretal i bestyrelsen, vil to yderligere eksterne bestyrelsesmedlemmer medføre valg af :</a:t>
            </a:r>
          </a:p>
          <a:p>
            <a:pPr marL="465750" lvl="1" indent="-285750">
              <a:buClr>
                <a:schemeClr val="accent1"/>
              </a:buClr>
              <a:buFont typeface="Wingdings" panose="05000000000000000000" pitchFamily="2" charset="2"/>
              <a:buChar char="§"/>
            </a:pPr>
            <a:r>
              <a:rPr lang="da-DK" sz="1500" dirty="0"/>
              <a:t>8 yderligere byrådsmedlemmer, samt</a:t>
            </a:r>
          </a:p>
          <a:p>
            <a:pPr marL="465750" lvl="1" indent="-285750">
              <a:buClr>
                <a:schemeClr val="accent1"/>
              </a:buClr>
              <a:buFont typeface="Wingdings" panose="05000000000000000000" pitchFamily="2" charset="2"/>
              <a:buChar char="§"/>
            </a:pPr>
            <a:r>
              <a:rPr lang="da-DK" sz="1500" dirty="0"/>
              <a:t>6 yderligere medarbejderrepræsentanter, da medarbejderantallet udgør halvdelen af de generalforsamlingsvalgte.</a:t>
            </a:r>
          </a:p>
          <a:p>
            <a:pPr lvl="0">
              <a:buClr>
                <a:schemeClr val="accent1"/>
              </a:buClr>
              <a:buNone/>
            </a:pPr>
            <a:endParaRPr lang="da-DK" sz="1500" dirty="0"/>
          </a:p>
          <a:p>
            <a:pPr lvl="0">
              <a:buClr>
                <a:schemeClr val="accent1"/>
              </a:buClr>
              <a:buNone/>
            </a:pPr>
            <a:r>
              <a:rPr lang="da-DK" sz="1500" dirty="0"/>
              <a:t>Konsekvensen af to yderligere eksterne bestyrelsesmedlemmer f.eks. forbrugervalgte vil således kunne medføre, at antallet af bestyrelsesmedlemmer kan komme op på 24 bestyrelsesmedlemmer</a:t>
            </a:r>
            <a:r>
              <a:rPr lang="da-DK" sz="1500" dirty="0">
                <a:solidFill>
                  <a:srgbClr val="FF0000"/>
                </a:solidFill>
              </a:rPr>
              <a:t> </a:t>
            </a:r>
            <a:r>
              <a:rPr lang="da-DK" sz="1500" dirty="0"/>
              <a:t>(12 byrådsmedlemmer, 4 eksterne, 8 medarbejdere). </a:t>
            </a:r>
            <a:endParaRPr lang="da-DK" sz="1500" dirty="0" smtClean="0"/>
          </a:p>
          <a:p>
            <a:pPr lvl="0">
              <a:buClr>
                <a:schemeClr val="accent1"/>
              </a:buClr>
              <a:buNone/>
            </a:pPr>
            <a:endParaRPr lang="da-DK" sz="1500" dirty="0"/>
          </a:p>
          <a:p>
            <a:pPr lvl="0">
              <a:buClr>
                <a:schemeClr val="accent1"/>
              </a:buClr>
              <a:buNone/>
            </a:pPr>
            <a:r>
              <a:rPr lang="da-DK" sz="1500" dirty="0" smtClean="0"/>
              <a:t>Advokatfirmaet Horten har den 30. august 2017 udarbejdet notat om observatører i bestyrelser, jf. bilag 9.2. Det konkluderes her, at en generalforsamlingsbeslutning om permanente observatører ikke lovligt kan gennemføres. Endvidere beskrives det, at der vil være risiko for, at dokumenter i offentlighedslov-regi vil miste deres interne karakter, hvis det gøres fysisk tilgængeligt for udenforstående (f.eks. observatører i bestyrelser). Sidstnævnte vil medføre risiko for, at bestyrelsen ikke vil kunne tavshedsbelægge bestyrelsespunkter, hvilket er et benyttet instrument i bestyrelsesarbejdet i sager af særlig forretningsmæssig karakter.  </a:t>
            </a:r>
            <a:endParaRPr lang="da-DK" sz="1500" dirty="0"/>
          </a:p>
          <a:p>
            <a:endParaRPr lang="da-DK" dirty="0" smtClean="0"/>
          </a:p>
          <a:p>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42848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n-lt"/>
              </a:rPr>
              <a:t>Mødedeltagere</a:t>
            </a:r>
            <a:endParaRPr lang="da-DK" dirty="0">
              <a:latin typeface="+mn-lt"/>
            </a:endParaRPr>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4" name="Pladsholder til slidenummer 3"/>
          <p:cNvSpPr>
            <a:spLocks noGrp="1"/>
          </p:cNvSpPr>
          <p:nvPr>
            <p:ph type="sldNum" sz="quarter" idx="12"/>
          </p:nvPr>
        </p:nvSpPr>
        <p:spPr/>
        <p:txBody>
          <a:bodyPr/>
          <a:lstStyle/>
          <a:p>
            <a:r>
              <a:rPr lang="da-DK" smtClean="0"/>
              <a:t>Side </a:t>
            </a:r>
            <a:fld id="{5BA07366-CB75-4AA8-9E5B-928B849F427C}" type="slidenum">
              <a:rPr lang="da-DK" smtClean="0"/>
              <a:pPr/>
              <a:t>2</a:t>
            </a:fld>
            <a:endParaRPr lang="da-DK" dirty="0"/>
          </a:p>
        </p:txBody>
      </p:sp>
      <p:sp>
        <p:nvSpPr>
          <p:cNvPr id="8" name="Pladsholder til indhold 7"/>
          <p:cNvSpPr>
            <a:spLocks noGrp="1"/>
          </p:cNvSpPr>
          <p:nvPr>
            <p:ph sz="quarter" idx="15"/>
          </p:nvPr>
        </p:nvSpPr>
        <p:spPr>
          <a:xfrm>
            <a:off x="960000" y="2204864"/>
            <a:ext cx="10273151" cy="3168352"/>
          </a:xfrm>
        </p:spPr>
        <p:txBody>
          <a:bodyPr numCol="2"/>
          <a:lstStyle/>
          <a:p>
            <a:pPr marL="285750" indent="-285750">
              <a:buClr>
                <a:schemeClr val="accent1"/>
              </a:buClr>
              <a:buFont typeface="Wingdings" panose="05000000000000000000" pitchFamily="2" charset="2"/>
              <a:buChar char="§"/>
            </a:pPr>
            <a:r>
              <a:rPr lang="da-DK" sz="1600" dirty="0" smtClean="0"/>
              <a:t>Formand Per </a:t>
            </a:r>
            <a:r>
              <a:rPr lang="da-DK" sz="1600" dirty="0" err="1" smtClean="0"/>
              <a:t>Tærsbøl</a:t>
            </a:r>
            <a:endParaRPr lang="da-DK" sz="1600" dirty="0" smtClean="0"/>
          </a:p>
          <a:p>
            <a:pPr marL="285750" indent="-285750">
              <a:buClr>
                <a:schemeClr val="accent1"/>
              </a:buClr>
              <a:buFont typeface="Wingdings" panose="05000000000000000000" pitchFamily="2" charset="2"/>
              <a:buChar char="§"/>
            </a:pPr>
            <a:r>
              <a:rPr lang="da-DK" sz="1600" dirty="0" smtClean="0"/>
              <a:t>Næstformand Gitte Kondrup</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Mathiesen </a:t>
            </a:r>
          </a:p>
          <a:p>
            <a:pPr marL="285750" indent="-285750">
              <a:buClr>
                <a:schemeClr val="accent1"/>
              </a:buClr>
              <a:buFont typeface="Wingdings" panose="05000000000000000000" pitchFamily="2" charset="2"/>
              <a:buChar char="§"/>
            </a:pPr>
            <a:r>
              <a:rPr lang="da-DK" sz="1600" dirty="0" smtClean="0"/>
              <a:t>Bestyrelsesmedlem Peter Poulsen</a:t>
            </a:r>
            <a:endParaRPr lang="da-DK" sz="1600" dirty="0"/>
          </a:p>
          <a:p>
            <a:pPr marL="285750" indent="-285750">
              <a:buClr>
                <a:schemeClr val="accent1"/>
              </a:buClr>
              <a:buFont typeface="Wingdings" panose="05000000000000000000" pitchFamily="2" charset="2"/>
              <a:buChar char="§"/>
            </a:pPr>
            <a:r>
              <a:rPr lang="da-DK" sz="1600" dirty="0"/>
              <a:t>Bestyrelsesmedlem Jens Erik Jacobsen</a:t>
            </a:r>
          </a:p>
          <a:p>
            <a:pPr marL="285750" indent="-285750">
              <a:buClr>
                <a:schemeClr val="accent1"/>
              </a:buClr>
              <a:buFont typeface="Wingdings" panose="05000000000000000000" pitchFamily="2" charset="2"/>
              <a:buChar char="§"/>
            </a:pPr>
            <a:r>
              <a:rPr lang="da-DK" sz="1600" dirty="0"/>
              <a:t>Bestyrelsesmedlem Jens Jensen</a:t>
            </a:r>
          </a:p>
          <a:p>
            <a:pPr marL="285750" indent="-285750">
              <a:buClr>
                <a:schemeClr val="accent1"/>
              </a:buClr>
              <a:buFont typeface="Wingdings" panose="05000000000000000000" pitchFamily="2" charset="2"/>
              <a:buChar char="§"/>
            </a:pPr>
            <a:r>
              <a:rPr lang="da-DK" sz="1600" dirty="0"/>
              <a:t>Bestyrelsesmedlem Dennis </a:t>
            </a:r>
            <a:r>
              <a:rPr lang="da-DK" sz="1600" dirty="0" smtClean="0"/>
              <a:t>Knudsen </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Madsen</a:t>
            </a:r>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r>
              <a:rPr lang="da-DK" sz="1600" dirty="0" smtClean="0"/>
              <a:t>Adm. Direktør Jacob Brønnum</a:t>
            </a:r>
          </a:p>
          <a:p>
            <a:pPr marL="285750" indent="-285750">
              <a:buClr>
                <a:schemeClr val="accent1"/>
              </a:buClr>
              <a:buFont typeface="Wingdings" panose="05000000000000000000" pitchFamily="2" charset="2"/>
              <a:buChar char="§"/>
            </a:pPr>
            <a:r>
              <a:rPr lang="da-DK" sz="1600" dirty="0"/>
              <a:t>Økonomichef Thomas </a:t>
            </a:r>
            <a:r>
              <a:rPr lang="da-DK" sz="1600" dirty="0" smtClean="0"/>
              <a:t>Pihl</a:t>
            </a:r>
          </a:p>
          <a:p>
            <a:pPr marL="285750" indent="-285750">
              <a:buClr>
                <a:schemeClr val="accent1"/>
              </a:buClr>
              <a:buFont typeface="Wingdings" panose="05000000000000000000" pitchFamily="2" charset="2"/>
              <a:buChar char="§"/>
            </a:pPr>
            <a:r>
              <a:rPr lang="da-DK" sz="1600" dirty="0" smtClean="0"/>
              <a:t>Plan og Projektchef Claus Bo Frederiksen </a:t>
            </a:r>
          </a:p>
          <a:p>
            <a:pPr marL="285750" indent="-285750">
              <a:buClr>
                <a:schemeClr val="accent1"/>
              </a:buClr>
              <a:buFont typeface="Wingdings" panose="05000000000000000000" pitchFamily="2" charset="2"/>
              <a:buChar char="§"/>
            </a:pPr>
            <a:r>
              <a:rPr lang="da-DK" sz="1600" dirty="0" smtClean="0"/>
              <a:t>Direktionskonsulent </a:t>
            </a:r>
            <a:r>
              <a:rPr lang="da-DK" sz="1600" dirty="0"/>
              <a:t>Anne-Cathrine S. Tolsøe (referent)</a:t>
            </a:r>
          </a:p>
          <a:p>
            <a:pPr>
              <a:buClr>
                <a:schemeClr val="accent1"/>
              </a:buClr>
              <a:buNone/>
            </a:pPr>
            <a:r>
              <a:rPr lang="da-DK" sz="1600" dirty="0" smtClean="0"/>
              <a:t>				</a:t>
            </a:r>
          </a:p>
        </p:txBody>
      </p:sp>
    </p:spTree>
    <p:extLst>
      <p:ext uri="{BB962C8B-B14F-4D97-AF65-F5344CB8AC3E}">
        <p14:creationId xmlns:p14="http://schemas.microsoft.com/office/powerpoint/2010/main" val="3080628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9. </a:t>
            </a:r>
            <a:r>
              <a:rPr lang="da-DK" dirty="0"/>
              <a:t>Bestyrelsessammensætning</a:t>
            </a:r>
          </a:p>
        </p:txBody>
      </p:sp>
      <p:sp>
        <p:nvSpPr>
          <p:cNvPr id="3" name="Pladsholder til tekst 2"/>
          <p:cNvSpPr>
            <a:spLocks noGrp="1"/>
          </p:cNvSpPr>
          <p:nvPr>
            <p:ph type="body" sz="quarter" idx="13"/>
          </p:nvPr>
        </p:nvSpPr>
        <p:spPr>
          <a:xfrm>
            <a:off x="960001" y="1196752"/>
            <a:ext cx="5929238" cy="4774695"/>
          </a:xfrm>
        </p:spPr>
        <p:txBody>
          <a:bodyPr/>
          <a:lstStyle/>
          <a:p>
            <a:pPr marL="285750" indent="-285750">
              <a:buClr>
                <a:schemeClr val="accent1"/>
              </a:buClr>
              <a:buFont typeface="Wingdings" panose="05000000000000000000" pitchFamily="2" charset="2"/>
              <a:buChar char="§"/>
            </a:pPr>
            <a:r>
              <a:rPr lang="da-DK" sz="1600" dirty="0" smtClean="0"/>
              <a:t>Det skal understreges, at drøftelserne og derved sammenfatningen herom alene dækker bestyrelserne i holdingselskabet samt de direkte datterselskaber. Bestyrelsen i Helsingør Kraftvarmeværk A/S, Forsyning Helsingør </a:t>
            </a:r>
            <a:r>
              <a:rPr lang="da-DK" sz="1600" dirty="0" err="1" smtClean="0"/>
              <a:t>Elhandel</a:t>
            </a:r>
            <a:r>
              <a:rPr lang="da-DK" sz="1600" dirty="0" smtClean="0"/>
              <a:t> A/S, Forsyning Helsingør Gadelys &amp; El-service A/S, </a:t>
            </a:r>
            <a:r>
              <a:rPr lang="da-DK" sz="1600" dirty="0" err="1" smtClean="0"/>
              <a:t>Scanenergi</a:t>
            </a:r>
            <a:r>
              <a:rPr lang="da-DK" sz="1600" dirty="0" smtClean="0"/>
              <a:t> Holding A/S og Nordkøb A/S er således ikke omfattet af forslaget.</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smtClean="0"/>
              <a:t>Det </a:t>
            </a:r>
            <a:r>
              <a:rPr lang="da-DK" sz="1600" dirty="0"/>
              <a:t>er </a:t>
            </a:r>
            <a:r>
              <a:rPr lang="da-DK" sz="1600" dirty="0" smtClean="0"/>
              <a:t>formandens vurdering</a:t>
            </a:r>
            <a:r>
              <a:rPr lang="da-DK" sz="1600" dirty="0"/>
              <a:t>, at </a:t>
            </a:r>
            <a:r>
              <a:rPr lang="da-DK" sz="1600" dirty="0" smtClean="0"/>
              <a:t>den udarbejdede sammenfatning viser, at den nuværende bestyrelsessammensætning er velfungerende ift. kompetencer og samarbejde.</a:t>
            </a:r>
          </a:p>
          <a:p>
            <a:pPr marL="285750" indent="-285750">
              <a:buClr>
                <a:schemeClr val="accent1"/>
              </a:buClr>
              <a:buFont typeface="Wingdings" panose="05000000000000000000" pitchFamily="2" charset="2"/>
              <a:buChar char="§"/>
            </a:pPr>
            <a:endParaRPr lang="da-DK" sz="1600" dirty="0"/>
          </a:p>
          <a:p>
            <a:pPr>
              <a:buClr>
                <a:schemeClr val="accent1"/>
              </a:buClr>
              <a:buNone/>
            </a:pPr>
            <a:r>
              <a:rPr lang="da-DK" sz="1600" b="1" dirty="0" smtClean="0"/>
              <a:t>Formanden indstiller</a:t>
            </a:r>
            <a:r>
              <a:rPr lang="da-DK" sz="1600" b="1" dirty="0"/>
              <a:t>, at</a:t>
            </a:r>
          </a:p>
          <a:p>
            <a:pPr marL="882900" lvl="3" indent="-342900">
              <a:buClr>
                <a:schemeClr val="accent1"/>
              </a:buClr>
              <a:buFont typeface="Wingdings" panose="05000000000000000000" pitchFamily="2" charset="2"/>
              <a:buChar char="§"/>
            </a:pPr>
            <a:r>
              <a:rPr lang="da-DK" sz="1600" dirty="0" smtClean="0"/>
              <a:t>bestyrelsen indstiller til generalforsamlingen, at den nuværende bestyrelsessammensætning</a:t>
            </a:r>
            <a:r>
              <a:rPr lang="da-DK" sz="1600" dirty="0"/>
              <a:t> </a:t>
            </a:r>
            <a:r>
              <a:rPr lang="da-DK" sz="1600" dirty="0" smtClean="0"/>
              <a:t>fastholdes.</a:t>
            </a:r>
          </a:p>
          <a:p>
            <a:pPr marL="882900" lvl="3" indent="-342900">
              <a:buClr>
                <a:schemeClr val="accent1"/>
              </a:buClr>
              <a:buFont typeface="Wingdings" panose="05000000000000000000" pitchFamily="2" charset="2"/>
              <a:buChar char="§"/>
            </a:pPr>
            <a:endParaRPr lang="da-DK" sz="1600" dirty="0" smtClean="0"/>
          </a:p>
          <a:p>
            <a:pPr>
              <a:buClr>
                <a:schemeClr val="accent1"/>
              </a:buClr>
              <a:buNone/>
            </a:pPr>
            <a:r>
              <a:rPr lang="da-DK" sz="1400" b="1" i="1" dirty="0" smtClean="0"/>
              <a:t>Bestyrelsen tiltrådte indstillingen, og bemærkede, at det i indstillingen til generalforsamlingen tillige anføres, at øget inddragelse og involvering af forbrugerinteresser sker gennem flere borgermøder samt aktiviteter, hvor borgerne inddrages. Bestyrelsesmedlem Peter Poulsen valgte at undlade at stemme. </a:t>
            </a:r>
            <a:endParaRPr lang="da-DK" sz="1400" b="1" i="1" dirty="0"/>
          </a:p>
        </p:txBody>
      </p:sp>
      <p:pic>
        <p:nvPicPr>
          <p:cNvPr id="9" name="Billede 8"/>
          <p:cNvPicPr>
            <a:picLocks noChangeAspect="1"/>
          </p:cNvPicPr>
          <p:nvPr/>
        </p:nvPicPr>
        <p:blipFill>
          <a:blip r:embed="rId2"/>
          <a:stretch>
            <a:fillRect/>
          </a:stretch>
        </p:blipFill>
        <p:spPr>
          <a:xfrm>
            <a:off x="7032104" y="1196752"/>
            <a:ext cx="4831899" cy="2813397"/>
          </a:xfrm>
          <a:prstGeom prst="rect">
            <a:avLst/>
          </a:prstGeom>
        </p:spPr>
      </p:pic>
      <p:sp>
        <p:nvSpPr>
          <p:cNvPr id="4" name="Ellipse 3"/>
          <p:cNvSpPr/>
          <p:nvPr/>
        </p:nvSpPr>
        <p:spPr>
          <a:xfrm>
            <a:off x="7032104" y="1772816"/>
            <a:ext cx="4831899" cy="72008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426883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080119"/>
          </a:xfrm>
        </p:spPr>
        <p:txBody>
          <a:bodyPr/>
          <a:lstStyle/>
          <a:p>
            <a:r>
              <a:rPr lang="da-DK" dirty="0" smtClean="0"/>
              <a:t>10. Revision af vedtægter</a:t>
            </a:r>
            <a:endParaRPr lang="da-DK" dirty="0"/>
          </a:p>
        </p:txBody>
      </p:sp>
      <p:sp>
        <p:nvSpPr>
          <p:cNvPr id="3" name="Pladsholder til tekst 2"/>
          <p:cNvSpPr>
            <a:spLocks noGrp="1"/>
          </p:cNvSpPr>
          <p:nvPr>
            <p:ph sz="quarter" idx="15"/>
          </p:nvPr>
        </p:nvSpPr>
        <p:spPr>
          <a:xfrm>
            <a:off x="960000" y="1268760"/>
            <a:ext cx="10273151" cy="5067812"/>
          </a:xfrm>
        </p:spPr>
        <p:txBody>
          <a:bodyPr/>
          <a:lstStyle/>
          <a:p>
            <a:pPr marL="285750" indent="-285750">
              <a:buClr>
                <a:schemeClr val="accent1"/>
              </a:buClr>
              <a:buFont typeface="Wingdings" panose="05000000000000000000" pitchFamily="2" charset="2"/>
              <a:buChar char="§"/>
            </a:pPr>
            <a:r>
              <a:rPr lang="da-DK" sz="1400" dirty="0" smtClean="0"/>
              <a:t>Bestyrelsen godkendte på bestyrelsesmøde den 15. november 2018 udkast til revideret </a:t>
            </a:r>
            <a:r>
              <a:rPr lang="da-DK" sz="1400" dirty="0" err="1" smtClean="0"/>
              <a:t>ejerstrategi</a:t>
            </a:r>
            <a:r>
              <a:rPr lang="da-DK" sz="1400" dirty="0" smtClean="0"/>
              <a:t> for Forsyning Helsingør A/S for perioden 1. januar 2019 til 31. december 2022.</a:t>
            </a:r>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Helsingør Byråd godkendte herefter den 26. november 2018 Helsingør Kommunes </a:t>
            </a:r>
            <a:r>
              <a:rPr lang="da-DK" sz="1400" dirty="0" err="1" smtClean="0"/>
              <a:t>ejerstrategi</a:t>
            </a:r>
            <a:r>
              <a:rPr lang="da-DK" sz="1400" dirty="0" smtClean="0"/>
              <a:t> for Forsyning Helsingør A/S for perioden 1. januar 2019 til 31. december 2022. </a:t>
            </a:r>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Af den reviderede </a:t>
            </a:r>
            <a:r>
              <a:rPr lang="da-DK" sz="1400" dirty="0" err="1" smtClean="0"/>
              <a:t>ejerstrategi</a:t>
            </a:r>
            <a:r>
              <a:rPr lang="da-DK" sz="1400" dirty="0" smtClean="0"/>
              <a:t> følger en revision af punkt 2.8 vedrørende </a:t>
            </a:r>
            <a:r>
              <a:rPr lang="da-DK" sz="1400" i="1" dirty="0" smtClean="0"/>
              <a:t>Væsentlige beslutninger.</a:t>
            </a:r>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Således gælder det at følgende punkt er indsat som ny pkt. 2.8 g):</a:t>
            </a:r>
          </a:p>
          <a:p>
            <a:pPr marL="645750" lvl="2" indent="-285750">
              <a:buClr>
                <a:schemeClr val="accent1"/>
              </a:buClr>
              <a:buFont typeface="Wingdings" panose="05000000000000000000" pitchFamily="2" charset="2"/>
              <a:buChar char="§"/>
            </a:pPr>
            <a:r>
              <a:rPr lang="da-DK" sz="1400" i="1" dirty="0"/>
              <a:t>Fremtidige beslutninger om opgørelse af fri egenkapital/indskudskapital samt eventuelle efterfølgende beslutninger om udlodning eller forrentning heraf. </a:t>
            </a:r>
            <a:endParaRPr lang="da-DK" sz="1400" i="1" dirty="0" smtClean="0"/>
          </a:p>
          <a:p>
            <a:pPr marL="645750" lvl="2" indent="-285750">
              <a:buClr>
                <a:schemeClr val="accent1"/>
              </a:buClr>
              <a:buFont typeface="Wingdings" panose="05000000000000000000" pitchFamily="2" charset="2"/>
              <a:buChar char="§"/>
            </a:pPr>
            <a:endParaRPr lang="da-DK" sz="1400" i="1" dirty="0"/>
          </a:p>
          <a:p>
            <a:pPr marL="285750" indent="-285750">
              <a:buClr>
                <a:schemeClr val="accent1"/>
              </a:buClr>
              <a:buFont typeface="Wingdings" panose="05000000000000000000" pitchFamily="2" charset="2"/>
              <a:buChar char="§"/>
            </a:pPr>
            <a:r>
              <a:rPr lang="da-DK" sz="1400" dirty="0" smtClean="0"/>
              <a:t>Da punktet vedrørende Væsentlige Beslutninger afspejles i Forsyning Helsingør A/S’ vedtægter pkt. 8.10, betyder det, at vedtægterne skal ændres tilsvarende, jf. bilag 10.1.</a:t>
            </a:r>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Vedtægtsændringer skal vedtages på selskabets generalforsamling, jf. selskabsloven § 106.</a:t>
            </a:r>
          </a:p>
          <a:p>
            <a:pPr marL="285750" indent="-285750">
              <a:buFont typeface="Wingdings" panose="05000000000000000000" pitchFamily="2" charset="2"/>
              <a:buChar char="§"/>
            </a:pPr>
            <a:endParaRPr lang="da-DK" sz="1400" dirty="0">
              <a:solidFill>
                <a:srgbClr val="FF0000"/>
              </a:solidFill>
            </a:endParaRPr>
          </a:p>
          <a:p>
            <a:pPr>
              <a:buNone/>
            </a:pPr>
            <a:r>
              <a:rPr lang="da-DK" sz="1400" b="1" dirty="0" smtClean="0"/>
              <a:t>Direktionen indstiller på denne baggrund, at</a:t>
            </a:r>
          </a:p>
          <a:p>
            <a:pPr marL="645750" lvl="2" indent="-285750">
              <a:buFont typeface="Wingdings" panose="05000000000000000000" pitchFamily="2" charset="2"/>
              <a:buChar char="§"/>
            </a:pPr>
            <a:r>
              <a:rPr lang="da-DK" sz="1400" dirty="0" smtClean="0"/>
              <a:t>Bestyrelsen godkender de reviderede vedtægter og indstiller dem til generalforsamlingens godkendelse.</a:t>
            </a:r>
            <a:endParaRPr lang="da-DK" sz="1400" dirty="0"/>
          </a:p>
          <a:p>
            <a:pPr lvl="1" indent="0">
              <a:buNone/>
            </a:pPr>
            <a:endParaRPr lang="da-DK" sz="1600" b="1" i="1" dirty="0" smtClean="0"/>
          </a:p>
          <a:p>
            <a:pPr lvl="1" indent="0">
              <a:buNone/>
            </a:pPr>
            <a:r>
              <a:rPr lang="da-DK" sz="1600" b="1" i="1" dirty="0" smtClean="0"/>
              <a:t>Bestyrelsen </a:t>
            </a:r>
            <a:r>
              <a:rPr lang="da-DK" sz="1600" b="1" i="1" dirty="0"/>
              <a:t>tiltrådte indstillingen.</a:t>
            </a:r>
          </a:p>
          <a:p>
            <a:pPr lvl="1" indent="0">
              <a:buNone/>
            </a:pPr>
            <a:endParaRPr lang="da-DK" sz="1800" dirty="0" smtClean="0"/>
          </a:p>
        </p:txBody>
      </p:sp>
      <p:sp>
        <p:nvSpPr>
          <p:cNvPr id="6" name="Afrundet rektangel 5"/>
          <p:cNvSpPr/>
          <p:nvPr/>
        </p:nvSpPr>
        <p:spPr>
          <a:xfrm>
            <a:off x="8400256" y="188641"/>
            <a:ext cx="3024336" cy="6480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b="1" dirty="0" smtClean="0"/>
              <a:t>Bilag 10.1 </a:t>
            </a:r>
            <a:r>
              <a:rPr lang="da-DK" sz="1300" dirty="0" smtClean="0"/>
              <a:t>– Reviderede vedtægter for Forsyning Helsingør A/S</a:t>
            </a:r>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21187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11. Lærlinge- og elevpladser</a:t>
            </a:r>
            <a:endParaRPr lang="da-DK" dirty="0"/>
          </a:p>
        </p:txBody>
      </p:sp>
      <p:sp>
        <p:nvSpPr>
          <p:cNvPr id="3" name="Pladsholder til indhold 2"/>
          <p:cNvSpPr>
            <a:spLocks noGrp="1"/>
          </p:cNvSpPr>
          <p:nvPr>
            <p:ph type="body" sz="quarter" idx="13"/>
          </p:nvPr>
        </p:nvSpPr>
        <p:spPr>
          <a:xfrm>
            <a:off x="958850" y="1844824"/>
            <a:ext cx="5209157" cy="3738414"/>
          </a:xfrm>
        </p:spPr>
        <p:txBody>
          <a:bodyPr/>
          <a:lstStyle/>
          <a:p>
            <a:pPr>
              <a:buClr>
                <a:schemeClr val="accent1"/>
              </a:buClr>
              <a:buNone/>
            </a:pPr>
            <a:r>
              <a:rPr lang="da-DK" sz="1600" b="1" dirty="0" smtClean="0"/>
              <a:t>Baggrund:</a:t>
            </a:r>
          </a:p>
          <a:p>
            <a:pPr>
              <a:buClr>
                <a:schemeClr val="accent1"/>
              </a:buClr>
              <a:buNone/>
            </a:pPr>
            <a:r>
              <a:rPr lang="da-DK" sz="1600" dirty="0" smtClean="0"/>
              <a:t>På </a:t>
            </a:r>
            <a:r>
              <a:rPr lang="da-DK" sz="1600" dirty="0"/>
              <a:t>bestyrelsesmøde den 6. december 2018 besluttede bestyrelsen, at </a:t>
            </a:r>
            <a:r>
              <a:rPr lang="da-DK" sz="1600" dirty="0" smtClean="0"/>
              <a:t>genoptage drøftelsen af elever og lærlinge og ønskede en vurdering af, hvilken kapacitet organisationen læringsmæssigt har </a:t>
            </a:r>
            <a:r>
              <a:rPr lang="da-DK" sz="1600" dirty="0"/>
              <a:t>til </a:t>
            </a:r>
            <a:r>
              <a:rPr lang="da-DK" sz="1600" dirty="0" smtClean="0"/>
              <a:t>at uddanne elever og lærlinge.</a:t>
            </a:r>
            <a:endParaRPr lang="da-DK" sz="1600" dirty="0"/>
          </a:p>
          <a:p>
            <a:pPr marL="0" lvl="1" indent="0">
              <a:buClr>
                <a:schemeClr val="accent1"/>
              </a:buClr>
              <a:buNone/>
            </a:pPr>
            <a:endParaRPr lang="da-DK" sz="1600" dirty="0"/>
          </a:p>
          <a:p>
            <a:pPr>
              <a:buClr>
                <a:schemeClr val="accent1"/>
              </a:buClr>
              <a:buNone/>
            </a:pPr>
            <a:r>
              <a:rPr lang="da-DK" sz="1600" b="1" dirty="0" smtClean="0"/>
              <a:t>Lovmæssige krav - Praktikplads </a:t>
            </a:r>
            <a:r>
              <a:rPr lang="da-DK" sz="1600" b="1" dirty="0"/>
              <a:t>AUB-ordning</a:t>
            </a:r>
          </a:p>
          <a:p>
            <a:pPr marL="0" lvl="1" indent="0">
              <a:buClr>
                <a:schemeClr val="accent1"/>
              </a:buClr>
              <a:buNone/>
            </a:pPr>
            <a:r>
              <a:rPr lang="da-DK" sz="1600" dirty="0" smtClean="0"/>
              <a:t>Forsyning Helsingør skal opfylde kravene til AUB point ved at ansætte elever og lærlinge, eller at betale for de manglende point.</a:t>
            </a:r>
          </a:p>
          <a:p>
            <a:pPr marL="0" lvl="1" indent="0">
              <a:buClr>
                <a:schemeClr val="accent1"/>
              </a:buClr>
              <a:buNone/>
            </a:pPr>
            <a:endParaRPr lang="da-DK" sz="1600" dirty="0"/>
          </a:p>
          <a:p>
            <a:pPr marL="0" lvl="1" indent="0">
              <a:buClr>
                <a:schemeClr val="accent1"/>
              </a:buClr>
              <a:buNone/>
            </a:pPr>
            <a:r>
              <a:rPr lang="da-DK" sz="1600" dirty="0" smtClean="0"/>
              <a:t>Ordningen er obligatorisk for virksomheder og skal sikre, </a:t>
            </a:r>
            <a:r>
              <a:rPr lang="da-DK" sz="1600" dirty="0"/>
              <a:t>at der oprettes nok elevpladser – især på områder, hvor der er mangel på arbejdskraft</a:t>
            </a:r>
          </a:p>
          <a:p>
            <a:pPr lvl="1"/>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graphicFrame>
        <p:nvGraphicFramePr>
          <p:cNvPr id="6" name="Tabel 5"/>
          <p:cNvGraphicFramePr>
            <a:graphicFrameLocks noGrp="1"/>
          </p:cNvGraphicFramePr>
          <p:nvPr>
            <p:extLst/>
          </p:nvPr>
        </p:nvGraphicFramePr>
        <p:xfrm>
          <a:off x="6384032" y="2579907"/>
          <a:ext cx="5404953" cy="2808309"/>
        </p:xfrm>
        <a:graphic>
          <a:graphicData uri="http://schemas.openxmlformats.org/drawingml/2006/table">
            <a:tbl>
              <a:tblPr firstRow="1" firstCol="1" bandRow="1">
                <a:tableStyleId>{5C22544A-7EE6-4342-B048-85BDC9FD1C3A}</a:tableStyleId>
              </a:tblPr>
              <a:tblGrid>
                <a:gridCol w="1916938">
                  <a:extLst>
                    <a:ext uri="{9D8B030D-6E8A-4147-A177-3AD203B41FA5}">
                      <a16:colId xmlns:a16="http://schemas.microsoft.com/office/drawing/2014/main" val="2286600157"/>
                    </a:ext>
                  </a:extLst>
                </a:gridCol>
                <a:gridCol w="1743610">
                  <a:extLst>
                    <a:ext uri="{9D8B030D-6E8A-4147-A177-3AD203B41FA5}">
                      <a16:colId xmlns:a16="http://schemas.microsoft.com/office/drawing/2014/main" val="2915443226"/>
                    </a:ext>
                  </a:extLst>
                </a:gridCol>
                <a:gridCol w="1744405">
                  <a:extLst>
                    <a:ext uri="{9D8B030D-6E8A-4147-A177-3AD203B41FA5}">
                      <a16:colId xmlns:a16="http://schemas.microsoft.com/office/drawing/2014/main" val="1262158085"/>
                    </a:ext>
                  </a:extLst>
                </a:gridCol>
              </a:tblGrid>
              <a:tr h="675869">
                <a:tc>
                  <a:txBody>
                    <a:bodyPr/>
                    <a:lstStyle/>
                    <a:p>
                      <a:pPr algn="just">
                        <a:lnSpc>
                          <a:spcPts val="1400"/>
                        </a:lnSpc>
                        <a:spcAft>
                          <a:spcPts val="0"/>
                        </a:spcAft>
                      </a:pPr>
                      <a:r>
                        <a:rPr lang="da-DK" sz="1200">
                          <a:effectLst/>
                        </a:rPr>
                        <a:t>AUB-forskudsopgørelse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2018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2019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2984912"/>
                  </a:ext>
                </a:extLst>
              </a:tr>
              <a:tr h="533110">
                <a:tc>
                  <a:txBody>
                    <a:bodyPr/>
                    <a:lstStyle/>
                    <a:p>
                      <a:pPr algn="just">
                        <a:lnSpc>
                          <a:spcPts val="1400"/>
                        </a:lnSpc>
                        <a:spcAft>
                          <a:spcPts val="0"/>
                        </a:spcAft>
                      </a:pPr>
                      <a:r>
                        <a:rPr lang="da-DK" sz="1200" dirty="0">
                          <a:effectLst/>
                        </a:rPr>
                        <a:t>Mål for elevpoint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dirty="0">
                          <a:effectLst/>
                        </a:rPr>
                        <a:t>4,82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dirty="0">
                          <a:effectLst/>
                        </a:rPr>
                        <a:t>3,10</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6428786"/>
                  </a:ext>
                </a:extLst>
              </a:tr>
              <a:tr h="533110">
                <a:tc>
                  <a:txBody>
                    <a:bodyPr/>
                    <a:lstStyle/>
                    <a:p>
                      <a:pPr algn="just">
                        <a:lnSpc>
                          <a:spcPts val="1400"/>
                        </a:lnSpc>
                        <a:spcAft>
                          <a:spcPts val="0"/>
                        </a:spcAft>
                      </a:pPr>
                      <a:r>
                        <a:rPr lang="da-DK" sz="1200" dirty="0">
                          <a:effectLst/>
                        </a:rPr>
                        <a:t>Aktuelle elevpoint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1,05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1,69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246958"/>
                  </a:ext>
                </a:extLst>
              </a:tr>
              <a:tr h="533110">
                <a:tc>
                  <a:txBody>
                    <a:bodyPr/>
                    <a:lstStyle/>
                    <a:p>
                      <a:pPr algn="just">
                        <a:lnSpc>
                          <a:spcPts val="1400"/>
                        </a:lnSpc>
                        <a:spcAft>
                          <a:spcPts val="0"/>
                        </a:spcAft>
                      </a:pPr>
                      <a:r>
                        <a:rPr lang="da-DK" sz="1200" dirty="0">
                          <a:effectLst/>
                        </a:rPr>
                        <a:t>Manglende point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dirty="0">
                          <a:effectLst/>
                        </a:rPr>
                        <a:t>3,77</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1,41</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573286"/>
                  </a:ext>
                </a:extLst>
              </a:tr>
              <a:tr h="533110">
                <a:tc>
                  <a:txBody>
                    <a:bodyPr/>
                    <a:lstStyle/>
                    <a:p>
                      <a:pPr algn="just">
                        <a:lnSpc>
                          <a:spcPts val="1400"/>
                        </a:lnSpc>
                        <a:spcAft>
                          <a:spcPts val="0"/>
                        </a:spcAft>
                      </a:pPr>
                      <a:r>
                        <a:rPr lang="da-DK" sz="1200" dirty="0">
                          <a:effectLst/>
                        </a:rPr>
                        <a:t>Manglende point i kr.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a:effectLst/>
                        </a:rPr>
                        <a:t>80.747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400"/>
                        </a:lnSpc>
                        <a:spcAft>
                          <a:spcPts val="0"/>
                        </a:spcAft>
                      </a:pPr>
                      <a:r>
                        <a:rPr lang="da-DK" sz="1200" dirty="0">
                          <a:effectLst/>
                        </a:rPr>
                        <a:t>23.618</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689857"/>
                  </a:ext>
                </a:extLst>
              </a:tr>
            </a:tbl>
          </a:graphicData>
        </a:graphic>
      </p:graphicFrame>
    </p:spTree>
    <p:extLst>
      <p:ext uri="{BB962C8B-B14F-4D97-AF65-F5344CB8AC3E}">
        <p14:creationId xmlns:p14="http://schemas.microsoft.com/office/powerpoint/2010/main" val="404420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Læringsmiljø – </a:t>
            </a:r>
            <a:r>
              <a:rPr lang="da-DK" dirty="0" smtClean="0"/>
              <a:t>muligheder</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sp>
        <p:nvSpPr>
          <p:cNvPr id="3" name="Pladsholder til indhold 2"/>
          <p:cNvSpPr>
            <a:spLocks noGrp="1"/>
          </p:cNvSpPr>
          <p:nvPr>
            <p:ph sz="quarter" idx="15"/>
          </p:nvPr>
        </p:nvSpPr>
        <p:spPr>
          <a:xfrm>
            <a:off x="958445" y="1412776"/>
            <a:ext cx="10273151" cy="4536504"/>
          </a:xfrm>
        </p:spPr>
        <p:txBody>
          <a:bodyPr/>
          <a:lstStyle/>
          <a:p>
            <a:pPr lvl="0"/>
            <a:r>
              <a:rPr lang="da-DK" sz="1600" dirty="0" smtClean="0"/>
              <a:t>Forsyning Helsingør har vurderet muligheden for, hvilke lærlinge og elevpladser selskabet kan blive godkendt til, og hvor organisationen har et tilstrækkeligt læringsmiljø.</a:t>
            </a:r>
          </a:p>
          <a:p>
            <a:pPr lvl="0"/>
            <a:endParaRPr lang="da-DK" sz="1600" i="1" dirty="0" smtClean="0"/>
          </a:p>
          <a:p>
            <a:r>
              <a:rPr lang="da-DK" sz="1600" b="1" dirty="0"/>
              <a:t>Administrationsområdet</a:t>
            </a:r>
            <a:r>
              <a:rPr lang="da-DK" sz="1600" i="1" dirty="0"/>
              <a:t> </a:t>
            </a:r>
            <a:r>
              <a:rPr lang="da-DK" sz="1600" dirty="0"/>
              <a:t>– selskabet er godkendt til at ansætte og har ansat en </a:t>
            </a:r>
            <a:r>
              <a:rPr lang="da-DK" sz="1600" dirty="0" smtClean="0"/>
              <a:t>HK-elev. Prisen er 150 – 250.000 </a:t>
            </a:r>
            <a:r>
              <a:rPr lang="da-DK" sz="1600" dirty="0" err="1" smtClean="0"/>
              <a:t>kr</a:t>
            </a:r>
            <a:r>
              <a:rPr lang="da-DK" sz="1600" dirty="0" smtClean="0"/>
              <a:t>/år afhængig af alder.</a:t>
            </a:r>
            <a:endParaRPr lang="da-DK" sz="1600" dirty="0"/>
          </a:p>
          <a:p>
            <a:pPr lvl="0"/>
            <a:endParaRPr lang="da-DK" sz="1600" i="1" dirty="0"/>
          </a:p>
          <a:p>
            <a:pPr lvl="0"/>
            <a:r>
              <a:rPr lang="da-DK" sz="1600" b="1" dirty="0" smtClean="0"/>
              <a:t>El/VVS</a:t>
            </a:r>
            <a:r>
              <a:rPr lang="da-DK" sz="1600" dirty="0" smtClean="0"/>
              <a:t> </a:t>
            </a:r>
            <a:r>
              <a:rPr lang="da-DK" sz="1600" dirty="0"/>
              <a:t>– ikke mulighed for at tilbyde fuld uddannelse, men godkendt til:</a:t>
            </a:r>
          </a:p>
          <a:p>
            <a:pPr lvl="1"/>
            <a:r>
              <a:rPr lang="da-DK" sz="1600" dirty="0" smtClean="0"/>
              <a:t>1</a:t>
            </a:r>
            <a:r>
              <a:rPr lang="da-DK" sz="1600" dirty="0"/>
              <a:t>) Lån af en elev fra erhvervsskolen i 3 måneder. Skolen har uddannelsesansvaret i den 3 måneders periode og Forsyning Helsingør optjener ikke point ift. AUB</a:t>
            </a:r>
          </a:p>
          <a:p>
            <a:pPr lvl="1"/>
            <a:r>
              <a:rPr lang="da-DK" sz="1600" dirty="0"/>
              <a:t>2) Lån af en elev fra en privat EL/VVS installatør 3 måneder. Installatøren har uddannelsesansvaret i den 3 måneders periode og Forsyning Helsingør optjener ikke point ift. AUB</a:t>
            </a:r>
          </a:p>
          <a:p>
            <a:pPr lvl="1"/>
            <a:r>
              <a:rPr lang="da-DK" sz="1600" dirty="0"/>
              <a:t>3) Kombinationsaftale med en privat El/VVS installatør. Forsyning Helsingør har uddannelsesansvaret i den 3 måneders periode og optjener således point ift. AUB-systemet</a:t>
            </a:r>
          </a:p>
          <a:p>
            <a:pPr lvl="0"/>
            <a:r>
              <a:rPr lang="da-DK" sz="1600" dirty="0" smtClean="0"/>
              <a:t>Prisen er 125 – 195.000 kr./år for 3 stk. 3 måneders forløb.</a:t>
            </a:r>
            <a:endParaRPr lang="da-DK" sz="1600" dirty="0"/>
          </a:p>
          <a:p>
            <a:endParaRPr lang="da-DK" sz="1600" i="1" dirty="0" smtClean="0"/>
          </a:p>
          <a:p>
            <a:r>
              <a:rPr lang="da-DK" sz="1600" b="1" dirty="0" smtClean="0"/>
              <a:t>Andre </a:t>
            </a:r>
            <a:r>
              <a:rPr lang="da-DK" sz="1600" b="1" dirty="0"/>
              <a:t>driftsområder </a:t>
            </a:r>
            <a:r>
              <a:rPr lang="da-DK" sz="1600" dirty="0"/>
              <a:t>– mulighed for at blive godkendt til at tilbyde en elevplads som Ejendomsservicetekniker – enten helt eller som </a:t>
            </a:r>
            <a:r>
              <a:rPr lang="da-DK" sz="1600" dirty="0" smtClean="0"/>
              <a:t>kombinationsaftale. Pris er 146 – 240.000 kr./år afhængig af alder.</a:t>
            </a:r>
            <a:endParaRPr lang="da-DK" sz="1600" dirty="0"/>
          </a:p>
          <a:p>
            <a:pPr lvl="0"/>
            <a:endParaRPr lang="da-DK" sz="1600" dirty="0"/>
          </a:p>
          <a:p>
            <a:endParaRPr lang="da-DK" dirty="0" smtClean="0"/>
          </a:p>
        </p:txBody>
      </p:sp>
    </p:spTree>
    <p:extLst>
      <p:ext uri="{BB962C8B-B14F-4D97-AF65-F5344CB8AC3E}">
        <p14:creationId xmlns:p14="http://schemas.microsoft.com/office/powerpoint/2010/main" val="253278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11. Lærlinge- og elevpladser - Indstilling</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sp>
        <p:nvSpPr>
          <p:cNvPr id="3" name="Pladsholder til indhold 2"/>
          <p:cNvSpPr>
            <a:spLocks noGrp="1"/>
          </p:cNvSpPr>
          <p:nvPr>
            <p:ph sz="quarter" idx="15"/>
          </p:nvPr>
        </p:nvSpPr>
        <p:spPr>
          <a:xfrm>
            <a:off x="960000" y="1412776"/>
            <a:ext cx="10273151" cy="4170462"/>
          </a:xfrm>
        </p:spPr>
        <p:txBody>
          <a:bodyPr/>
          <a:lstStyle/>
          <a:p>
            <a:r>
              <a:rPr lang="da-DK" sz="1800" dirty="0" smtClean="0"/>
              <a:t>Der findes over 25 andre lære- og elevpladser hvor det vurderes, at Forsyning Helsingør ikke har opgaverne til at kunne tilbyde lærlinge- og elevpladser f.eks. gartner, l</a:t>
            </a:r>
            <a:r>
              <a:rPr lang="da-DK" dirty="0" smtClean="0"/>
              <a:t>ager, </a:t>
            </a:r>
            <a:r>
              <a:rPr lang="da-DK" dirty="0" err="1" smtClean="0"/>
              <a:t>facility</a:t>
            </a:r>
            <a:r>
              <a:rPr lang="da-DK" dirty="0" smtClean="0"/>
              <a:t> med videre.</a:t>
            </a:r>
          </a:p>
          <a:p>
            <a:endParaRPr lang="da-DK" sz="1800" dirty="0"/>
          </a:p>
          <a:p>
            <a:r>
              <a:rPr lang="da-DK" sz="1800" dirty="0" smtClean="0"/>
              <a:t>Det er direktionens vurdering, at læringsmiljøet er til stede for el/vvs samt inden for ejendomsservicetekniker. Læringsmiljøet inden for HK-området er meget presset i forhold til at tage yderligere elever.</a:t>
            </a:r>
          </a:p>
          <a:p>
            <a:pPr>
              <a:buNone/>
            </a:pPr>
            <a:endParaRPr lang="da-DK" sz="1800" dirty="0" smtClean="0"/>
          </a:p>
          <a:p>
            <a:pPr>
              <a:buNone/>
            </a:pPr>
            <a:endParaRPr lang="da-DK" sz="1800" dirty="0" smtClean="0"/>
          </a:p>
          <a:p>
            <a:pPr>
              <a:buNone/>
            </a:pPr>
            <a:r>
              <a:rPr lang="da-DK" sz="1800" b="1" dirty="0" smtClean="0"/>
              <a:t>Direktionen indstiller,</a:t>
            </a:r>
            <a:r>
              <a:rPr lang="da-DK" sz="1800" dirty="0" smtClean="0"/>
              <a:t> at</a:t>
            </a:r>
          </a:p>
          <a:p>
            <a:pPr marL="465750" lvl="1" indent="-285750">
              <a:buClr>
                <a:schemeClr val="accent1"/>
              </a:buClr>
              <a:buFont typeface="Wingdings" panose="05000000000000000000" pitchFamily="2" charset="2"/>
              <a:buChar char="§"/>
            </a:pPr>
            <a:r>
              <a:rPr lang="da-DK" sz="1800" dirty="0" smtClean="0"/>
              <a:t>Der kan oprettes </a:t>
            </a:r>
            <a:r>
              <a:rPr lang="da-DK" sz="1800" dirty="0"/>
              <a:t>tre såkaldte </a:t>
            </a:r>
            <a:r>
              <a:rPr lang="da-DK" sz="1800" dirty="0" smtClean="0"/>
              <a:t>kombinationsaftaler </a:t>
            </a:r>
            <a:r>
              <a:rPr lang="da-DK" sz="1800" dirty="0"/>
              <a:t>årligt inden for </a:t>
            </a:r>
            <a:r>
              <a:rPr lang="da-DK" sz="1800" dirty="0" smtClean="0"/>
              <a:t>VVS- </a:t>
            </a:r>
            <a:r>
              <a:rPr lang="da-DK" sz="1800" dirty="0"/>
              <a:t>og </a:t>
            </a:r>
            <a:r>
              <a:rPr lang="da-DK" sz="1800" dirty="0" smtClean="0"/>
              <a:t>Elektrikerområdet ud over den nuværende HK elevplads.</a:t>
            </a:r>
          </a:p>
          <a:p>
            <a:pPr marL="465750" lvl="1" indent="-285750">
              <a:buClr>
                <a:schemeClr val="accent1"/>
              </a:buClr>
              <a:buFont typeface="Wingdings" panose="05000000000000000000" pitchFamily="2" charset="2"/>
              <a:buChar char="§"/>
            </a:pPr>
            <a:endParaRPr lang="da-DK" sz="1800" dirty="0"/>
          </a:p>
          <a:p>
            <a:pPr lvl="1" indent="0">
              <a:buClr>
                <a:schemeClr val="accent1"/>
              </a:buClr>
              <a:buNone/>
            </a:pPr>
            <a:r>
              <a:rPr lang="da-DK" sz="1800" b="1" i="1" dirty="0"/>
              <a:t>Bestyrelsen tiltrådte </a:t>
            </a:r>
            <a:r>
              <a:rPr lang="da-DK" sz="1800" b="1" i="1" dirty="0" smtClean="0"/>
              <a:t>indstillingen.</a:t>
            </a:r>
            <a:endParaRPr lang="da-DK" sz="1800" b="1" i="1" dirty="0"/>
          </a:p>
          <a:p>
            <a:pPr lvl="1" indent="0">
              <a:buClr>
                <a:schemeClr val="accent1"/>
              </a:buClr>
              <a:buNone/>
            </a:pPr>
            <a:endParaRPr lang="da-DK" sz="1800" dirty="0" smtClean="0"/>
          </a:p>
          <a:p>
            <a:pPr marL="465750" lvl="1" indent="-285750">
              <a:buClr>
                <a:schemeClr val="accent1"/>
              </a:buClr>
              <a:buFont typeface="Wingdings" panose="05000000000000000000" pitchFamily="2" charset="2"/>
              <a:buChar char="§"/>
            </a:pPr>
            <a:endParaRPr lang="da-DK" sz="1800" dirty="0"/>
          </a:p>
        </p:txBody>
      </p:sp>
    </p:spTree>
    <p:extLst>
      <p:ext uri="{BB962C8B-B14F-4D97-AF65-F5344CB8AC3E}">
        <p14:creationId xmlns:p14="http://schemas.microsoft.com/office/powerpoint/2010/main" val="138321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trike="sngStrike" dirty="0" smtClean="0"/>
              <a:t>12. Genbrugsplads på Energivej</a:t>
            </a:r>
            <a:endParaRPr lang="da-DK" strike="sngStrike" dirty="0"/>
          </a:p>
        </p:txBody>
      </p:sp>
      <p:sp>
        <p:nvSpPr>
          <p:cNvPr id="3" name="Pladsholder til tekst 2"/>
          <p:cNvSpPr>
            <a:spLocks noGrp="1"/>
          </p:cNvSpPr>
          <p:nvPr>
            <p:ph sz="quarter" idx="15"/>
          </p:nvPr>
        </p:nvSpPr>
        <p:spPr>
          <a:xfrm>
            <a:off x="960000" y="1340767"/>
            <a:ext cx="10273151" cy="4630679"/>
          </a:xfrm>
        </p:spPr>
        <p:txBody>
          <a:bodyPr/>
          <a:lstStyle/>
          <a:p>
            <a:pPr>
              <a:buClr>
                <a:schemeClr val="accent1"/>
              </a:buClr>
              <a:buNone/>
            </a:pPr>
            <a:r>
              <a:rPr lang="da-DK" dirty="0" smtClean="0"/>
              <a:t>Tavshedspligt ej fraveget for dette punkt. </a:t>
            </a:r>
            <a:endParaRPr lang="da-DK" dirty="0"/>
          </a:p>
          <a:p>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02306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188641"/>
            <a:ext cx="10537752" cy="1445461"/>
          </a:xfrm>
        </p:spPr>
        <p:txBody>
          <a:bodyPr/>
          <a:lstStyle/>
          <a:p>
            <a:r>
              <a:rPr lang="da-DK" sz="3600" dirty="0" smtClean="0"/>
              <a:t>13. Generalforsamling 2019 – Forsyning Helsingør A/S</a:t>
            </a:r>
            <a:endParaRPr lang="da-DK" sz="3600" dirty="0"/>
          </a:p>
        </p:txBody>
      </p:sp>
      <p:sp>
        <p:nvSpPr>
          <p:cNvPr id="3" name="Pladsholder til indhold 2"/>
          <p:cNvSpPr>
            <a:spLocks noGrp="1"/>
          </p:cNvSpPr>
          <p:nvPr>
            <p:ph sz="quarter" idx="15"/>
          </p:nvPr>
        </p:nvSpPr>
        <p:spPr>
          <a:xfrm>
            <a:off x="960000" y="1268760"/>
            <a:ext cx="10273151" cy="5065262"/>
          </a:xfrm>
        </p:spPr>
        <p:txBody>
          <a:bodyPr/>
          <a:lstStyle/>
          <a:p>
            <a:pPr marL="342900" indent="-342900">
              <a:buClr>
                <a:schemeClr val="accent1"/>
              </a:buClr>
              <a:buFont typeface="Wingdings" panose="05000000000000000000" pitchFamily="2" charset="2"/>
              <a:buChar char="§"/>
            </a:pPr>
            <a:r>
              <a:rPr lang="da-DK" sz="1600" dirty="0" smtClean="0"/>
              <a:t>Den 28. maj 2019 afholdes ordinær generalforsamling i Forsyning Helsingør A/S.</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Den af bestyrelsen godkendte årsrapport fremsendes til byrådet til behandling af generalforsamlingsmandat på byrådsmødet den 27. maj 2019.</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Dagsorden for den ordinære generalforsamling vil være den af vedtægterne beskrevne med tillæg af forslag om ændring af vedtægterne, evaluering af bestyrelsessammensætning samt genbrugsplads på Energivej.</a:t>
            </a:r>
          </a:p>
          <a:p>
            <a:pPr marL="342900" indent="-342900">
              <a:buClr>
                <a:schemeClr val="accent1"/>
              </a:buClr>
              <a:buFont typeface="Wingdings" panose="05000000000000000000" pitchFamily="2" charset="2"/>
              <a:buChar char="§"/>
            </a:pPr>
            <a:endParaRPr lang="da-DK" sz="1600" dirty="0" smtClean="0"/>
          </a:p>
          <a:p>
            <a:pPr marL="1717200" lvl="7" indent="-457200">
              <a:buFont typeface="+mj-lt"/>
              <a:buAutoNum type="arabicPeriod"/>
            </a:pPr>
            <a:r>
              <a:rPr lang="da-DK" sz="1600" dirty="0" smtClean="0"/>
              <a:t>Valg </a:t>
            </a:r>
            <a:r>
              <a:rPr lang="da-DK" sz="1600" dirty="0"/>
              <a:t>af dirigent</a:t>
            </a:r>
            <a:endParaRPr lang="da-DK" sz="1600" b="1" dirty="0"/>
          </a:p>
          <a:p>
            <a:pPr marL="1717200" lvl="7" indent="-457200">
              <a:buFont typeface="+mj-lt"/>
              <a:buAutoNum type="arabicPeriod"/>
            </a:pPr>
            <a:r>
              <a:rPr lang="da-DK" sz="1600" dirty="0"/>
              <a:t>Forelæggelse af årsrapport med revisionspåtegning samt årsberetning til godkendelse </a:t>
            </a:r>
            <a:endParaRPr lang="da-DK" sz="1600" b="1" dirty="0"/>
          </a:p>
          <a:p>
            <a:pPr marL="1717200" lvl="7" indent="-457200">
              <a:buFont typeface="+mj-lt"/>
              <a:buAutoNum type="arabicPeriod"/>
            </a:pPr>
            <a:r>
              <a:rPr lang="da-DK" sz="1600" dirty="0"/>
              <a:t>Beslutning om anvendelse af overskud eller dækning af tab i henhold til den godkendte årsrapport </a:t>
            </a:r>
            <a:endParaRPr lang="da-DK" sz="1600" b="1" dirty="0"/>
          </a:p>
          <a:p>
            <a:pPr marL="1717200" lvl="7" indent="-457200">
              <a:buFont typeface="+mj-lt"/>
              <a:buAutoNum type="arabicPeriod"/>
            </a:pPr>
            <a:r>
              <a:rPr lang="da-DK" sz="1600" dirty="0"/>
              <a:t>Valg af medlemmer til bestyrelsen, herunder valg af formand og næstformand </a:t>
            </a:r>
            <a:endParaRPr lang="da-DK" sz="1600" b="1" dirty="0"/>
          </a:p>
          <a:p>
            <a:pPr marL="1717200" lvl="7" indent="-457200">
              <a:buFont typeface="+mj-lt"/>
              <a:buAutoNum type="arabicPeriod"/>
            </a:pPr>
            <a:r>
              <a:rPr lang="da-DK" sz="1600" dirty="0"/>
              <a:t>Valg af revisor</a:t>
            </a:r>
            <a:endParaRPr lang="da-DK" sz="1600" b="1" dirty="0"/>
          </a:p>
          <a:p>
            <a:pPr marL="1717200" lvl="7" indent="-457200">
              <a:buFont typeface="+mj-lt"/>
              <a:buAutoNum type="arabicPeriod"/>
            </a:pPr>
            <a:r>
              <a:rPr lang="da-DK" sz="1600" dirty="0" smtClean="0"/>
              <a:t>Forslag om revision af vedtægter</a:t>
            </a:r>
          </a:p>
          <a:p>
            <a:pPr marL="1717200" lvl="7" indent="-457200">
              <a:buFont typeface="+mj-lt"/>
              <a:buAutoNum type="arabicPeriod"/>
            </a:pPr>
            <a:r>
              <a:rPr lang="da-DK" sz="1600" dirty="0" smtClean="0"/>
              <a:t>Bestyrelsessammensætning</a:t>
            </a:r>
          </a:p>
          <a:p>
            <a:pPr marL="1717200" lvl="7" indent="-457200">
              <a:buFont typeface="+mj-lt"/>
              <a:buAutoNum type="arabicPeriod"/>
            </a:pPr>
            <a:r>
              <a:rPr lang="da-DK" sz="1600" dirty="0" smtClean="0"/>
              <a:t>Genbrugsplads på Energivej</a:t>
            </a:r>
          </a:p>
          <a:p>
            <a:pPr marL="1717200" lvl="7" indent="-457200">
              <a:buFont typeface="+mj-lt"/>
              <a:buAutoNum type="arabicPeriod"/>
            </a:pPr>
            <a:r>
              <a:rPr lang="da-DK" sz="1600" dirty="0" smtClean="0"/>
              <a:t>Eventuelt</a:t>
            </a:r>
          </a:p>
          <a:p>
            <a:pPr marL="1717200" lvl="7" indent="-457200">
              <a:buFont typeface="+mj-lt"/>
              <a:buAutoNum type="arabicPeriod"/>
            </a:pPr>
            <a:endParaRPr lang="da-DK" sz="1600" b="1" dirty="0"/>
          </a:p>
          <a:p>
            <a:pPr marL="342900" indent="-342900">
              <a:buClr>
                <a:schemeClr val="accent1"/>
              </a:buClr>
              <a:buFont typeface="Wingdings" panose="05000000000000000000" pitchFamily="2" charset="2"/>
              <a:buChar char="§"/>
            </a:pPr>
            <a:r>
              <a:rPr lang="da-DK" sz="1600" dirty="0" smtClean="0"/>
              <a:t>Ingen medlemmer til bestyrelsen, herunder formand og næstformand er på valg. Revisor er ej heller på valg. </a:t>
            </a:r>
          </a:p>
          <a:p>
            <a:pPr>
              <a:buClr>
                <a:schemeClr val="accent1"/>
              </a:buClr>
              <a:buNone/>
            </a:pPr>
            <a:endParaRPr lang="da-DK" sz="1600" dirty="0" smtClean="0"/>
          </a:p>
          <a:p>
            <a:pPr marL="342900" indent="-342900">
              <a:buClr>
                <a:schemeClr val="accent1"/>
              </a:buClr>
              <a:buFont typeface="Wingdings" panose="05000000000000000000" pitchFamily="2" charset="2"/>
              <a:buChar char="§"/>
            </a:pPr>
            <a:endParaRPr lang="da-DK" sz="1600"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627582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0252"/>
            <a:ext cx="10273151" cy="1445461"/>
          </a:xfrm>
        </p:spPr>
        <p:txBody>
          <a:bodyPr/>
          <a:lstStyle/>
          <a:p>
            <a:r>
              <a:rPr lang="da-DK" sz="3600" dirty="0" smtClean="0"/>
              <a:t>13. Generalforsamling 2019 - Forsyning Helsingør A/S</a:t>
            </a:r>
            <a:endParaRPr lang="da-DK" sz="3600" dirty="0"/>
          </a:p>
        </p:txBody>
      </p:sp>
      <p:sp>
        <p:nvSpPr>
          <p:cNvPr id="3" name="Pladsholder til tekst 2"/>
          <p:cNvSpPr>
            <a:spLocks noGrp="1"/>
          </p:cNvSpPr>
          <p:nvPr>
            <p:ph type="body" sz="quarter" idx="13"/>
          </p:nvPr>
        </p:nvSpPr>
        <p:spPr/>
        <p:txBody>
          <a:bodyPr/>
          <a:lstStyle/>
          <a:p>
            <a:r>
              <a:rPr lang="da-DK" sz="1800" dirty="0"/>
              <a:t>Formand og direktion indstiller, </a:t>
            </a:r>
            <a:r>
              <a:rPr lang="da-DK" sz="1800" dirty="0" smtClean="0"/>
              <a:t>at</a:t>
            </a:r>
          </a:p>
          <a:p>
            <a:endParaRPr lang="da-DK" sz="1800" dirty="0"/>
          </a:p>
          <a:p>
            <a:pPr marL="285750" indent="-285750">
              <a:buClr>
                <a:schemeClr val="accent1"/>
              </a:buClr>
              <a:buFont typeface="Wingdings" panose="05000000000000000000" pitchFamily="2" charset="2"/>
              <a:buChar char="§"/>
            </a:pPr>
            <a:r>
              <a:rPr lang="da-DK" sz="1800" dirty="0" smtClean="0"/>
              <a:t>At bestyrelsen godkender</a:t>
            </a:r>
            <a:r>
              <a:rPr lang="da-DK" sz="1800" dirty="0"/>
              <a:t> </a:t>
            </a:r>
            <a:r>
              <a:rPr lang="da-DK" sz="1800" dirty="0" smtClean="0"/>
              <a:t>forslag til dagsorden for generalforsamling 2019.</a:t>
            </a:r>
          </a:p>
          <a:p>
            <a:pPr marL="285750" indent="-285750">
              <a:buClr>
                <a:schemeClr val="accent1"/>
              </a:buClr>
              <a:buFont typeface="Wingdings" panose="05000000000000000000" pitchFamily="2" charset="2"/>
              <a:buChar char="§"/>
            </a:pPr>
            <a:endParaRPr lang="da-DK" sz="1800" dirty="0"/>
          </a:p>
          <a:p>
            <a:pPr marL="0" lvl="1" indent="0">
              <a:buClr>
                <a:schemeClr val="accent1"/>
              </a:buClr>
              <a:buNone/>
            </a:pPr>
            <a:r>
              <a:rPr lang="da-DK" sz="1600" b="1" i="1" dirty="0"/>
              <a:t>Bestyrelsen tiltrådte indstillingen.</a:t>
            </a:r>
          </a:p>
          <a:p>
            <a:pPr marL="285750" indent="-285750">
              <a:buClr>
                <a:schemeClr val="accent1"/>
              </a:buClr>
              <a:buFont typeface="Wingdings" panose="05000000000000000000" pitchFamily="2" charset="2"/>
              <a:buChar char="§"/>
            </a:pPr>
            <a:endParaRPr lang="da-DK" sz="1800" dirty="0" smtClean="0"/>
          </a:p>
          <a:p>
            <a:pPr marL="285750" indent="-285750">
              <a:buClr>
                <a:schemeClr val="accent1"/>
              </a:buClr>
              <a:buFont typeface="Wingdings" panose="05000000000000000000" pitchFamily="2" charset="2"/>
              <a:buChar char="§"/>
            </a:pPr>
            <a:endParaRPr lang="da-DK" sz="1800" dirty="0" smtClean="0"/>
          </a:p>
        </p:txBody>
      </p:sp>
      <p:pic>
        <p:nvPicPr>
          <p:cNvPr id="7" name="Pladsholder til indhold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3262" r="3262"/>
          <a:stretch>
            <a:fillRect/>
          </a:stretch>
        </p:blipFill>
        <p:spPr>
          <a:xfrm>
            <a:off x="7464152" y="2354955"/>
            <a:ext cx="4274078" cy="3040265"/>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861130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trike="sngStrike" dirty="0" smtClean="0"/>
              <a:t>14. Hjemtagning af renovationsindsamling</a:t>
            </a:r>
            <a:endParaRPr lang="da-DK" strike="sngStrike" dirty="0"/>
          </a:p>
        </p:txBody>
      </p:sp>
      <p:sp>
        <p:nvSpPr>
          <p:cNvPr id="4" name="Pladsholder til indhold 3"/>
          <p:cNvSpPr>
            <a:spLocks noGrp="1"/>
          </p:cNvSpPr>
          <p:nvPr>
            <p:ph sz="quarter" idx="15"/>
          </p:nvPr>
        </p:nvSpPr>
        <p:spPr>
          <a:xfrm>
            <a:off x="960001" y="1412776"/>
            <a:ext cx="10273151" cy="4464496"/>
          </a:xfrm>
        </p:spPr>
        <p:txBody>
          <a:bodyPr/>
          <a:lstStyle/>
          <a:p>
            <a:r>
              <a:rPr lang="da-DK" dirty="0" smtClean="0"/>
              <a:t>Tavshedspligt ej fraveget for dette punkt.</a:t>
            </a:r>
            <a:endParaRPr lang="da-DK" dirty="0" smtClean="0"/>
          </a:p>
          <a:p>
            <a:endParaRPr lang="da-DK" dirty="0" smtClean="0"/>
          </a:p>
          <a:p>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28</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09319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Punkter til orientering</a:t>
            </a:r>
            <a:endParaRPr lang="da-DK" dirty="0"/>
          </a:p>
        </p:txBody>
      </p:sp>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Billede 6"/>
          <p:cNvPicPr>
            <a:picLocks noChangeAspect="1"/>
          </p:cNvPicPr>
          <p:nvPr/>
        </p:nvPicPr>
        <p:blipFill>
          <a:blip r:embed="rId4"/>
          <a:stretch>
            <a:fillRect/>
          </a:stretch>
        </p:blipFill>
        <p:spPr>
          <a:xfrm>
            <a:off x="3287688" y="3236455"/>
            <a:ext cx="1848609" cy="2466146"/>
          </a:xfrm>
          <a:prstGeom prst="rect">
            <a:avLst/>
          </a:prstGeom>
          <a:effectLst>
            <a:outerShdw blurRad="152400" dist="38100" dir="8100000" algn="tr" rotWithShape="0">
              <a:prstClr val="black">
                <a:alpha val="40000"/>
              </a:prstClr>
            </a:outerShdw>
          </a:effectLst>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15373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dirty="0" smtClean="0"/>
              <a:t>Dagsorden</a:t>
            </a:r>
            <a:endParaRPr lang="da-DK" dirty="0"/>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2453575761"/>
              </p:ext>
            </p:extLst>
          </p:nvPr>
        </p:nvGraphicFramePr>
        <p:xfrm>
          <a:off x="623392" y="1688376"/>
          <a:ext cx="4680520"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1865488409"/>
              </p:ext>
            </p:extLst>
          </p:nvPr>
        </p:nvGraphicFramePr>
        <p:xfrm>
          <a:off x="5375920" y="1695587"/>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p:txBody>
          <a:bodyPr/>
          <a:lstStyle/>
          <a:p>
            <a:fld id="{172C3887-5148-47C4-A39E-DBA558CD09E9}" type="slidenum">
              <a:rPr lang="da-DK" smtClean="0"/>
              <a:t>3</a:t>
            </a:fld>
            <a:endParaRPr lang="da-DK"/>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15. </a:t>
            </a:r>
            <a:r>
              <a:rPr lang="da-DK" dirty="0" err="1" smtClean="0"/>
              <a:t>Regulatorisk</a:t>
            </a:r>
            <a:r>
              <a:rPr lang="da-DK" dirty="0" smtClean="0"/>
              <a:t> arbejde</a:t>
            </a:r>
            <a:endParaRPr lang="da-DK" dirty="0"/>
          </a:p>
        </p:txBody>
      </p:sp>
      <p:sp>
        <p:nvSpPr>
          <p:cNvPr id="3" name="Pladsholder til indhold 2"/>
          <p:cNvSpPr>
            <a:spLocks noGrp="1"/>
          </p:cNvSpPr>
          <p:nvPr>
            <p:ph type="body" sz="quarter" idx="13"/>
          </p:nvPr>
        </p:nvSpPr>
        <p:spPr>
          <a:xfrm>
            <a:off x="921712" y="1340768"/>
            <a:ext cx="6361286" cy="4536504"/>
          </a:xfrm>
          <a:ln>
            <a:solidFill>
              <a:schemeClr val="bg1"/>
            </a:solidFill>
          </a:ln>
        </p:spPr>
        <p:txBody>
          <a:bodyPr/>
          <a:lstStyle/>
          <a:p>
            <a:pPr marL="285750" indent="-285750">
              <a:buClr>
                <a:schemeClr val="accent1"/>
              </a:buClr>
              <a:buFont typeface="Wingdings" panose="05000000000000000000" pitchFamily="2" charset="2"/>
              <a:buChar char="§"/>
            </a:pPr>
            <a:r>
              <a:rPr lang="da-DK" sz="1600" dirty="0">
                <a:latin typeface="Calibri" panose="020F0502020204030204" pitchFamily="34" charset="0"/>
                <a:ea typeface="Calibri" panose="020F0502020204030204" pitchFamily="34" charset="0"/>
                <a:cs typeface="Times New Roman" panose="02020603050405020304" pitchFamily="18" charset="0"/>
              </a:rPr>
              <a:t>De seneste års politiske aftaler har medført, at man inden for de forskellige forsyningssektorer bevæger sig fra ”hvile i sig selv” (omkostningsbestemte priser) til </a:t>
            </a:r>
            <a:r>
              <a:rPr lang="da-DK" sz="1600" dirty="0" smtClean="0">
                <a:latin typeface="Calibri" panose="020F0502020204030204" pitchFamily="34" charset="0"/>
                <a:ea typeface="Calibri" panose="020F0502020204030204" pitchFamily="34" charset="0"/>
                <a:cs typeface="Times New Roman" panose="02020603050405020304" pitchFamily="18" charset="0"/>
              </a:rPr>
              <a:t>også at blive pålagt indtægtsrammer </a:t>
            </a:r>
            <a:r>
              <a:rPr lang="da-DK" sz="1600" dirty="0">
                <a:latin typeface="Calibri" panose="020F0502020204030204" pitchFamily="34" charset="0"/>
                <a:ea typeface="Calibri" panose="020F0502020204030204" pitchFamily="34" charset="0"/>
                <a:cs typeface="Times New Roman" panose="02020603050405020304" pitchFamily="18" charset="0"/>
              </a:rPr>
              <a:t>med benchmarking, hvor der bestemmes generelle og individuelle effektiviseringskrav for de enkelte forsyningsvirksomheder.</a:t>
            </a:r>
          </a:p>
          <a:p>
            <a:pPr marL="285750" indent="-285750">
              <a:buClr>
                <a:schemeClr val="accent1"/>
              </a:buClr>
              <a:buFont typeface="Wingdings" panose="05000000000000000000" pitchFamily="2" charset="2"/>
              <a:buChar char="§"/>
            </a:pP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r>
              <a:rPr lang="da-DK" sz="1600" dirty="0">
                <a:latin typeface="Calibri" panose="020F0502020204030204" pitchFamily="34" charset="0"/>
                <a:ea typeface="Calibri" panose="020F0502020204030204" pitchFamily="34" charset="0"/>
                <a:cs typeface="Times New Roman" panose="02020603050405020304" pitchFamily="18" charset="0"/>
              </a:rPr>
              <a:t>Det nye Forsyningstilsyn blev etableret 1. juli 2018 med Carsten Smidt som direktør.</a:t>
            </a:r>
          </a:p>
          <a:p>
            <a:pPr marL="285750" indent="-285750">
              <a:buClr>
                <a:schemeClr val="accent1"/>
              </a:buClr>
              <a:buFont typeface="Wingdings" panose="05000000000000000000" pitchFamily="2" charset="2"/>
              <a:buChar char="§"/>
            </a:pP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r>
              <a:rPr lang="da-DK" sz="1600" dirty="0"/>
              <a:t>Forsyningstilsynet har i højere grad end tidligere fokus forbrugernes interesser i forsyningssektorerne, herunder lavest mulige forbrugerpriser på kort og lang sigt.</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a:t>Der er overfor branchen udmeldt effektiviseringsbesparelser, på bagrund af modeller og datamateriale, som ikke virker fuldt gennemarbejdet.</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a:t>Forsyning Helsingør har foreløbigt ikke været hårdt ramt, men det vurderes, at der fremover skal være skærpet fokus på, hvordan Forsyning Helsingør agerer indenfor de givne indtægtsrammer.  </a:t>
            </a:r>
          </a:p>
          <a:p>
            <a:pPr>
              <a:buNone/>
            </a:pPr>
            <a:endParaRPr lang="da-DK" sz="1200" dirty="0"/>
          </a:p>
          <a:p>
            <a:pPr>
              <a:buNone/>
            </a:pPr>
            <a:endParaRPr lang="da-DK" sz="1200" dirty="0"/>
          </a:p>
          <a:p>
            <a:pPr>
              <a:buNone/>
            </a:pPr>
            <a:endParaRPr lang="da-DK"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da-DK"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da-DK"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da-DK"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pe 5"/>
          <p:cNvGrpSpPr/>
          <p:nvPr/>
        </p:nvGrpSpPr>
        <p:grpSpPr>
          <a:xfrm>
            <a:off x="7896200" y="1742110"/>
            <a:ext cx="3744416" cy="2006606"/>
            <a:chOff x="4932040" y="1834952"/>
            <a:chExt cx="3960440" cy="2014670"/>
          </a:xfrm>
        </p:grpSpPr>
        <p:pic>
          <p:nvPicPr>
            <p:cNvPr id="7" name="Billede 6"/>
            <p:cNvPicPr>
              <a:picLocks noChangeAspect="1"/>
            </p:cNvPicPr>
            <p:nvPr/>
          </p:nvPicPr>
          <p:blipFill rotWithShape="1">
            <a:blip r:embed="rId2"/>
            <a:srcRect l="21978"/>
            <a:stretch/>
          </p:blipFill>
          <p:spPr>
            <a:xfrm>
              <a:off x="4932040" y="1982450"/>
              <a:ext cx="3960440" cy="1867172"/>
            </a:xfrm>
            <a:prstGeom prst="rect">
              <a:avLst/>
            </a:prstGeom>
          </p:spPr>
        </p:pic>
        <p:sp>
          <p:nvSpPr>
            <p:cNvPr id="8" name="Tekstfelt 7"/>
            <p:cNvSpPr txBox="1"/>
            <p:nvPr/>
          </p:nvSpPr>
          <p:spPr>
            <a:xfrm>
              <a:off x="4991430" y="1834952"/>
              <a:ext cx="766358" cy="154506"/>
            </a:xfrm>
            <a:prstGeom prst="rect">
              <a:avLst/>
            </a:prstGeom>
            <a:noFill/>
          </p:spPr>
          <p:txBody>
            <a:bodyPr wrap="none" lIns="0" tIns="0" rIns="0" bIns="0" rtlCol="0">
              <a:spAutoFit/>
            </a:bodyPr>
            <a:lstStyle/>
            <a:p>
              <a:r>
                <a:rPr lang="da-DK" sz="1000" dirty="0">
                  <a:solidFill>
                    <a:schemeClr val="accent2"/>
                  </a:solidFill>
                </a:rPr>
                <a:t>El distribution</a:t>
              </a:r>
            </a:p>
          </p:txBody>
        </p:sp>
        <p:sp>
          <p:nvSpPr>
            <p:cNvPr id="9" name="Tekstfelt 8"/>
            <p:cNvSpPr txBox="1"/>
            <p:nvPr/>
          </p:nvSpPr>
          <p:spPr>
            <a:xfrm>
              <a:off x="4991430" y="2339008"/>
              <a:ext cx="1071546" cy="154506"/>
            </a:xfrm>
            <a:prstGeom prst="rect">
              <a:avLst/>
            </a:prstGeom>
            <a:noFill/>
          </p:spPr>
          <p:txBody>
            <a:bodyPr wrap="none" lIns="0" tIns="0" rIns="0" bIns="0" rtlCol="0">
              <a:spAutoFit/>
            </a:bodyPr>
            <a:lstStyle/>
            <a:p>
              <a:r>
                <a:rPr lang="da-DK" sz="1000" dirty="0">
                  <a:solidFill>
                    <a:schemeClr val="accent2"/>
                  </a:solidFill>
                </a:rPr>
                <a:t>Vand og spildevand</a:t>
              </a:r>
            </a:p>
          </p:txBody>
        </p:sp>
        <p:sp>
          <p:nvSpPr>
            <p:cNvPr id="10" name="Tekstfelt 9"/>
            <p:cNvSpPr txBox="1"/>
            <p:nvPr/>
          </p:nvSpPr>
          <p:spPr>
            <a:xfrm>
              <a:off x="4991430" y="2852936"/>
              <a:ext cx="630720" cy="154506"/>
            </a:xfrm>
            <a:prstGeom prst="rect">
              <a:avLst/>
            </a:prstGeom>
            <a:noFill/>
          </p:spPr>
          <p:txBody>
            <a:bodyPr wrap="none" lIns="0" tIns="0" rIns="0" bIns="0" rtlCol="0">
              <a:spAutoFit/>
            </a:bodyPr>
            <a:lstStyle/>
            <a:p>
              <a:r>
                <a:rPr lang="da-DK" sz="1000" dirty="0">
                  <a:solidFill>
                    <a:schemeClr val="accent2"/>
                  </a:solidFill>
                </a:rPr>
                <a:t>Fjernvarme</a:t>
              </a:r>
            </a:p>
          </p:txBody>
        </p:sp>
      </p:grpSp>
      <p:sp>
        <p:nvSpPr>
          <p:cNvPr id="11" name="Rektangel 10"/>
          <p:cNvSpPr/>
          <p:nvPr/>
        </p:nvSpPr>
        <p:spPr>
          <a:xfrm>
            <a:off x="7961224" y="3903245"/>
            <a:ext cx="3744416" cy="1944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da-DK" sz="1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Regulerede Selskaber i Forsyning Helsingør</a:t>
            </a:r>
          </a:p>
          <a:p>
            <a:endPar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da-DK"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Elektrus</a:t>
            </a: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Indtægtsrammeregulering TOTEX-benchmarking (2019) </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Vand: Indtægtsrammeregulering og TOTEX-benchmarking (2017)</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Spildevand: Indtægtsrammeregulering og TOTEX-benchmarking (2017)</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Varme: ”Hvile-i-sig selv” på vej mod indtægtsrammer og TOTEX-benchmarking (?)</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HØK: ”Hvile-i-sig selv” på vej mod indtægtsrammer og TOTEX-benchmarking (?)</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Affald: ”Hvile-sig selv”</a:t>
            </a:r>
          </a:p>
          <a:p>
            <a:pPr marL="228600" indent="-228600">
              <a:buFont typeface="+mj-lt"/>
              <a:buAutoNum type="arabicPeriod"/>
            </a:pPr>
            <a:r>
              <a:rPr lang="da-DK"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Deponering: ”Hvile-sig selv”</a:t>
            </a:r>
          </a:p>
        </p:txBody>
      </p:sp>
      <p:sp>
        <p:nvSpPr>
          <p:cNvPr id="12" name="Pladsholder til slidenummer 11"/>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95245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152127"/>
          </a:xfrm>
        </p:spPr>
        <p:txBody>
          <a:bodyPr/>
          <a:lstStyle/>
          <a:p>
            <a:r>
              <a:rPr lang="da-DK" dirty="0" smtClean="0"/>
              <a:t>Elektrus A/S - Benchmarking for 2019</a:t>
            </a:r>
            <a:endParaRPr lang="da-DK" dirty="0"/>
          </a:p>
        </p:txBody>
      </p:sp>
      <p:sp>
        <p:nvSpPr>
          <p:cNvPr id="3" name="Pladsholder til indhold 2"/>
          <p:cNvSpPr>
            <a:spLocks noGrp="1"/>
          </p:cNvSpPr>
          <p:nvPr>
            <p:ph idx="4294967295"/>
          </p:nvPr>
        </p:nvSpPr>
        <p:spPr>
          <a:xfrm>
            <a:off x="960002" y="1556792"/>
            <a:ext cx="4487928" cy="3456384"/>
          </a:xfrm>
          <a:ln>
            <a:solidFill>
              <a:schemeClr val="bg1"/>
            </a:solidFill>
          </a:ln>
        </p:spPr>
        <p:txBody>
          <a:bodyPr/>
          <a:lstStyle/>
          <a:p>
            <a:pPr>
              <a:buNone/>
            </a:pPr>
            <a:r>
              <a:rPr lang="da-DK" sz="1300" b="1" dirty="0"/>
              <a:t>Indtægtsrammer</a:t>
            </a:r>
            <a:endParaRPr lang="da-DK" sz="1300" dirty="0"/>
          </a:p>
          <a:p>
            <a:r>
              <a:rPr lang="da-DK" sz="1300" dirty="0"/>
              <a:t>fastlægger rammerne for, hvor meget der kan opkræves over tarifferne. </a:t>
            </a:r>
          </a:p>
          <a:p>
            <a:r>
              <a:rPr lang="da-DK" sz="1300" dirty="0"/>
              <a:t>stor fokus på, at få realiseret et betydeligt effektiviseringspotentiale. </a:t>
            </a:r>
          </a:p>
          <a:p>
            <a:pPr>
              <a:buNone/>
            </a:pPr>
            <a:endParaRPr lang="da-DK" sz="1300" dirty="0"/>
          </a:p>
          <a:p>
            <a:pPr>
              <a:buNone/>
            </a:pPr>
            <a:r>
              <a:rPr lang="da-DK" sz="1300" b="1" dirty="0" err="1"/>
              <a:t>Totex</a:t>
            </a:r>
            <a:r>
              <a:rPr lang="da-DK" sz="1300" b="1" dirty="0"/>
              <a:t> Benchmarking</a:t>
            </a:r>
            <a:endParaRPr lang="da-DK" sz="1300" dirty="0"/>
          </a:p>
          <a:p>
            <a:r>
              <a:rPr lang="da-DK" sz="1300" dirty="0"/>
              <a:t>Formålet er at få net-selskaber med en relativ lav omkostningseffektivitet til at effektivisere driften.</a:t>
            </a:r>
          </a:p>
          <a:p>
            <a:r>
              <a:rPr lang="da-DK" sz="1300" dirty="0"/>
              <a:t>den årlige benchmarking fastlægger et effektiviseringskrav for de net-selskaber, der har en relativ lav omkostningseffektivitet</a:t>
            </a:r>
          </a:p>
          <a:p>
            <a:r>
              <a:rPr lang="da-DK" sz="1300" dirty="0"/>
              <a:t>Herudover også årligt benchmarking på net-selskabernes leveringskvalitet i levering.</a:t>
            </a:r>
          </a:p>
          <a:p>
            <a:r>
              <a:rPr lang="da-DK" sz="1300" dirty="0"/>
              <a:t>Skal sikre, at selskaberne ikke effektiviserer på bekostning af leveringssikkerheden.</a:t>
            </a:r>
          </a:p>
          <a:p>
            <a:pPr>
              <a:buNone/>
            </a:pPr>
            <a:endParaRPr lang="da-DK" sz="1200" dirty="0"/>
          </a:p>
        </p:txBody>
      </p:sp>
      <p:sp>
        <p:nvSpPr>
          <p:cNvPr id="6" name="Pladsholder til indhold 2"/>
          <p:cNvSpPr txBox="1">
            <a:spLocks/>
          </p:cNvSpPr>
          <p:nvPr/>
        </p:nvSpPr>
        <p:spPr>
          <a:xfrm>
            <a:off x="6270316" y="1556792"/>
            <a:ext cx="4578212" cy="3456384"/>
          </a:xfrm>
          <a:prstGeom prst="rect">
            <a:avLst/>
          </a:prstGeom>
          <a:ln>
            <a:solidFill>
              <a:schemeClr val="bg1"/>
            </a:solidFill>
          </a:ln>
        </p:spPr>
        <p:txBody>
          <a:bodyPr vert="horz" lIns="0" tIns="0" rIns="0" bIns="0" rtlCol="0">
            <a:noAutofit/>
          </a:bodyPr>
          <a:lstStyle>
            <a:lvl1pPr marL="360000" indent="-360000" algn="l" defTabSz="914400" rtl="0" eaLnBrk="1" latinLnBrk="0" hangingPunct="1">
              <a:lnSpc>
                <a:spcPct val="104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1pPr>
            <a:lvl2pPr marL="72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144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lnSpc>
                <a:spcPct val="104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indent="0">
              <a:buNone/>
            </a:pPr>
            <a:r>
              <a:rPr lang="da-DK" sz="1300" b="1" dirty="0"/>
              <a:t>Erfaringer og kommentarer/kritik af Forsyningstilsynets første udmelding af indtægtsrammer</a:t>
            </a:r>
            <a:endParaRPr lang="da-DK" sz="1300" dirty="0"/>
          </a:p>
          <a:p>
            <a:r>
              <a:rPr lang="da-DK" sz="1300" dirty="0"/>
              <a:t>Den anvendte Benchmarking model er ikke robust og fremkommer generelt med urealistisk stort effektiviseringspotentiale </a:t>
            </a:r>
          </a:p>
          <a:p>
            <a:r>
              <a:rPr lang="da-DK" sz="1300" dirty="0"/>
              <a:t>Modellen tager ikke højde for forskelligheder i net-selskaberne (Net-selskaber med små </a:t>
            </a:r>
            <a:r>
              <a:rPr lang="da-DK" sz="1300" dirty="0" err="1"/>
              <a:t>spændningsniveauer</a:t>
            </a:r>
            <a:r>
              <a:rPr lang="da-DK" sz="1300" dirty="0"/>
              <a:t> fremstår mere effektive end selskaber med flere </a:t>
            </a:r>
            <a:r>
              <a:rPr lang="da-DK" sz="1300" dirty="0" err="1"/>
              <a:t>spændningsniveauer</a:t>
            </a:r>
            <a:r>
              <a:rPr lang="da-DK" sz="1300" dirty="0"/>
              <a:t>)</a:t>
            </a:r>
          </a:p>
          <a:p>
            <a:r>
              <a:rPr lang="da-DK" sz="1300" dirty="0"/>
              <a:t>Frontselskaberne (de effektive) er ikke repræsentative for branchen</a:t>
            </a:r>
          </a:p>
          <a:p>
            <a:r>
              <a:rPr lang="da-DK" sz="1300" dirty="0"/>
              <a:t>Der er taget utilstrækkeligt forsigtighedshensyn</a:t>
            </a:r>
          </a:p>
          <a:p>
            <a:r>
              <a:rPr lang="da-DK" sz="1300" dirty="0"/>
              <a:t>Forsyningstilsynet har ikke begrundet sine valg og adresserer ikke indkomne høringssvar</a:t>
            </a:r>
          </a:p>
          <a:p>
            <a:r>
              <a:rPr lang="da-DK" sz="1300" dirty="0"/>
              <a:t>Forsyningstilsynet har ikke fremlagt væsentlige nødvendige analyser, som skal robust i resultaterne</a:t>
            </a:r>
          </a:p>
          <a:p>
            <a:r>
              <a:rPr lang="da-DK" sz="1300" dirty="0"/>
              <a:t>Forsyningstilsynet mangler hjemmel til at træffe afgørelser (hele processen var forsinket, så effektiviseringsmål for 2019 først blev meldt ud i 2019</a:t>
            </a:r>
          </a:p>
        </p:txBody>
      </p:sp>
      <p:sp>
        <p:nvSpPr>
          <p:cNvPr id="7" name="Højrepil 6"/>
          <p:cNvSpPr/>
          <p:nvPr/>
        </p:nvSpPr>
        <p:spPr>
          <a:xfrm>
            <a:off x="5663952" y="2492896"/>
            <a:ext cx="360040" cy="1656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Rektangel 7"/>
          <p:cNvSpPr/>
          <p:nvPr/>
        </p:nvSpPr>
        <p:spPr>
          <a:xfrm>
            <a:off x="1385399" y="5373216"/>
            <a:ext cx="8094977" cy="8640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a-DK" sz="1200" b="1" u="sng" dirty="0" smtClean="0"/>
              <a:t>Elektrus A/S </a:t>
            </a:r>
            <a:r>
              <a:rPr lang="da-DK" sz="1200" b="1" u="sng" dirty="0"/>
              <a:t>afgørelse for 2019:</a:t>
            </a:r>
          </a:p>
          <a:p>
            <a:pPr marL="171450" indent="-171450">
              <a:buFont typeface="Arial" panose="020B0604020202020204" pitchFamily="34" charset="0"/>
              <a:buChar char="•"/>
            </a:pPr>
            <a:r>
              <a:rPr lang="da-DK" sz="1200" dirty="0"/>
              <a:t>et individuelt effektiviseringskrav på 20.000 kr., der fradrages i indtægtsrammen for 2019 og i hver af de efterfølgende årlige indtægtsrammer frem til næste reguleringsperiode (det vil sige til og med indtægtsrammen for 2022). </a:t>
            </a:r>
          </a:p>
          <a:p>
            <a:pPr marL="171450" indent="-171450">
              <a:buFont typeface="Arial" panose="020B0604020202020204" pitchFamily="34" charset="0"/>
              <a:buChar char="•"/>
            </a:pPr>
            <a:r>
              <a:rPr lang="da-DK" sz="1200" dirty="0"/>
              <a:t>et krav for utilstrækkelig leveringskvalitet i 2017 på 0 kr. </a:t>
            </a:r>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41911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1055440" y="1371600"/>
            <a:ext cx="4248150" cy="4114800"/>
          </a:xfrm>
          <a:prstGeom prst="rect">
            <a:avLst/>
          </a:prstGeom>
        </p:spPr>
      </p:pic>
      <p:pic>
        <p:nvPicPr>
          <p:cNvPr id="9" name="Billede 8"/>
          <p:cNvPicPr>
            <a:picLocks noChangeAspect="1"/>
          </p:cNvPicPr>
          <p:nvPr/>
        </p:nvPicPr>
        <p:blipFill>
          <a:blip r:embed="rId3"/>
          <a:stretch>
            <a:fillRect/>
          </a:stretch>
        </p:blipFill>
        <p:spPr>
          <a:xfrm>
            <a:off x="5763287" y="2060848"/>
            <a:ext cx="4114800" cy="3476625"/>
          </a:xfrm>
          <a:prstGeom prst="rect">
            <a:avLst/>
          </a:prstGeom>
        </p:spPr>
      </p:pic>
      <p:sp>
        <p:nvSpPr>
          <p:cNvPr id="11" name="Pladsholder til slidenummer 10"/>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32</a:t>
            </a:fld>
            <a:endParaRPr lang="da-DK" dirty="0"/>
          </a:p>
        </p:txBody>
      </p:sp>
      <p:sp>
        <p:nvSpPr>
          <p:cNvPr id="2" name="Pladsholder til sidefod 1"/>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561847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err="1" smtClean="0"/>
              <a:t>Regulatorisk</a:t>
            </a:r>
            <a:r>
              <a:rPr lang="da-DK" sz="3200" dirty="0" smtClean="0"/>
              <a:t> arbejde – Forsyning Helsingør Varme A/S og </a:t>
            </a:r>
            <a:br>
              <a:rPr lang="da-DK" sz="3200" dirty="0" smtClean="0"/>
            </a:br>
            <a:r>
              <a:rPr lang="da-DK" sz="3200" dirty="0" smtClean="0"/>
              <a:t>Helsingør Kraftvarmeværk A/S</a:t>
            </a:r>
            <a:endParaRPr lang="da-DK" sz="3200" dirty="0"/>
          </a:p>
        </p:txBody>
      </p:sp>
      <p:sp>
        <p:nvSpPr>
          <p:cNvPr id="3" name="Pladsholder til indhold 2"/>
          <p:cNvSpPr>
            <a:spLocks noGrp="1"/>
          </p:cNvSpPr>
          <p:nvPr>
            <p:ph type="body" sz="quarter" idx="13"/>
          </p:nvPr>
        </p:nvSpPr>
        <p:spPr>
          <a:xfrm>
            <a:off x="1199456" y="1634102"/>
            <a:ext cx="4802716" cy="4166372"/>
          </a:xfrm>
          <a:ln>
            <a:solidFill>
              <a:schemeClr val="bg1"/>
            </a:solidFill>
          </a:ln>
        </p:spPr>
        <p:txBody>
          <a:bodyPr/>
          <a:lstStyle/>
          <a:p>
            <a:pPr>
              <a:buNone/>
            </a:pPr>
            <a:r>
              <a:rPr lang="da-DK" sz="1500" b="1" dirty="0"/>
              <a:t>Ny regulering på vej</a:t>
            </a:r>
          </a:p>
          <a:p>
            <a:endParaRPr lang="da-DK" sz="1500" dirty="0"/>
          </a:p>
          <a:p>
            <a:pPr marL="285750" indent="-285750">
              <a:buClr>
                <a:schemeClr val="accent1"/>
              </a:buClr>
              <a:buFont typeface="Wingdings" panose="05000000000000000000" pitchFamily="2" charset="2"/>
              <a:buChar char="§"/>
            </a:pPr>
            <a:r>
              <a:rPr lang="da-DK" sz="1500" dirty="0"/>
              <a:t>I dag: ”hvile-i-sig-selv”</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Fremadrettet: afventer ny lov, men forventer indtægtsrammeregulering og benchmarking svarende til regulering for </a:t>
            </a:r>
            <a:r>
              <a:rPr lang="da-DK" sz="1500" dirty="0" err="1" smtClean="0"/>
              <a:t>elnet</a:t>
            </a:r>
            <a:r>
              <a:rPr lang="da-DK" sz="1500" dirty="0"/>
              <a:t>, samt vand og spildevand.</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Energistyrelsen vil udarbejde ny lovgivning. Lovforslag forventes tidligst fremlagt ultimo 2019.</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I højere grad rammeregulering, hvor Forsyningstilsynet skal udfylde rammerne og får udvidede beføjelser</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Forsyningstilsynet har igangsat udviklingsarbejde for en ny Benchmarking model:</a:t>
            </a:r>
          </a:p>
          <a:p>
            <a:pPr lvl="3">
              <a:buClr>
                <a:schemeClr val="accent1"/>
              </a:buClr>
              <a:buFont typeface="Wingdings" panose="05000000000000000000" pitchFamily="2" charset="2"/>
              <a:buChar char="§"/>
            </a:pPr>
            <a:r>
              <a:rPr lang="da-DK" sz="1500" dirty="0"/>
              <a:t>Nyt </a:t>
            </a:r>
            <a:r>
              <a:rPr lang="da-DK" sz="1500" u="sng" dirty="0"/>
              <a:t>P</a:t>
            </a:r>
            <a:r>
              <a:rPr lang="da-DK" sz="1500" dirty="0"/>
              <a:t>ris- </a:t>
            </a:r>
            <a:r>
              <a:rPr lang="da-DK" sz="1500" u="sng" dirty="0"/>
              <a:t>o</a:t>
            </a:r>
            <a:r>
              <a:rPr lang="da-DK" sz="1500" dirty="0"/>
              <a:t>g </a:t>
            </a:r>
            <a:r>
              <a:rPr lang="da-DK" sz="1500" u="sng" dirty="0"/>
              <a:t>l</a:t>
            </a:r>
            <a:r>
              <a:rPr lang="da-DK" sz="1500" dirty="0"/>
              <a:t>evetids</a:t>
            </a:r>
            <a:r>
              <a:rPr lang="da-DK" sz="1500" u="sng" dirty="0"/>
              <a:t>ka</a:t>
            </a:r>
            <a:r>
              <a:rPr lang="da-DK" sz="1500" dirty="0"/>
              <a:t>talog (Polka)</a:t>
            </a:r>
          </a:p>
          <a:p>
            <a:pPr lvl="3">
              <a:buClr>
                <a:schemeClr val="accent1"/>
              </a:buClr>
              <a:buFont typeface="Wingdings" panose="05000000000000000000" pitchFamily="2" charset="2"/>
              <a:buChar char="§"/>
            </a:pPr>
            <a:r>
              <a:rPr lang="da-DK" sz="1500" dirty="0" err="1"/>
              <a:t>Cost</a:t>
            </a:r>
            <a:r>
              <a:rPr lang="da-DK" sz="1500" dirty="0"/>
              <a:t>-driver analyse for varmetransport og varmeproduktion</a:t>
            </a:r>
          </a:p>
          <a:p>
            <a:endParaRPr lang="da-DK" sz="1200" dirty="0"/>
          </a:p>
        </p:txBody>
      </p:sp>
      <p:sp>
        <p:nvSpPr>
          <p:cNvPr id="6" name="Pladsholder til indhold 2"/>
          <p:cNvSpPr txBox="1">
            <a:spLocks/>
          </p:cNvSpPr>
          <p:nvPr/>
        </p:nvSpPr>
        <p:spPr>
          <a:xfrm>
            <a:off x="6726385" y="1700808"/>
            <a:ext cx="4986239" cy="4099666"/>
          </a:xfrm>
          <a:prstGeom prst="rect">
            <a:avLst/>
          </a:prstGeom>
          <a:ln>
            <a:solidFill>
              <a:schemeClr val="bg1"/>
            </a:solidFill>
          </a:ln>
        </p:spPr>
        <p:txBody>
          <a:bodyPr vert="horz" lIns="0" tIns="0" rIns="0" bIns="0" rtlCol="0">
            <a:noAutofit/>
          </a:bodyPr>
          <a:lstStyle>
            <a:lvl1pPr marL="360000" indent="-360000" algn="l" defTabSz="914400" rtl="0" eaLnBrk="1" latinLnBrk="0" hangingPunct="1">
              <a:lnSpc>
                <a:spcPct val="104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1pPr>
            <a:lvl2pPr marL="72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1440000" indent="-360000" algn="l" defTabSz="914400" rtl="0" eaLnBrk="1" latinLnBrk="0" hangingPunct="1">
              <a:lnSpc>
                <a:spcPct val="104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lnSpc>
                <a:spcPct val="104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indent="0">
              <a:buNone/>
            </a:pPr>
            <a:r>
              <a:rPr lang="da-DK" sz="1400" b="1" dirty="0"/>
              <a:t>Kommentarer:</a:t>
            </a:r>
          </a:p>
          <a:p>
            <a:endParaRPr lang="da-DK" sz="1400" dirty="0"/>
          </a:p>
          <a:p>
            <a:pPr>
              <a:buFont typeface="Wingdings" panose="05000000000000000000" pitchFamily="2" charset="2"/>
              <a:buChar char="§"/>
            </a:pPr>
            <a:r>
              <a:rPr lang="da-DK" sz="1500" dirty="0"/>
              <a:t>Forsyning Helsingør følger udviklingen med ny lovgivning og ny benchmarking model tæt gennem:</a:t>
            </a:r>
          </a:p>
          <a:p>
            <a:pPr lvl="1">
              <a:buFont typeface="Wingdings" panose="05000000000000000000" pitchFamily="2" charset="2"/>
              <a:buChar char="§"/>
            </a:pPr>
            <a:endParaRPr lang="da-DK" sz="1500" dirty="0"/>
          </a:p>
          <a:p>
            <a:pPr lvl="1">
              <a:buFont typeface="Wingdings" panose="05000000000000000000" pitchFamily="2" charset="2"/>
              <a:buChar char="§"/>
            </a:pPr>
            <a:r>
              <a:rPr lang="da-DK" sz="1500" dirty="0"/>
              <a:t>Interesseorganisationer (Dansk Energi og Dansk Fjernvarme Forening)</a:t>
            </a:r>
          </a:p>
          <a:p>
            <a:pPr lvl="1">
              <a:buFont typeface="Wingdings" panose="05000000000000000000" pitchFamily="2" charset="2"/>
              <a:buChar char="§"/>
            </a:pPr>
            <a:endParaRPr lang="da-DK" sz="1500" dirty="0"/>
          </a:p>
          <a:p>
            <a:pPr lvl="1">
              <a:buFont typeface="Wingdings" panose="05000000000000000000" pitchFamily="2" charset="2"/>
              <a:buChar char="§"/>
            </a:pPr>
            <a:r>
              <a:rPr lang="da-DK" sz="1500" dirty="0"/>
              <a:t>Deltagelse i </a:t>
            </a:r>
            <a:r>
              <a:rPr lang="da-DK" sz="1500" dirty="0" smtClean="0"/>
              <a:t>Forsyningstilsynets </a:t>
            </a:r>
            <a:r>
              <a:rPr lang="da-DK" sz="1500" dirty="0"/>
              <a:t>arbejdsgrupper</a:t>
            </a:r>
          </a:p>
          <a:p>
            <a:pPr lvl="1">
              <a:buFont typeface="Wingdings" panose="05000000000000000000" pitchFamily="2" charset="2"/>
              <a:buChar char="§"/>
            </a:pPr>
            <a:endParaRPr lang="da-DK" sz="1500" dirty="0"/>
          </a:p>
          <a:p>
            <a:pPr lvl="1">
              <a:buFont typeface="Wingdings" panose="05000000000000000000" pitchFamily="2" charset="2"/>
              <a:buChar char="§"/>
            </a:pPr>
            <a:r>
              <a:rPr lang="da-DK" sz="1500" dirty="0" smtClean="0"/>
              <a:t>Forventninger </a:t>
            </a:r>
            <a:r>
              <a:rPr lang="da-DK" sz="1500" dirty="0"/>
              <a:t>til ny regulering indarbejdes i økonomiske langtidsmodeller, så forskellige scenarier kan analyseres</a:t>
            </a:r>
          </a:p>
          <a:p>
            <a:endParaRPr lang="da-DK" sz="1200" dirty="0"/>
          </a:p>
          <a:p>
            <a:endParaRPr lang="da-DK" sz="1200" dirty="0"/>
          </a:p>
          <a:p>
            <a:endParaRPr lang="da-DK" sz="1200" dirty="0"/>
          </a:p>
          <a:p>
            <a:endParaRPr lang="da-DK" sz="1200"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33</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312176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16. Årsrapport 2018 - Skibstrup Affaldscenter</a:t>
            </a:r>
            <a:endParaRPr lang="da-DK" dirty="0"/>
          </a:p>
        </p:txBody>
      </p:sp>
      <p:sp>
        <p:nvSpPr>
          <p:cNvPr id="7" name="Pladsholder til tekst 2"/>
          <p:cNvSpPr txBox="1">
            <a:spLocks/>
          </p:cNvSpPr>
          <p:nvPr/>
        </p:nvSpPr>
        <p:spPr>
          <a:xfrm>
            <a:off x="959144" y="1412776"/>
            <a:ext cx="7801152" cy="3672408"/>
          </a:xfrm>
          <a:prstGeom prst="rect">
            <a:avLst/>
          </a:prstGeom>
        </p:spPr>
        <p:txBody>
          <a:bodyPr vert="horz" lIns="0" tIns="0" rIns="0" bIns="0" rtlCol="0">
            <a:noAutofit/>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r>
              <a:rPr lang="da-DK" sz="1600" dirty="0" smtClean="0"/>
              <a:t>SAC </a:t>
            </a:r>
            <a:r>
              <a:rPr lang="da-DK" sz="1600" dirty="0"/>
              <a:t>skal hvert år til Miljøstyrelsen fremsende en rapport for egenkontrol mv. vedr. bl.a.:</a:t>
            </a:r>
          </a:p>
          <a:p>
            <a:endParaRPr lang="da-DK" sz="1600" dirty="0"/>
          </a:p>
          <a:p>
            <a:pPr marL="380990" indent="-380990">
              <a:buFont typeface="Arial" panose="020B0604020202020204" pitchFamily="34" charset="0"/>
              <a:buChar char="•"/>
            </a:pPr>
            <a:r>
              <a:rPr lang="da-DK" sz="1600" dirty="0"/>
              <a:t>Affaldsmængder og –typer </a:t>
            </a:r>
          </a:p>
          <a:p>
            <a:pPr marL="380990" indent="-380990">
              <a:buFont typeface="Arial" panose="020B0604020202020204" pitchFamily="34" charset="0"/>
              <a:buChar char="•"/>
            </a:pPr>
            <a:r>
              <a:rPr lang="da-DK" sz="1600" dirty="0"/>
              <a:t>Driftsjournaler og forbrug</a:t>
            </a:r>
          </a:p>
          <a:p>
            <a:pPr marL="380990" indent="-380990">
              <a:buFont typeface="Arial" panose="020B0604020202020204" pitchFamily="34" charset="0"/>
              <a:buChar char="•"/>
            </a:pPr>
            <a:r>
              <a:rPr lang="da-DK" sz="1600" dirty="0"/>
              <a:t>Deponiets opfyldning og </a:t>
            </a:r>
            <a:r>
              <a:rPr lang="da-DK" sz="1600" dirty="0" err="1"/>
              <a:t>perkolat</a:t>
            </a:r>
            <a:endParaRPr lang="da-DK" sz="1600" dirty="0"/>
          </a:p>
          <a:p>
            <a:pPr marL="380990" indent="-380990">
              <a:buFont typeface="Arial" panose="020B0604020202020204" pitchFamily="34" charset="0"/>
              <a:buChar char="•"/>
            </a:pPr>
            <a:r>
              <a:rPr lang="da-DK" sz="1600" dirty="0"/>
              <a:t>Afværge pumpning og grundvandsovervågning</a:t>
            </a:r>
          </a:p>
          <a:p>
            <a:endParaRPr lang="da-DK" sz="1600" dirty="0" smtClean="0"/>
          </a:p>
          <a:p>
            <a:r>
              <a:rPr lang="da-DK" sz="1600" dirty="0" smtClean="0"/>
              <a:t>Hovedtal fra rapporten: </a:t>
            </a:r>
            <a:endParaRPr lang="da-DK" sz="1600" dirty="0"/>
          </a:p>
          <a:p>
            <a:pPr marL="285750" indent="-285750">
              <a:buClr>
                <a:schemeClr val="accent1"/>
              </a:buClr>
              <a:buFont typeface="Wingdings" panose="05000000000000000000" pitchFamily="2" charset="2"/>
              <a:buChar char="§"/>
            </a:pPr>
            <a:r>
              <a:rPr lang="da-DK" sz="1600" dirty="0" smtClean="0"/>
              <a:t>Antal besøg på genbrugspladsen (GP) er steget til over 261.000</a:t>
            </a:r>
          </a:p>
          <a:p>
            <a:pPr marL="285750" indent="-285750">
              <a:buClr>
                <a:schemeClr val="accent1"/>
              </a:buClr>
              <a:buFont typeface="Wingdings" panose="05000000000000000000" pitchFamily="2" charset="2"/>
              <a:buChar char="§"/>
            </a:pPr>
            <a:r>
              <a:rPr lang="da-DK" sz="1600" dirty="0" smtClean="0"/>
              <a:t>Mængden til GP er steget med 3 % til 20.592 ton</a:t>
            </a:r>
          </a:p>
          <a:p>
            <a:pPr marL="285750" indent="-285750">
              <a:buClr>
                <a:schemeClr val="accent1"/>
              </a:buClr>
              <a:buFont typeface="Wingdings" panose="05000000000000000000" pitchFamily="2" charset="2"/>
              <a:buChar char="§"/>
            </a:pPr>
            <a:r>
              <a:rPr lang="da-DK" sz="1600" dirty="0" smtClean="0"/>
              <a:t>Mængden af genanvendelige materialer er steget med 1 %</a:t>
            </a:r>
          </a:p>
          <a:p>
            <a:pPr lvl="3">
              <a:buClr>
                <a:schemeClr val="accent1"/>
              </a:buClr>
              <a:buFont typeface="Wingdings" panose="05000000000000000000" pitchFamily="2" charset="2"/>
              <a:buChar char="§"/>
            </a:pPr>
            <a:r>
              <a:rPr lang="da-DK" sz="1600" dirty="0" smtClean="0"/>
              <a:t>især udsorteringen af bøger og plast er stigende</a:t>
            </a:r>
          </a:p>
          <a:p>
            <a:endParaRPr lang="da-DK" sz="1600" dirty="0"/>
          </a:p>
          <a:p>
            <a:r>
              <a:rPr lang="da-DK" sz="1600" dirty="0" smtClean="0"/>
              <a:t>- Deponiet vil være fyldt ved udgangen af 2025, hvis opfyldningstakten forsætter</a:t>
            </a:r>
          </a:p>
          <a:p>
            <a:endParaRPr lang="da-DK" sz="1600" dirty="0"/>
          </a:p>
          <a:p>
            <a:endParaRPr lang="da-DK" dirty="0"/>
          </a:p>
          <a:p>
            <a:pPr>
              <a:buNone/>
            </a:pPr>
            <a:endParaRPr lang="da-DK" dirty="0"/>
          </a:p>
        </p:txBody>
      </p:sp>
      <p:pic>
        <p:nvPicPr>
          <p:cNvPr id="9" name="Billede 8"/>
          <p:cNvPicPr>
            <a:picLocks noChangeAspect="1"/>
          </p:cNvPicPr>
          <p:nvPr/>
        </p:nvPicPr>
        <p:blipFill>
          <a:blip r:embed="rId3"/>
          <a:stretch>
            <a:fillRect/>
          </a:stretch>
        </p:blipFill>
        <p:spPr>
          <a:xfrm rot="480903">
            <a:off x="8685774" y="1710687"/>
            <a:ext cx="2439312" cy="3458314"/>
          </a:xfrm>
          <a:prstGeom prst="rect">
            <a:avLst/>
          </a:prstGeom>
          <a:effectLst>
            <a:outerShdw blurRad="241300" dist="38100" dir="13500000" algn="br" rotWithShape="0">
              <a:prstClr val="black">
                <a:alpha val="40000"/>
              </a:prstClr>
            </a:outerShdw>
          </a:effectLst>
        </p:spPr>
      </p:pic>
      <p:sp>
        <p:nvSpPr>
          <p:cNvPr id="3" name="Tekstfelt 2"/>
          <p:cNvSpPr txBox="1"/>
          <p:nvPr/>
        </p:nvSpPr>
        <p:spPr>
          <a:xfrm>
            <a:off x="8156911" y="5246330"/>
            <a:ext cx="3411697" cy="630942"/>
          </a:xfrm>
          <a:prstGeom prst="rect">
            <a:avLst/>
          </a:prstGeom>
          <a:noFill/>
        </p:spPr>
        <p:txBody>
          <a:bodyPr wrap="square" lIns="0" tIns="0" rIns="0" bIns="0" rtlCol="0">
            <a:spAutoFit/>
          </a:bodyPr>
          <a:lstStyle/>
          <a:p>
            <a:r>
              <a:rPr lang="da-DK" sz="1400" i="1" dirty="0" smtClean="0"/>
              <a:t>Forsiden </a:t>
            </a:r>
            <a:r>
              <a:rPr lang="da-DK" sz="1400" i="1" dirty="0"/>
              <a:t>på rapporten viser den nye (lovpligtige) overdækning af elektronikaffaldet</a:t>
            </a:r>
          </a:p>
          <a:p>
            <a:endParaRPr lang="da-DK" sz="1300" dirty="0" smtClean="0"/>
          </a:p>
        </p:txBody>
      </p:sp>
      <p:sp>
        <p:nvSpPr>
          <p:cNvPr id="5" name="Afrundet rektangel 4"/>
          <p:cNvSpPr/>
          <p:nvPr/>
        </p:nvSpPr>
        <p:spPr>
          <a:xfrm>
            <a:off x="8832304" y="188641"/>
            <a:ext cx="2952328" cy="50405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dirty="0" smtClean="0"/>
              <a:t>Bilag 16.1 – Årsrapport 2018 for Skibstrup Affaldscenter</a:t>
            </a:r>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295100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Besøgende på genbrugspladsen sammenholdt med affaldsmængden</a:t>
            </a:r>
            <a:endParaRPr lang="da-DK" dirty="0"/>
          </a:p>
        </p:txBody>
      </p:sp>
      <p:pic>
        <p:nvPicPr>
          <p:cNvPr id="6" name="Billede 5"/>
          <p:cNvPicPr>
            <a:picLocks noChangeAspect="1"/>
          </p:cNvPicPr>
          <p:nvPr/>
        </p:nvPicPr>
        <p:blipFill>
          <a:blip r:embed="rId2"/>
          <a:stretch>
            <a:fillRect/>
          </a:stretch>
        </p:blipFill>
        <p:spPr>
          <a:xfrm>
            <a:off x="1199456" y="1988840"/>
            <a:ext cx="7459449" cy="3600400"/>
          </a:xfrm>
          <a:prstGeom prst="rect">
            <a:avLst/>
          </a:prstGeom>
        </p:spPr>
      </p:pic>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029821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stretch>
            <a:fillRect/>
          </a:stretch>
        </p:blipFill>
        <p:spPr>
          <a:xfrm>
            <a:off x="2462212" y="376237"/>
            <a:ext cx="7267575" cy="6105525"/>
          </a:xfrm>
          <a:prstGeom prst="rect">
            <a:avLst/>
          </a:prstGeom>
        </p:spPr>
      </p:pic>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36</a:t>
            </a:fld>
            <a:endParaRPr lang="da-DK" dirty="0"/>
          </a:p>
        </p:txBody>
      </p:sp>
      <p:sp>
        <p:nvSpPr>
          <p:cNvPr id="2" name="Pladsholder til sidefod 1"/>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07499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Mængder på genbrugspladsen (ton/år)</a:t>
            </a:r>
            <a:endParaRPr lang="da-DK" dirty="0"/>
          </a:p>
        </p:txBody>
      </p:sp>
      <p:pic>
        <p:nvPicPr>
          <p:cNvPr id="6" name="Billede 5"/>
          <p:cNvPicPr>
            <a:picLocks noChangeAspect="1"/>
          </p:cNvPicPr>
          <p:nvPr/>
        </p:nvPicPr>
        <p:blipFill>
          <a:blip r:embed="rId2"/>
          <a:stretch>
            <a:fillRect/>
          </a:stretch>
        </p:blipFill>
        <p:spPr>
          <a:xfrm>
            <a:off x="960001" y="1634101"/>
            <a:ext cx="7497722" cy="4337345"/>
          </a:xfrm>
          <a:prstGeom prst="rect">
            <a:avLst/>
          </a:prstGeom>
        </p:spPr>
      </p:pic>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37</a:t>
            </a:fld>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360244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17. Status Kundeservice </a:t>
            </a:r>
            <a:endParaRPr lang="da-DK" dirty="0"/>
          </a:p>
        </p:txBody>
      </p:sp>
      <p:sp>
        <p:nvSpPr>
          <p:cNvPr id="7" name="Pladsholder til indhold 6"/>
          <p:cNvSpPr>
            <a:spLocks noGrp="1"/>
          </p:cNvSpPr>
          <p:nvPr>
            <p:ph idx="4294967295"/>
          </p:nvPr>
        </p:nvSpPr>
        <p:spPr>
          <a:xfrm>
            <a:off x="960000" y="1412776"/>
            <a:ext cx="10464592" cy="4171674"/>
          </a:xfrm>
        </p:spPr>
        <p:txBody>
          <a:bodyPr/>
          <a:lstStyle/>
          <a:p>
            <a:pPr marL="0" indent="0">
              <a:buNone/>
            </a:pPr>
            <a:endParaRPr lang="da-DK" dirty="0" smtClean="0"/>
          </a:p>
          <a:p>
            <a:pPr marL="0" indent="0">
              <a:buNone/>
            </a:pPr>
            <a:endParaRPr lang="da-DK" dirty="0"/>
          </a:p>
          <a:p>
            <a:pPr marL="0" indent="0">
              <a:buNone/>
            </a:pPr>
            <a:r>
              <a:rPr lang="da-DK" dirty="0" smtClean="0"/>
              <a:t>Der arbejdes fortsat intenst på at genskabe sikker drift i Forsyning Helsingørs kundeservice. Indsatsen er understøttet af ansættelsen af Heidi Lysen som kundechef i marts 2019. Der arbejdes bl.a. fortsat på at:</a:t>
            </a:r>
          </a:p>
          <a:p>
            <a:pPr marL="0" indent="0">
              <a:buNone/>
            </a:pPr>
            <a:r>
              <a:rPr lang="da-DK" dirty="0" smtClean="0"/>
              <a:t>	</a:t>
            </a:r>
          </a:p>
          <a:p>
            <a:pPr lvl="2">
              <a:buFont typeface="Wingdings" panose="05000000000000000000" pitchFamily="2" charset="2"/>
              <a:buChar char="§"/>
            </a:pPr>
            <a:r>
              <a:rPr lang="da-DK" dirty="0" smtClean="0"/>
              <a:t>At få sikret et bedre datagrundlag, som grundlag for for korrekt og rettidig kundeafregning</a:t>
            </a:r>
          </a:p>
          <a:p>
            <a:pPr lvl="2">
              <a:buFont typeface="Wingdings" panose="05000000000000000000" pitchFamily="2" charset="2"/>
              <a:buChar char="§"/>
            </a:pPr>
            <a:r>
              <a:rPr lang="da-DK" dirty="0" smtClean="0"/>
              <a:t>At få skabt nemmere forståelige fakturaer, herunder nemmere adgang til specifikationer</a:t>
            </a:r>
          </a:p>
          <a:p>
            <a:pPr lvl="2">
              <a:buFont typeface="Wingdings" panose="05000000000000000000" pitchFamily="2" charset="2"/>
              <a:buChar char="§"/>
            </a:pPr>
            <a:r>
              <a:rPr lang="da-DK" dirty="0" smtClean="0"/>
              <a:t>At få effektiviseret kundeserviceområdet, herunder automatiseret manuelle processer</a:t>
            </a:r>
          </a:p>
          <a:p>
            <a:pPr lvl="2">
              <a:buFont typeface="Wingdings" panose="05000000000000000000" pitchFamily="2" charset="2"/>
              <a:buChar char="§"/>
            </a:pPr>
            <a:r>
              <a:rPr lang="da-DK" dirty="0"/>
              <a:t>At få løst uafklarede og forsinkede kundeafregningsforhold. Denne indsats forventes fortsat i resten af 2019</a:t>
            </a:r>
          </a:p>
          <a:p>
            <a:pPr lvl="1"/>
            <a:endParaRPr lang="da-DK" dirty="0" smtClean="0"/>
          </a:p>
          <a:p>
            <a:endParaRPr lang="da-DK" dirty="0" smtClean="0"/>
          </a:p>
          <a:p>
            <a:endParaRPr lang="da-DK" dirty="0" smtClean="0"/>
          </a:p>
          <a:p>
            <a:endParaRPr lang="da-DK" dirty="0" smtClean="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38</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976108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17. Status Kundeservice</a:t>
            </a:r>
            <a:endParaRPr lang="da-DK" dirty="0"/>
          </a:p>
        </p:txBody>
      </p:sp>
      <p:sp>
        <p:nvSpPr>
          <p:cNvPr id="7" name="Pladsholder til indhold 6"/>
          <p:cNvSpPr>
            <a:spLocks noGrp="1"/>
          </p:cNvSpPr>
          <p:nvPr>
            <p:ph idx="4294967295"/>
          </p:nvPr>
        </p:nvSpPr>
        <p:spPr>
          <a:xfrm>
            <a:off x="960000" y="1412776"/>
            <a:ext cx="10464592" cy="4171674"/>
          </a:xfrm>
        </p:spPr>
        <p:txBody>
          <a:bodyPr/>
          <a:lstStyle/>
          <a:p>
            <a:endParaRPr lang="da-DK" dirty="0" smtClean="0"/>
          </a:p>
          <a:p>
            <a:r>
              <a:rPr lang="da-DK" dirty="0" smtClean="0"/>
              <a:t>Der ses en markant forbedring af kundeservice performance, baseret på nedenstående målepunkter:</a:t>
            </a:r>
          </a:p>
          <a:p>
            <a:endParaRPr lang="da-DK" dirty="0" smtClean="0"/>
          </a:p>
          <a:p>
            <a:endParaRPr lang="da-DK" dirty="0" smtClean="0"/>
          </a:p>
        </p:txBody>
      </p:sp>
      <p:pic>
        <p:nvPicPr>
          <p:cNvPr id="4" name="Billede 3"/>
          <p:cNvPicPr>
            <a:picLocks noChangeAspect="1"/>
          </p:cNvPicPr>
          <p:nvPr/>
        </p:nvPicPr>
        <p:blipFill>
          <a:blip r:embed="rId2"/>
          <a:stretch>
            <a:fillRect/>
          </a:stretch>
        </p:blipFill>
        <p:spPr>
          <a:xfrm>
            <a:off x="959999" y="2604242"/>
            <a:ext cx="5127180" cy="2840982"/>
          </a:xfrm>
          <a:prstGeom prst="rect">
            <a:avLst/>
          </a:prstGeom>
        </p:spPr>
      </p:pic>
      <p:pic>
        <p:nvPicPr>
          <p:cNvPr id="5" name="Billede 4"/>
          <p:cNvPicPr>
            <a:picLocks noChangeAspect="1"/>
          </p:cNvPicPr>
          <p:nvPr/>
        </p:nvPicPr>
        <p:blipFill>
          <a:blip r:embed="rId3"/>
          <a:stretch>
            <a:fillRect/>
          </a:stretch>
        </p:blipFill>
        <p:spPr>
          <a:xfrm>
            <a:off x="6272756" y="2604242"/>
            <a:ext cx="5127180" cy="2840982"/>
          </a:xfrm>
          <a:prstGeom prst="rect">
            <a:avLst/>
          </a:prstGeom>
        </p:spPr>
      </p:pic>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512903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Godkendelse af dagsorden</a:t>
            </a:r>
            <a:endParaRPr lang="da-DK" dirty="0"/>
          </a:p>
        </p:txBody>
      </p:sp>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1">
                  <a:lumMod val="60000"/>
                  <a:lumOff val="40000"/>
                </a:schemeClr>
              </a:buClr>
              <a:buFont typeface="Wingdings" panose="05000000000000000000" pitchFamily="2" charset="2"/>
              <a:buChar char="§"/>
            </a:pPr>
            <a:r>
              <a:rPr lang="da-DK" dirty="0" smtClean="0"/>
              <a:t>Direktionen indstiller, at dagsordenen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b="1" i="1" dirty="0"/>
              <a:t>Bestyrelsen godkendte dagsordenen.</a:t>
            </a:r>
          </a:p>
          <a:p>
            <a:pPr marL="342900" indent="-342900">
              <a:buClr>
                <a:schemeClr val="accent1">
                  <a:lumMod val="60000"/>
                  <a:lumOff val="40000"/>
                </a:schemeClr>
              </a:buClr>
              <a:buFont typeface="Wingdings" panose="05000000000000000000" pitchFamily="2" charset="2"/>
              <a:buChar char="§"/>
            </a:pPr>
            <a:endParaRPr lang="da-DK" dirty="0" smtClean="0"/>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17. Status Kundeservice</a:t>
            </a:r>
            <a:endParaRPr lang="da-DK" dirty="0"/>
          </a:p>
        </p:txBody>
      </p:sp>
      <p:sp>
        <p:nvSpPr>
          <p:cNvPr id="7" name="Pladsholder til indhold 6"/>
          <p:cNvSpPr>
            <a:spLocks noGrp="1"/>
          </p:cNvSpPr>
          <p:nvPr>
            <p:ph idx="4294967295"/>
          </p:nvPr>
        </p:nvSpPr>
        <p:spPr>
          <a:xfrm>
            <a:off x="960000" y="1412776"/>
            <a:ext cx="10464592" cy="4171674"/>
          </a:xfrm>
        </p:spPr>
        <p:txBody>
          <a:bodyPr/>
          <a:lstStyle/>
          <a:p>
            <a:endParaRPr lang="da-DK" dirty="0" smtClean="0"/>
          </a:p>
          <a:p>
            <a:r>
              <a:rPr lang="da-DK" dirty="0" smtClean="0"/>
              <a:t>Der ses en markant forbedring af kundeservice performance, baseret på nedenstående målepunkter:</a:t>
            </a:r>
          </a:p>
          <a:p>
            <a:endParaRPr lang="da-DK" dirty="0" smtClean="0"/>
          </a:p>
          <a:p>
            <a:endParaRPr lang="da-DK" dirty="0" smtClean="0"/>
          </a:p>
        </p:txBody>
      </p:sp>
      <p:pic>
        <p:nvPicPr>
          <p:cNvPr id="3" name="Billede 2"/>
          <p:cNvPicPr>
            <a:picLocks noChangeAspect="1"/>
          </p:cNvPicPr>
          <p:nvPr/>
        </p:nvPicPr>
        <p:blipFill>
          <a:blip r:embed="rId2"/>
          <a:stretch>
            <a:fillRect/>
          </a:stretch>
        </p:blipFill>
        <p:spPr>
          <a:xfrm>
            <a:off x="959999" y="2610338"/>
            <a:ext cx="5127180" cy="2834886"/>
          </a:xfrm>
          <a:prstGeom prst="rect">
            <a:avLst/>
          </a:prstGeom>
        </p:spPr>
      </p:pic>
      <p:pic>
        <p:nvPicPr>
          <p:cNvPr id="8" name="Billede 7"/>
          <p:cNvPicPr>
            <a:picLocks noChangeAspect="1"/>
          </p:cNvPicPr>
          <p:nvPr/>
        </p:nvPicPr>
        <p:blipFill>
          <a:blip r:embed="rId3"/>
          <a:stretch>
            <a:fillRect/>
          </a:stretch>
        </p:blipFill>
        <p:spPr>
          <a:xfrm>
            <a:off x="6140583" y="2610338"/>
            <a:ext cx="5127180" cy="2834886"/>
          </a:xfrm>
          <a:prstGeom prst="rect">
            <a:avLst/>
          </a:prstGeom>
        </p:spPr>
      </p:pic>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483165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476673"/>
            <a:ext cx="9505181" cy="530225"/>
          </a:xfrm>
        </p:spPr>
        <p:txBody>
          <a:bodyPr/>
          <a:lstStyle/>
          <a:p>
            <a:r>
              <a:rPr lang="da-DK" dirty="0" smtClean="0"/>
              <a:t>18. Fornyelse af Helsingør Kraftvarmeværk </a:t>
            </a:r>
            <a:br>
              <a:rPr lang="da-DK" dirty="0" smtClean="0"/>
            </a:br>
            <a:r>
              <a:rPr lang="da-DK" sz="1600" dirty="0">
                <a:solidFill>
                  <a:srgbClr val="00B050"/>
                </a:solidFill>
              </a:rPr>
              <a:t>Tidsplan over rest aktiviteter</a:t>
            </a:r>
          </a:p>
        </p:txBody>
      </p:sp>
      <p:pic>
        <p:nvPicPr>
          <p:cNvPr id="10" name="Pladsholder til indhold 9"/>
          <p:cNvPicPr>
            <a:picLocks noGrp="1" noChangeAspect="1"/>
          </p:cNvPicPr>
          <p:nvPr>
            <p:ph idx="4294967295"/>
          </p:nvPr>
        </p:nvPicPr>
        <p:blipFill>
          <a:blip r:embed="rId3"/>
          <a:stretch>
            <a:fillRect/>
          </a:stretch>
        </p:blipFill>
        <p:spPr>
          <a:xfrm>
            <a:off x="2542853" y="1468438"/>
            <a:ext cx="7285682" cy="4373562"/>
          </a:xfrm>
          <a:prstGeom prst="rect">
            <a:avLst/>
          </a:prstGeom>
        </p:spPr>
      </p:pic>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41</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751792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dirty="0" smtClean="0"/>
              <a:t>19. Øvrige bestyrelsesmøder </a:t>
            </a:r>
            <a:r>
              <a:rPr lang="da-DK" sz="3600" dirty="0"/>
              <a:t/>
            </a:r>
            <a:br>
              <a:rPr lang="da-DK" sz="3600" dirty="0"/>
            </a:br>
            <a:r>
              <a:rPr lang="da-DK" sz="3600" dirty="0" smtClean="0"/>
              <a:t>	</a:t>
            </a:r>
            <a:endParaRPr lang="da-DK" sz="2000" dirty="0"/>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426643986"/>
              </p:ext>
            </p:extLst>
          </p:nvPr>
        </p:nvGraphicFramePr>
        <p:xfrm>
          <a:off x="960438" y="2166938"/>
          <a:ext cx="102727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42</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766124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20. Fravigelse af tavshedspligt</a:t>
            </a:r>
            <a:endParaRPr lang="da-DK" dirty="0"/>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fraviges på samtlige punkter med undtagelse </a:t>
            </a:r>
            <a:r>
              <a:rPr lang="da-DK" dirty="0" smtClean="0"/>
              <a:t>af punkt 4, 6, 7, 12 og 14, idet bemærkes, at årsrapport </a:t>
            </a:r>
            <a:r>
              <a:rPr lang="da-DK" dirty="0"/>
              <a:t>for selskaberne offentliggøres, samt at der udarbejdes et resumé for så vidt angår punkt </a:t>
            </a:r>
            <a:r>
              <a:rPr lang="da-DK" dirty="0" smtClean="0"/>
              <a:t>6.</a:t>
            </a:r>
            <a:endParaRPr lang="da-DK" dirty="0" smtClean="0"/>
          </a:p>
          <a:p>
            <a:pPr marL="342900" lvl="0" indent="-342900">
              <a:buClr>
                <a:schemeClr val="accent1"/>
              </a:buClr>
              <a:buFont typeface="Wingdings" panose="05000000000000000000" pitchFamily="2" charset="2"/>
              <a:buChar char="§"/>
            </a:pPr>
            <a:endParaRPr lang="da-DK" dirty="0"/>
          </a:p>
          <a:p>
            <a:pPr lvl="0">
              <a:buClr>
                <a:schemeClr val="accent1"/>
              </a:buClr>
              <a:buNone/>
            </a:pPr>
            <a:r>
              <a:rPr lang="da-DK" b="1" i="1" dirty="0" smtClean="0"/>
              <a:t>Bestyrelsen tiltrådte indstillingen.</a:t>
            </a:r>
          </a:p>
          <a:p>
            <a:pPr lvl="3" indent="0">
              <a:buClr>
                <a:schemeClr val="accent1"/>
              </a:buClr>
              <a:buNone/>
            </a:pP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43</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429041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21. Kommunikation</a:t>
            </a:r>
            <a:endParaRPr lang="da-DK" dirty="0"/>
          </a:p>
        </p:txBody>
      </p:sp>
      <p:sp>
        <p:nvSpPr>
          <p:cNvPr id="7" name="Pladsholder til tekst 6"/>
          <p:cNvSpPr>
            <a:spLocks noGrp="1"/>
          </p:cNvSpPr>
          <p:nvPr>
            <p:ph sz="quarter" idx="15"/>
          </p:nvPr>
        </p:nvSpPr>
        <p:spPr/>
        <p:txBody>
          <a:bodyPr/>
          <a:lstStyle/>
          <a:p>
            <a:pPr marL="342900" lvl="0" indent="-342900">
              <a:buClr>
                <a:schemeClr val="accent1"/>
              </a:buClr>
              <a:buFont typeface="Wingdings" panose="05000000000000000000" pitchFamily="2" charset="2"/>
              <a:buChar char="§"/>
            </a:pPr>
            <a:r>
              <a:rPr lang="da-DK" dirty="0"/>
              <a:t>Formand og </a:t>
            </a:r>
            <a:r>
              <a:rPr lang="da-DK" dirty="0" smtClean="0"/>
              <a:t>Direktion foreslår</a:t>
            </a:r>
            <a:r>
              <a:rPr lang="da-DK" dirty="0"/>
              <a:t>, at der udsendes pressemeddelelse om:</a:t>
            </a:r>
          </a:p>
          <a:p>
            <a:pPr marL="342900" lvl="0" indent="-342900">
              <a:buClr>
                <a:schemeClr val="accent1"/>
              </a:buClr>
              <a:buFont typeface="Wingdings" panose="05000000000000000000" pitchFamily="2" charset="2"/>
              <a:buChar char="§"/>
            </a:pPr>
            <a:endParaRPr lang="da-DK" dirty="0"/>
          </a:p>
          <a:p>
            <a:pPr marL="522900" lvl="1" indent="-342900">
              <a:buClr>
                <a:schemeClr val="accent1"/>
              </a:buClr>
              <a:buFont typeface="Wingdings" panose="05000000000000000000" pitchFamily="2" charset="2"/>
              <a:buChar char="§"/>
            </a:pPr>
            <a:r>
              <a:rPr lang="da-DK" dirty="0"/>
              <a:t>Årsrapporten for Forsyning Helsingør A/S </a:t>
            </a:r>
          </a:p>
          <a:p>
            <a:pPr marL="522900" lvl="1" indent="-342900">
              <a:buClr>
                <a:schemeClr val="accent1"/>
              </a:buClr>
              <a:buFont typeface="Wingdings" panose="05000000000000000000" pitchFamily="2" charset="2"/>
              <a:buChar char="§"/>
            </a:pPr>
            <a:r>
              <a:rPr lang="da-DK" dirty="0"/>
              <a:t>Årsrapport for Skibstrup </a:t>
            </a:r>
            <a:r>
              <a:rPr lang="da-DK" dirty="0" smtClean="0"/>
              <a:t>Affaldscenter</a:t>
            </a:r>
          </a:p>
          <a:p>
            <a:pPr marL="522900" lvl="1" indent="-342900">
              <a:buClr>
                <a:schemeClr val="accent1"/>
              </a:buClr>
              <a:buFont typeface="Wingdings" panose="05000000000000000000" pitchFamily="2" charset="2"/>
              <a:buChar char="§"/>
            </a:pPr>
            <a:r>
              <a:rPr lang="da-DK" dirty="0" smtClean="0"/>
              <a:t>Revideret tidsplan for indsamling af dagrenovation</a:t>
            </a:r>
          </a:p>
          <a:p>
            <a:pPr marL="522900" lvl="1" indent="-342900">
              <a:buClr>
                <a:schemeClr val="accent1"/>
              </a:buClr>
              <a:buFont typeface="Wingdings" panose="05000000000000000000" pitchFamily="2" charset="2"/>
              <a:buChar char="§"/>
            </a:pPr>
            <a:r>
              <a:rPr lang="da-DK" dirty="0" smtClean="0"/>
              <a:t>Lærlinge og elevpladser</a:t>
            </a:r>
          </a:p>
          <a:p>
            <a:pPr lvl="1">
              <a:buClr>
                <a:schemeClr val="accent1"/>
              </a:buClr>
              <a:buFont typeface="Wingdings" panose="05000000000000000000" pitchFamily="2" charset="2"/>
              <a:buChar char="§"/>
            </a:pPr>
            <a:endParaRPr lang="da-DK" dirty="0"/>
          </a:p>
          <a:p>
            <a:pPr lvl="0">
              <a:buClr>
                <a:schemeClr val="accent1"/>
              </a:buClr>
              <a:buNone/>
            </a:pPr>
            <a:r>
              <a:rPr lang="da-DK" b="1" i="1" dirty="0" smtClean="0"/>
              <a:t>Bestyrelsen tiltrådte indstillingen.</a:t>
            </a:r>
            <a:endParaRPr lang="da-DK" b="1" i="1"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44</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837772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22.Mødeplan 2019</a:t>
            </a:r>
            <a:endParaRPr lang="da-DK" dirty="0"/>
          </a:p>
        </p:txBody>
      </p:sp>
      <p:sp>
        <p:nvSpPr>
          <p:cNvPr id="4" name="Pladsholder til tekst 3"/>
          <p:cNvSpPr>
            <a:spLocks noGrp="1"/>
          </p:cNvSpPr>
          <p:nvPr>
            <p:ph type="body" sz="quarter" idx="13"/>
          </p:nvPr>
        </p:nvSpPr>
        <p:spPr>
          <a:xfrm>
            <a:off x="958850" y="1772816"/>
            <a:ext cx="5857230" cy="4176464"/>
          </a:xfrm>
        </p:spPr>
        <p:txBody>
          <a:bodyPr/>
          <a:lstStyle/>
          <a:p>
            <a:r>
              <a:rPr lang="da-DK" sz="1800" dirty="0"/>
              <a:t>Følgende bestyrelsesmøder er aftalt for </a:t>
            </a:r>
            <a:r>
              <a:rPr lang="da-DK" sz="1800" dirty="0" smtClean="0"/>
              <a:t>alle selskaber:</a:t>
            </a:r>
          </a:p>
          <a:p>
            <a:endParaRPr lang="da-DK" sz="1800" dirty="0" smtClean="0"/>
          </a:p>
          <a:p>
            <a:r>
              <a:rPr lang="da-DK" sz="1800" b="1" dirty="0" smtClean="0"/>
              <a:t>Mødeplan 2019:</a:t>
            </a:r>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r>
              <a:rPr lang="da-DK" sz="1800" dirty="0" smtClean="0"/>
              <a:t>Onsdag den 19. juni 2019 </a:t>
            </a:r>
          </a:p>
          <a:p>
            <a:pPr marL="342900" indent="-342900">
              <a:buClr>
                <a:schemeClr val="accent1"/>
              </a:buClr>
              <a:buFont typeface="Wingdings" panose="05000000000000000000" pitchFamily="2" charset="2"/>
              <a:buChar char="§"/>
            </a:pPr>
            <a:r>
              <a:rPr lang="da-DK" sz="1800" dirty="0" smtClean="0"/>
              <a:t>Torsdag den 29. august 2019 (+ seminar </a:t>
            </a:r>
            <a:r>
              <a:rPr lang="da-DK" sz="1800" dirty="0"/>
              <a:t>28. </a:t>
            </a:r>
            <a:r>
              <a:rPr lang="da-DK" sz="1800" dirty="0" smtClean="0"/>
              <a:t>august 2019)</a:t>
            </a:r>
          </a:p>
          <a:p>
            <a:pPr marL="342900" indent="-342900">
              <a:buClr>
                <a:schemeClr val="accent1"/>
              </a:buClr>
              <a:buFont typeface="Wingdings" panose="05000000000000000000" pitchFamily="2" charset="2"/>
              <a:buChar char="§"/>
            </a:pPr>
            <a:r>
              <a:rPr lang="da-DK" sz="1800" dirty="0" smtClean="0"/>
              <a:t>Torsdag den 14. </a:t>
            </a:r>
            <a:r>
              <a:rPr lang="da-DK" sz="1800" dirty="0"/>
              <a:t>november </a:t>
            </a:r>
            <a:r>
              <a:rPr lang="da-DK" sz="1800" dirty="0" smtClean="0"/>
              <a:t>2019</a:t>
            </a:r>
          </a:p>
          <a:p>
            <a:pPr marL="342900" indent="-342900">
              <a:buClr>
                <a:schemeClr val="accent1"/>
              </a:buClr>
              <a:buFont typeface="Wingdings" panose="05000000000000000000" pitchFamily="2" charset="2"/>
              <a:buChar char="§"/>
            </a:pPr>
            <a:r>
              <a:rPr lang="da-DK" sz="1800" dirty="0" smtClean="0"/>
              <a:t>Torsdag den 12. december 2019</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45</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889902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23. Eventuelt</a:t>
            </a: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46</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6" name="Tekstfelt 5"/>
          <p:cNvSpPr txBox="1"/>
          <p:nvPr/>
        </p:nvSpPr>
        <p:spPr>
          <a:xfrm>
            <a:off x="960001" y="1916832"/>
            <a:ext cx="5856079" cy="1477328"/>
          </a:xfrm>
          <a:prstGeom prst="rect">
            <a:avLst/>
          </a:prstGeom>
          <a:noFill/>
        </p:spPr>
        <p:txBody>
          <a:bodyPr wrap="square" lIns="0" tIns="0" rIns="0" bIns="0" rtlCol="0">
            <a:spAutoFit/>
          </a:bodyPr>
          <a:lstStyle/>
          <a:p>
            <a:pPr marL="285750" indent="-285750">
              <a:buClr>
                <a:schemeClr val="accent1"/>
              </a:buClr>
              <a:buFont typeface="Wingdings" panose="05000000000000000000" pitchFamily="2" charset="2"/>
              <a:buChar char="§"/>
            </a:pPr>
            <a:r>
              <a:rPr lang="da-DK" i="1" dirty="0" smtClean="0"/>
              <a:t>Bestyrelsesmedlem Peter Poulsen orienterede bl.a. kort om ansøgning til klimaprojektet DK2020, som blev behandlet på Byrådsmødet den 29. april 2019.</a:t>
            </a:r>
          </a:p>
          <a:p>
            <a:pPr marL="285750" indent="-285750">
              <a:buClr>
                <a:schemeClr val="accent1"/>
              </a:buClr>
              <a:buFont typeface="Wingdings" panose="05000000000000000000" pitchFamily="2" charset="2"/>
              <a:buChar char="§"/>
            </a:pPr>
            <a:endParaRPr lang="da-DK" sz="1600" dirty="0" smtClean="0"/>
          </a:p>
          <a:p>
            <a:endParaRPr lang="da-DK" sz="1300" dirty="0"/>
          </a:p>
          <a:p>
            <a:endParaRPr lang="da-DK" sz="1300" dirty="0" smtClean="0"/>
          </a:p>
        </p:txBody>
      </p:sp>
    </p:spTree>
    <p:extLst>
      <p:ext uri="{BB962C8B-B14F-4D97-AF65-F5344CB8AC3E}">
        <p14:creationId xmlns:p14="http://schemas.microsoft.com/office/powerpoint/2010/main" val="360342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 Underskrift af Protokollat</a:t>
            </a:r>
            <a:endParaRPr lang="da-DK" dirty="0"/>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smtClean="0"/>
              <a:t>Referat fra bestyrelsesmøder i selskaberne afholdt den 7. marts 2019 blev udsendt den 12. marts 2019.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smtClean="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smtClean="0"/>
          </a:p>
          <a:p>
            <a:pPr marL="342900" indent="-342900">
              <a:buClr>
                <a:schemeClr val="bg1"/>
              </a:buClr>
              <a:buFont typeface="Wingdings" panose="05000000000000000000" pitchFamily="2" charset="2"/>
              <a:buChar char="§"/>
            </a:pPr>
            <a:r>
              <a:rPr lang="da-DK" dirty="0" smtClean="0"/>
              <a:t>Protokollat underskrives således, jf. Forretningsordenens pkt. 10.1.</a:t>
            </a:r>
          </a:p>
          <a:p>
            <a:pPr marL="342900" indent="-342900">
              <a:buClr>
                <a:schemeClr val="bg1"/>
              </a:buClr>
              <a:buFont typeface="Wingdings" panose="05000000000000000000" pitchFamily="2" charset="2"/>
              <a:buChar char="§"/>
            </a:pPr>
            <a:endParaRPr lang="da-DK" dirty="0"/>
          </a:p>
          <a:p>
            <a:pPr>
              <a:buClr>
                <a:schemeClr val="bg1"/>
              </a:buClr>
              <a:buNone/>
            </a:pPr>
            <a:r>
              <a:rPr lang="da-DK" b="1" i="1" dirty="0"/>
              <a:t>Protokollatet blev underskrevet.</a:t>
            </a:r>
          </a:p>
          <a:p>
            <a:pPr marL="342900" indent="-342900">
              <a:buClr>
                <a:schemeClr val="bg1"/>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dirty="0" smtClean="0"/>
              <a:t>3. Formanden </a:t>
            </a:r>
            <a:r>
              <a:rPr lang="da-DK" sz="3600" dirty="0"/>
              <a:t>og </a:t>
            </a:r>
            <a:r>
              <a:rPr lang="da-DK" sz="3600" dirty="0" smtClean="0"/>
              <a:t>Direktionen </a:t>
            </a:r>
            <a:r>
              <a:rPr lang="da-DK" sz="3600" dirty="0"/>
              <a:t>orienterer</a:t>
            </a:r>
            <a:r>
              <a:rPr lang="da-DK" dirty="0" smtClean="0"/>
              <a:t/>
            </a:r>
            <a:br>
              <a:rPr lang="da-DK" dirty="0" smtClean="0"/>
            </a:br>
            <a:endParaRPr lang="da-DK" dirty="0"/>
          </a:p>
        </p:txBody>
      </p:sp>
      <p:sp>
        <p:nvSpPr>
          <p:cNvPr id="3" name="Pladsholder til tekst 2"/>
          <p:cNvSpPr>
            <a:spLocks noGrp="1"/>
          </p:cNvSpPr>
          <p:nvPr>
            <p:ph type="body" sz="quarter" idx="13"/>
          </p:nvPr>
        </p:nvSpPr>
        <p:spPr>
          <a:xfrm>
            <a:off x="695400" y="2166938"/>
            <a:ext cx="6696743"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a:t>
            </a:r>
          </a:p>
          <a:p>
            <a:pPr marL="342900" indent="-342900">
              <a:buClr>
                <a:schemeClr val="accent1">
                  <a:lumMod val="60000"/>
                  <a:lumOff val="40000"/>
                </a:schemeClr>
              </a:buClr>
              <a:buFont typeface="Wingdings" panose="05000000000000000000" pitchFamily="2" charset="2"/>
              <a:buChar char="§"/>
            </a:pPr>
            <a:endParaRPr lang="da-DK" sz="1800" dirty="0"/>
          </a:p>
          <a:p>
            <a:pPr>
              <a:buClr>
                <a:schemeClr val="accent1">
                  <a:lumMod val="60000"/>
                  <a:lumOff val="40000"/>
                </a:schemeClr>
              </a:buClr>
              <a:buNone/>
            </a:pPr>
            <a:r>
              <a:rPr lang="da-DK" sz="1800" b="1" i="1" dirty="0" smtClean="0"/>
              <a:t>Intet at berette.</a:t>
            </a:r>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6</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7554" y="216633"/>
            <a:ext cx="10273151" cy="1445461"/>
          </a:xfrm>
        </p:spPr>
        <p:txBody>
          <a:bodyPr/>
          <a:lstStyle/>
          <a:p>
            <a:r>
              <a:rPr lang="da-DK" dirty="0"/>
              <a:t>4. Årsrapport </a:t>
            </a:r>
            <a:r>
              <a:rPr lang="da-DK" dirty="0" smtClean="0"/>
              <a:t>2018 </a:t>
            </a:r>
            <a:r>
              <a:rPr lang="da-DK" dirty="0"/>
              <a:t>– </a:t>
            </a:r>
            <a:r>
              <a:rPr lang="da-DK" dirty="0" smtClean="0"/>
              <a:t>alle </a:t>
            </a:r>
            <a:r>
              <a:rPr lang="da-DK" dirty="0"/>
              <a:t>selskaber</a:t>
            </a:r>
          </a:p>
        </p:txBody>
      </p:sp>
      <p:sp>
        <p:nvSpPr>
          <p:cNvPr id="3" name="Pladsholder til tekst 2"/>
          <p:cNvSpPr>
            <a:spLocks noGrp="1"/>
          </p:cNvSpPr>
          <p:nvPr>
            <p:ph type="body" sz="quarter" idx="13"/>
          </p:nvPr>
        </p:nvSpPr>
        <p:spPr>
          <a:xfrm>
            <a:off x="958851" y="1844824"/>
            <a:ext cx="4802716" cy="3738414"/>
          </a:xfrm>
        </p:spPr>
        <p:txBody>
          <a:bodyPr/>
          <a:lstStyle/>
          <a:p>
            <a:endParaRPr lang="da-DK" dirty="0"/>
          </a:p>
          <a:p>
            <a:endParaRPr lang="da-DK" dirty="0"/>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7</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
        <p:nvSpPr>
          <p:cNvPr id="9" name="Rektangel 8"/>
          <p:cNvSpPr/>
          <p:nvPr/>
        </p:nvSpPr>
        <p:spPr>
          <a:xfrm>
            <a:off x="937554" y="1988840"/>
            <a:ext cx="6670614" cy="646331"/>
          </a:xfrm>
          <a:prstGeom prst="rect">
            <a:avLst/>
          </a:prstGeom>
        </p:spPr>
        <p:txBody>
          <a:bodyPr wrap="square">
            <a:spAutoFit/>
          </a:bodyPr>
          <a:lstStyle/>
          <a:p>
            <a:r>
              <a:rPr lang="da-DK" dirty="0"/>
              <a:t>Tavshedspligt ej fraveget. Undtaget </a:t>
            </a:r>
            <a:r>
              <a:rPr lang="da-DK" dirty="0" smtClean="0"/>
              <a:t>er dog selve årsrapporten, der offentliggøres samt efterfølgende to slides. </a:t>
            </a:r>
            <a:endParaRPr lang="da-DK" dirty="0"/>
          </a:p>
        </p:txBody>
      </p:sp>
    </p:spTree>
    <p:extLst>
      <p:ext uri="{BB962C8B-B14F-4D97-AF65-F5344CB8AC3E}">
        <p14:creationId xmlns:p14="http://schemas.microsoft.com/office/powerpoint/2010/main" val="2667879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4. Årsrapport 2018</a:t>
            </a:r>
            <a:endParaRPr lang="da-DK" dirty="0"/>
          </a:p>
        </p:txBody>
      </p:sp>
      <p:sp>
        <p:nvSpPr>
          <p:cNvPr id="3" name="Pladsholder til tekst 2"/>
          <p:cNvSpPr>
            <a:spLocks noGrp="1"/>
          </p:cNvSpPr>
          <p:nvPr>
            <p:ph sz="quarter" idx="15"/>
          </p:nvPr>
        </p:nvSpPr>
        <p:spPr>
          <a:xfrm>
            <a:off x="960000" y="1412776"/>
            <a:ext cx="10273151" cy="4752528"/>
          </a:xfrm>
        </p:spPr>
        <p:txBody>
          <a:bodyPr/>
          <a:lstStyle/>
          <a:p>
            <a:pPr marL="342900" indent="-342900">
              <a:buClr>
                <a:schemeClr val="accent1"/>
              </a:buClr>
              <a:buFont typeface="Wingdings" panose="05000000000000000000" pitchFamily="2" charset="2"/>
              <a:buChar char="§"/>
            </a:pPr>
            <a:r>
              <a:rPr lang="da-DK" sz="1600" dirty="0"/>
              <a:t>Forsyning Helsingør som koncern skal efter årsregnskabsloven udarbejde årsrapporter for alle selskaber for regnskabsåret </a:t>
            </a:r>
            <a:r>
              <a:rPr lang="da-DK" sz="1600" dirty="0" smtClean="0"/>
              <a:t>2018</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a:t>Som </a:t>
            </a:r>
            <a:r>
              <a:rPr lang="da-DK" sz="1600" dirty="0" smtClean="0"/>
              <a:t>følge af krav til CSR-rapportering i årsregnskabsloven er der </a:t>
            </a:r>
            <a:r>
              <a:rPr lang="da-DK" sz="1600" dirty="0"/>
              <a:t>udarbejdet </a:t>
            </a:r>
            <a:r>
              <a:rPr lang="da-DK" sz="1600" dirty="0" smtClean="0"/>
              <a:t>en beretning om miljø- og samfundsansvar for koncernen. </a:t>
            </a:r>
            <a:endParaRPr lang="da-DK" sz="1600" dirty="0"/>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a:t>Årsrapporterne skal indsendes til Erhvervsstyrelsen inden den 1. juni </a:t>
            </a:r>
            <a:r>
              <a:rPr lang="da-DK" sz="1600" dirty="0" smtClean="0"/>
              <a:t>2019</a:t>
            </a:r>
            <a:endParaRPr lang="da-DK" sz="1600" dirty="0"/>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a:t>PwC har foretaget revision af årsrapporterne, </a:t>
            </a:r>
            <a:r>
              <a:rPr lang="da-DK" sz="1600" dirty="0" smtClean="0"/>
              <a:t>og samtlige revisions-protokollater </a:t>
            </a:r>
            <a:r>
              <a:rPr lang="da-DK" sz="1600" dirty="0"/>
              <a:t>fremlægges uden </a:t>
            </a:r>
            <a:r>
              <a:rPr lang="da-DK" sz="1600" dirty="0" smtClean="0"/>
              <a:t>forbehold</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a:t>Efter bestyrelsens godkendelse af årsrapporterne bemyndiger bestyrelsen for Forsyning Helsingør A/S formanden til at afholde ordinær generalforsamling i </a:t>
            </a:r>
            <a:r>
              <a:rPr lang="da-DK" sz="1600" dirty="0" smtClean="0"/>
              <a:t>datterselskaberne</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Bestyrelsen fremsender endvidere </a:t>
            </a:r>
            <a:r>
              <a:rPr lang="da-DK" sz="1600" dirty="0"/>
              <a:t>årsrapport for Forsyning Helsingør A/S til byrådet i Helsingør Kommune med anbefaling om at bemyndige borgmesteren til at afholde den ordinære </a:t>
            </a:r>
            <a:r>
              <a:rPr lang="da-DK" sz="1600" dirty="0" smtClean="0"/>
              <a:t>generalforsamling den 28. maj 2019 </a:t>
            </a:r>
            <a:r>
              <a:rPr lang="da-DK" sz="1600" dirty="0"/>
              <a:t>i </a:t>
            </a:r>
            <a:r>
              <a:rPr lang="da-DK" sz="1600" dirty="0" smtClean="0"/>
              <a:t>selskabet</a:t>
            </a:r>
            <a:endParaRPr lang="da-DK" sz="1600" dirty="0"/>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a:t>Årsrapporterne forelægges herefter på </a:t>
            </a:r>
            <a:r>
              <a:rPr lang="da-DK" sz="1600" dirty="0" smtClean="0"/>
              <a:t>generalforsamlingerne, </a:t>
            </a:r>
            <a:r>
              <a:rPr lang="da-DK" sz="1600" dirty="0"/>
              <a:t>der efter godkendelse og påtegning fra dirigent og generalforsamling indsendes til </a:t>
            </a:r>
            <a:r>
              <a:rPr lang="da-DK" sz="1600" dirty="0" smtClean="0"/>
              <a:t>Erhvervsstyrelsen</a:t>
            </a:r>
            <a:endParaRPr lang="da-DK" sz="1600" dirty="0"/>
          </a:p>
          <a:p>
            <a:endParaRPr lang="da-DK" dirty="0"/>
          </a:p>
          <a:p>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8</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216150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4. Årsrapport 2018 - Indstilling</a:t>
            </a:r>
            <a:endParaRPr lang="da-DK" dirty="0"/>
          </a:p>
        </p:txBody>
      </p:sp>
      <p:sp>
        <p:nvSpPr>
          <p:cNvPr id="3" name="Pladsholder til tekst 2"/>
          <p:cNvSpPr>
            <a:spLocks noGrp="1"/>
          </p:cNvSpPr>
          <p:nvPr>
            <p:ph idx="4294967295"/>
          </p:nvPr>
        </p:nvSpPr>
        <p:spPr>
          <a:xfrm>
            <a:off x="911424" y="1634102"/>
            <a:ext cx="10513168" cy="4315179"/>
          </a:xfrm>
        </p:spPr>
        <p:txBody>
          <a:bodyPr/>
          <a:lstStyle/>
          <a:p>
            <a:pPr>
              <a:buNone/>
            </a:pPr>
            <a:r>
              <a:rPr lang="da-DK" sz="1600" b="1" dirty="0"/>
              <a:t>Direktionen indstiller, at</a:t>
            </a:r>
          </a:p>
          <a:p>
            <a:pPr>
              <a:buNone/>
            </a:pPr>
            <a:endParaRPr lang="da-DK" sz="1800" dirty="0"/>
          </a:p>
          <a:p>
            <a:pPr marL="342900" indent="-342900">
              <a:buClr>
                <a:schemeClr val="accent1">
                  <a:lumMod val="60000"/>
                  <a:lumOff val="40000"/>
                </a:schemeClr>
              </a:buClr>
              <a:buFont typeface="Wingdings" panose="05000000000000000000" pitchFamily="2" charset="2"/>
              <a:buChar char="§"/>
            </a:pPr>
            <a:r>
              <a:rPr lang="da-DK" sz="1400" dirty="0"/>
              <a:t>Bestyrelsen godkender årsrapport for </a:t>
            </a:r>
            <a:r>
              <a:rPr lang="da-DK" sz="1400" dirty="0" smtClean="0"/>
              <a:t>2018 </a:t>
            </a:r>
            <a:r>
              <a:rPr lang="da-DK" sz="1400" dirty="0"/>
              <a:t>for følgende selskaber:</a:t>
            </a:r>
          </a:p>
          <a:p>
            <a:pPr marL="702900" lvl="1" indent="-342900">
              <a:buClr>
                <a:schemeClr val="accent1">
                  <a:lumMod val="60000"/>
                  <a:lumOff val="40000"/>
                </a:schemeClr>
              </a:buClr>
              <a:buFont typeface="Wingdings" panose="05000000000000000000" pitchFamily="2" charset="2"/>
              <a:buChar char="§"/>
            </a:pPr>
            <a:r>
              <a:rPr lang="da-DK" sz="1400" dirty="0"/>
              <a:t>Forsyning Helsingør A/S</a:t>
            </a:r>
          </a:p>
          <a:p>
            <a:pPr marL="702900" lvl="1" indent="-342900">
              <a:buClr>
                <a:schemeClr val="accent1">
                  <a:lumMod val="60000"/>
                  <a:lumOff val="40000"/>
                </a:schemeClr>
              </a:buClr>
              <a:buFont typeface="Wingdings" panose="05000000000000000000" pitchFamily="2" charset="2"/>
              <a:buChar char="§"/>
            </a:pPr>
            <a:r>
              <a:rPr lang="da-DK" sz="1400" dirty="0"/>
              <a:t>Forsyning Helsingør Service A/S</a:t>
            </a:r>
          </a:p>
          <a:p>
            <a:pPr marL="702900" lvl="1" indent="-342900">
              <a:buClr>
                <a:schemeClr val="accent1">
                  <a:lumMod val="60000"/>
                  <a:lumOff val="40000"/>
                </a:schemeClr>
              </a:buClr>
              <a:buFont typeface="Wingdings" panose="05000000000000000000" pitchFamily="2" charset="2"/>
              <a:buChar char="§"/>
            </a:pPr>
            <a:r>
              <a:rPr lang="da-DK" sz="1400" dirty="0" smtClean="0"/>
              <a:t>Forsyning </a:t>
            </a:r>
            <a:r>
              <a:rPr lang="da-DK" sz="1400" dirty="0"/>
              <a:t>Helsingør Varme A/S</a:t>
            </a:r>
          </a:p>
          <a:p>
            <a:pPr marL="702900" lvl="1" indent="-342900">
              <a:buClr>
                <a:schemeClr val="accent1">
                  <a:lumMod val="60000"/>
                  <a:lumOff val="40000"/>
                </a:schemeClr>
              </a:buClr>
              <a:buFont typeface="Wingdings" panose="05000000000000000000" pitchFamily="2" charset="2"/>
              <a:buChar char="§"/>
            </a:pPr>
            <a:r>
              <a:rPr lang="da-DK" sz="1400" dirty="0"/>
              <a:t>Forsyning Helsingør Affald A/S</a:t>
            </a:r>
          </a:p>
          <a:p>
            <a:pPr marL="702900" lvl="1" indent="-342900">
              <a:buClr>
                <a:schemeClr val="accent1">
                  <a:lumMod val="60000"/>
                  <a:lumOff val="40000"/>
                </a:schemeClr>
              </a:buClr>
              <a:buFont typeface="Wingdings" panose="05000000000000000000" pitchFamily="2" charset="2"/>
              <a:buChar char="§"/>
            </a:pPr>
            <a:r>
              <a:rPr lang="da-DK" sz="1400" dirty="0" smtClean="0"/>
              <a:t>Elektrus A/S</a:t>
            </a:r>
            <a:endParaRPr lang="da-DK" sz="1400" dirty="0"/>
          </a:p>
          <a:p>
            <a:pPr marL="360000" lvl="1" indent="0">
              <a:buClr>
                <a:schemeClr val="accent1">
                  <a:lumMod val="60000"/>
                  <a:lumOff val="40000"/>
                </a:schemeClr>
              </a:buClr>
              <a:buNone/>
            </a:pPr>
            <a:r>
              <a:rPr lang="da-DK" sz="1400" dirty="0" smtClean="0"/>
              <a:t>samt </a:t>
            </a:r>
            <a:r>
              <a:rPr lang="da-DK" sz="1400" dirty="0"/>
              <a:t>indstiller dem til generalforsamlingens godkendelse ved at underskrive ledelsespåtegning og </a:t>
            </a:r>
            <a:r>
              <a:rPr lang="da-DK" sz="1400" dirty="0" smtClean="0"/>
              <a:t>revisionsprotokollat</a:t>
            </a:r>
          </a:p>
          <a:p>
            <a:pPr marL="360000" lvl="1" indent="0">
              <a:buClr>
                <a:schemeClr val="accent1">
                  <a:lumMod val="60000"/>
                  <a:lumOff val="40000"/>
                </a:schemeClr>
              </a:buClr>
              <a:buNone/>
            </a:pPr>
            <a:endParaRPr lang="da-DK" sz="1400" dirty="0"/>
          </a:p>
          <a:p>
            <a:pPr marL="342900" indent="-342900">
              <a:buClr>
                <a:schemeClr val="accent1">
                  <a:lumMod val="60000"/>
                  <a:lumOff val="40000"/>
                </a:schemeClr>
              </a:buClr>
              <a:buFont typeface="Wingdings" panose="05000000000000000000" pitchFamily="2" charset="2"/>
              <a:buChar char="§"/>
            </a:pPr>
            <a:r>
              <a:rPr lang="da-DK" sz="1400" dirty="0"/>
              <a:t>Bestyrelsen fremsender årsrapport for Forsyning Helsingør A/S til byrådet i Helsingør Kommune med anbefaling om at bemyndige borgmesteren til at afholde den ordinære generalforsamling i selskabet</a:t>
            </a:r>
          </a:p>
          <a:p>
            <a:pPr marL="342900" indent="-342900">
              <a:buClr>
                <a:schemeClr val="accent1">
                  <a:lumMod val="60000"/>
                  <a:lumOff val="40000"/>
                </a:schemeClr>
              </a:buClr>
              <a:buFont typeface="Wingdings" panose="05000000000000000000" pitchFamily="2" charset="2"/>
              <a:buChar char="§"/>
            </a:pPr>
            <a:r>
              <a:rPr lang="da-DK" sz="1400" dirty="0"/>
              <a:t>Bestyrelsen bemyndiger formanden for bestyrelsen til at afholde den ordinære generalforsamling i øvrige i ovenstående selskaber</a:t>
            </a:r>
          </a:p>
          <a:p>
            <a:pPr marL="342900" indent="-342900">
              <a:buClr>
                <a:schemeClr val="accent1">
                  <a:lumMod val="60000"/>
                  <a:lumOff val="40000"/>
                </a:schemeClr>
              </a:buClr>
              <a:buFont typeface="Wingdings" panose="05000000000000000000" pitchFamily="2" charset="2"/>
              <a:buChar char="§"/>
            </a:pPr>
            <a:r>
              <a:rPr lang="da-DK" sz="1400" dirty="0"/>
              <a:t>Bestyrelsen for Forsyning Helsingør Varme A/S bemyndiger formand og direktion til at deltage i den ordinære generalforsamling for Helsingør Kraftvarmeværk A/S</a:t>
            </a:r>
          </a:p>
          <a:p>
            <a:pPr marL="342900" indent="-342900">
              <a:buClr>
                <a:schemeClr val="accent1">
                  <a:lumMod val="60000"/>
                  <a:lumOff val="40000"/>
                </a:schemeClr>
              </a:buClr>
              <a:buFont typeface="Wingdings" panose="05000000000000000000" pitchFamily="2" charset="2"/>
              <a:buChar char="§"/>
            </a:pPr>
            <a:r>
              <a:rPr lang="da-DK" sz="1400" dirty="0"/>
              <a:t>Bestyrelsen for </a:t>
            </a:r>
            <a:r>
              <a:rPr lang="da-DK" sz="1400" dirty="0" smtClean="0"/>
              <a:t>Elektrus </a:t>
            </a:r>
            <a:r>
              <a:rPr lang="da-DK" sz="1400" dirty="0"/>
              <a:t>A/S bemyndiger formand og direktion til at deltage i den ordinære generalforsamling i Forsyning Helsingør Elhandel A/S og Forsyning Helsingør Gadelys </a:t>
            </a:r>
            <a:r>
              <a:rPr lang="da-DK" sz="1400" dirty="0" smtClean="0"/>
              <a:t>og El-Service A/S</a:t>
            </a:r>
          </a:p>
          <a:p>
            <a:pPr marL="342900" indent="-342900">
              <a:buClr>
                <a:schemeClr val="accent1">
                  <a:lumMod val="60000"/>
                  <a:lumOff val="40000"/>
                </a:schemeClr>
              </a:buClr>
              <a:buFont typeface="Wingdings" panose="05000000000000000000" pitchFamily="2" charset="2"/>
              <a:buChar char="§"/>
            </a:pPr>
            <a:endParaRPr lang="da-DK" sz="1400" dirty="0"/>
          </a:p>
          <a:p>
            <a:pPr>
              <a:buClr>
                <a:schemeClr val="accent1">
                  <a:lumMod val="60000"/>
                  <a:lumOff val="40000"/>
                </a:schemeClr>
              </a:buClr>
              <a:buNone/>
            </a:pPr>
            <a:r>
              <a:rPr lang="da-DK" sz="1600" b="1" i="1" dirty="0" smtClean="0"/>
              <a:t>Bestyrelsen tiltrådte indstillingen.</a:t>
            </a:r>
            <a:endParaRPr lang="da-DK" sz="1600" b="1" i="1" dirty="0"/>
          </a:p>
          <a:p>
            <a:pPr>
              <a:buClr>
                <a:schemeClr val="accent1">
                  <a:lumMod val="60000"/>
                  <a:lumOff val="40000"/>
                </a:schemeClr>
              </a:buClr>
              <a:buNone/>
            </a:pPr>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9</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30. april 2019 i Forsyning Helsingør A/S m.fl.</a:t>
            </a:r>
            <a:endParaRPr lang="da-DK" dirty="0"/>
          </a:p>
        </p:txBody>
      </p:sp>
    </p:spTree>
    <p:extLst>
      <p:ext uri="{BB962C8B-B14F-4D97-AF65-F5344CB8AC3E}">
        <p14:creationId xmlns:p14="http://schemas.microsoft.com/office/powerpoint/2010/main" val="1407523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4205</Words>
  <Application>Microsoft Office PowerPoint</Application>
  <PresentationFormat>Widescreen</PresentationFormat>
  <Paragraphs>527</Paragraphs>
  <Slides>46</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46</vt:i4>
      </vt:variant>
    </vt:vector>
  </HeadingPairs>
  <TitlesOfParts>
    <vt:vector size="52" baseType="lpstr">
      <vt:lpstr>Arial</vt:lpstr>
      <vt:lpstr>Calibri</vt:lpstr>
      <vt:lpstr>Calibri Light</vt:lpstr>
      <vt:lpstr>Times New Roman</vt:lpstr>
      <vt:lpstr>Wingdings</vt:lpstr>
      <vt:lpstr>FH skabelon</vt:lpstr>
      <vt:lpstr>Offentligt referat af bestyrelsesmøde den 30. april 2019 i: Forsyning Helsingør A/S Forsyning Helsingør Service A/S Forsyning Helsingør Varme A/S Forsyning Helsingør Affald A/S Elektrus A/S</vt:lpstr>
      <vt:lpstr>Mødedeltagere</vt:lpstr>
      <vt:lpstr>Dagsorden</vt:lpstr>
      <vt:lpstr>1. Godkendelse af dagsorden</vt:lpstr>
      <vt:lpstr>2. Underskrift af Protokollat</vt:lpstr>
      <vt:lpstr>3. Formanden og Direktionen orienterer </vt:lpstr>
      <vt:lpstr>4. Årsrapport 2018 – alle selskaber</vt:lpstr>
      <vt:lpstr>4. Årsrapport 2018</vt:lpstr>
      <vt:lpstr>4. Årsrapport 2018 - Indstilling</vt:lpstr>
      <vt:lpstr>5. Beretning om Miljø- og Samfundsansvar 2018</vt:lpstr>
      <vt:lpstr>6. Økonomi- og ledelsesrapportering</vt:lpstr>
      <vt:lpstr>LIS-rapportering</vt:lpstr>
      <vt:lpstr>Nettoomsætning og driftsresultat</vt:lpstr>
      <vt:lpstr>Regulatoriske forhold</vt:lpstr>
      <vt:lpstr>Anlægsinvesteringer</vt:lpstr>
      <vt:lpstr>7. Opfølgning Strategi 2020</vt:lpstr>
      <vt:lpstr>8. Redegørelse for god selskabsledelse</vt:lpstr>
      <vt:lpstr>9. Bestyrelsessammensætning</vt:lpstr>
      <vt:lpstr>9. Bestyrelsessammensætning</vt:lpstr>
      <vt:lpstr>9. Bestyrelsessammensætning</vt:lpstr>
      <vt:lpstr>10. Revision af vedtægter</vt:lpstr>
      <vt:lpstr>11. Lærlinge- og elevpladser</vt:lpstr>
      <vt:lpstr>Læringsmiljø – muligheder</vt:lpstr>
      <vt:lpstr>11. Lærlinge- og elevpladser - Indstilling</vt:lpstr>
      <vt:lpstr>12. Genbrugsplads på Energivej</vt:lpstr>
      <vt:lpstr>13. Generalforsamling 2019 – Forsyning Helsingør A/S</vt:lpstr>
      <vt:lpstr>13. Generalforsamling 2019 - Forsyning Helsingør A/S</vt:lpstr>
      <vt:lpstr>14. Hjemtagning af renovationsindsamling</vt:lpstr>
      <vt:lpstr>Punkter til orientering</vt:lpstr>
      <vt:lpstr>15. Regulatorisk arbejde</vt:lpstr>
      <vt:lpstr>Elektrus A/S - Benchmarking for 2019</vt:lpstr>
      <vt:lpstr>PowerPoint-præsentation</vt:lpstr>
      <vt:lpstr>Regulatorisk arbejde – Forsyning Helsingør Varme A/S og  Helsingør Kraftvarmeværk A/S</vt:lpstr>
      <vt:lpstr>16. Årsrapport 2018 - Skibstrup Affaldscenter</vt:lpstr>
      <vt:lpstr>Besøgende på genbrugspladsen sammenholdt med affaldsmængden</vt:lpstr>
      <vt:lpstr>PowerPoint-præsentation</vt:lpstr>
      <vt:lpstr>Mængder på genbrugspladsen (ton/år)</vt:lpstr>
      <vt:lpstr>17. Status Kundeservice </vt:lpstr>
      <vt:lpstr>17. Status Kundeservice</vt:lpstr>
      <vt:lpstr>17. Status Kundeservice</vt:lpstr>
      <vt:lpstr>18. Fornyelse af Helsingør Kraftvarmeværk  Tidsplan over rest aktiviteter</vt:lpstr>
      <vt:lpstr>19. Øvrige bestyrelsesmøder   </vt:lpstr>
      <vt:lpstr>20. Fravigelse af tavshedspligt</vt:lpstr>
      <vt:lpstr>21. Kommunikation</vt:lpstr>
      <vt:lpstr>22.Mødeplan 2019</vt:lpstr>
      <vt:lpstr>23.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2019-05-15T08:39:38Z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